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9" r:id="rId29"/>
    <p:sldId id="298" r:id="rId30"/>
    <p:sldId id="283" r:id="rId31"/>
    <p:sldId id="284" r:id="rId32"/>
    <p:sldId id="285" r:id="rId33"/>
    <p:sldId id="286" r:id="rId34"/>
    <p:sldId id="287" r:id="rId35"/>
    <p:sldId id="288" r:id="rId36"/>
    <p:sldId id="296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16" y="-10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40080" y="1371600"/>
            <a:ext cx="942197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0080" y="3228536"/>
            <a:ext cx="942563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914402"/>
            <a:ext cx="246888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914402"/>
            <a:ext cx="722376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22" y="1316736"/>
            <a:ext cx="932688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422" y="2704664"/>
            <a:ext cx="932688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04088"/>
            <a:ext cx="987552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920085"/>
            <a:ext cx="484632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20085"/>
            <a:ext cx="484632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04088"/>
            <a:ext cx="987552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55248"/>
            <a:ext cx="4848226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31" y="1859759"/>
            <a:ext cx="4850131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40" y="2514600"/>
            <a:ext cx="4848226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514600"/>
            <a:ext cx="4850131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04088"/>
            <a:ext cx="996696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14352"/>
            <a:ext cx="329184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22960" y="1676400"/>
            <a:ext cx="329184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90061" y="1676400"/>
            <a:ext cx="613410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798903" y="1108077"/>
            <a:ext cx="630936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9604961" y="5359769"/>
            <a:ext cx="18653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176998"/>
            <a:ext cx="265541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" y="2828785"/>
            <a:ext cx="265176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92640" y="6356352"/>
            <a:ext cx="73152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182951" y="1199517"/>
            <a:ext cx="5541264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1430" y="5816600"/>
            <a:ext cx="1099566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257800" y="6219827"/>
            <a:ext cx="5715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430" y="-7144"/>
            <a:ext cx="1099566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57800" y="-7144"/>
            <a:ext cx="5715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48640" y="704088"/>
            <a:ext cx="987552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48640" y="1935480"/>
            <a:ext cx="987552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00400" y="6356352"/>
            <a:ext cx="402336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509760" y="6356352"/>
            <a:ext cx="914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2820" y="202408"/>
            <a:ext cx="1101665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636" y="1600200"/>
            <a:ext cx="10224655" cy="1752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Unit 3 - Multi Rate Signal Processing and Digital Generation of signals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8412163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33400" y="533400"/>
            <a:ext cx="9875520" cy="667512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Decimation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33400" y="152400"/>
            <a:ext cx="9875520" cy="667512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Decimation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286" y="742950"/>
            <a:ext cx="9537113" cy="600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33400" y="533400"/>
            <a:ext cx="9875520" cy="667512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Decimation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994701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371600"/>
            <a:ext cx="9875520" cy="4953000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</a:pPr>
            <a:r>
              <a:rPr lang="en-US" sz="2400" dirty="0" err="1" smtClean="0">
                <a:latin typeface="Georgia" pitchFamily="18" charset="0"/>
              </a:rPr>
              <a:t>Upsampling</a:t>
            </a:r>
            <a:r>
              <a:rPr lang="en-US" sz="2400" dirty="0" smtClean="0">
                <a:latin typeface="Georgia" pitchFamily="18" charset="0"/>
              </a:rPr>
              <a:t> is the process to increase the number of points per unit time used to describe a signal. </a:t>
            </a:r>
          </a:p>
          <a:p>
            <a:pPr algn="just">
              <a:buClr>
                <a:srgbClr val="C00000"/>
              </a:buClr>
            </a:pPr>
            <a:r>
              <a:rPr lang="en-US" sz="2400" dirty="0" smtClean="0">
                <a:latin typeface="Georgia" pitchFamily="18" charset="0"/>
              </a:rPr>
              <a:t>The spectral content of the signal does not change</a:t>
            </a:r>
          </a:p>
          <a:p>
            <a:pPr algn="just">
              <a:buClr>
                <a:srgbClr val="C00000"/>
              </a:buClr>
            </a:pPr>
            <a:r>
              <a:rPr lang="en-US" sz="2400" i="1" dirty="0" smtClean="0">
                <a:latin typeface="Georgia" pitchFamily="18" charset="0"/>
              </a:rPr>
              <a:t>When </a:t>
            </a:r>
            <a:r>
              <a:rPr lang="en-US" sz="2400" i="1" dirty="0" err="1" smtClean="0">
                <a:latin typeface="Georgia" pitchFamily="18" charset="0"/>
              </a:rPr>
              <a:t>upsampling</a:t>
            </a:r>
            <a:r>
              <a:rPr lang="en-US" sz="2400" i="1" dirty="0" smtClean="0">
                <a:latin typeface="Georgia" pitchFamily="18" charset="0"/>
              </a:rPr>
              <a:t> is employed, no new information is added to the signal. </a:t>
            </a:r>
          </a:p>
          <a:p>
            <a:pPr algn="just">
              <a:buClr>
                <a:srgbClr val="C00000"/>
              </a:buClr>
            </a:pPr>
            <a:r>
              <a:rPr lang="en-US" sz="2400" i="1" dirty="0" smtClean="0">
                <a:latin typeface="Georgia" pitchFamily="18" charset="0"/>
              </a:rPr>
              <a:t>The process of </a:t>
            </a:r>
            <a:r>
              <a:rPr lang="en-US" sz="2400" i="1" dirty="0" err="1" smtClean="0">
                <a:latin typeface="Georgia" pitchFamily="18" charset="0"/>
              </a:rPr>
              <a:t>upsampling</a:t>
            </a:r>
            <a:r>
              <a:rPr lang="en-US" sz="2400" i="1" dirty="0" smtClean="0">
                <a:latin typeface="Georgia" pitchFamily="18" charset="0"/>
              </a:rPr>
              <a:t> decreases the time </a:t>
            </a:r>
            <a:r>
              <a:rPr lang="en-US" sz="2400" dirty="0" smtClean="0">
                <a:latin typeface="Georgia" pitchFamily="18" charset="0"/>
              </a:rPr>
              <a:t>between samples of a signal. </a:t>
            </a:r>
          </a:p>
          <a:p>
            <a:pPr algn="just">
              <a:buClr>
                <a:srgbClr val="C00000"/>
              </a:buClr>
            </a:pPr>
            <a:r>
              <a:rPr lang="en-US" sz="2400" dirty="0" smtClean="0">
                <a:latin typeface="Georgia" pitchFamily="18" charset="0"/>
              </a:rPr>
              <a:t>This process can be used for matching sampling rates between two systems or as the last step before the DAC to help relax the requirements for the reconstruction filter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33400" y="533400"/>
            <a:ext cx="9875520" cy="667512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Interpolation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295400"/>
            <a:ext cx="53054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267200"/>
            <a:ext cx="100393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4800" y="2971800"/>
            <a:ext cx="1021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 </a:t>
            </a:r>
            <a:r>
              <a:rPr lang="en-US" sz="2400" dirty="0" smtClean="0">
                <a:latin typeface="Georgia" pitchFamily="18" charset="0"/>
              </a:rPr>
              <a:t>If the signal shown in above figure,</a:t>
            </a:r>
            <a:r>
              <a:rPr lang="en-US" sz="2400" i="1" dirty="0" smtClean="0">
                <a:latin typeface="Georgia" pitchFamily="18" charset="0"/>
              </a:rPr>
              <a:t> X(</a:t>
            </a:r>
            <a:r>
              <a:rPr lang="en-US" sz="2400" i="1" dirty="0" smtClean="0">
                <a:latin typeface="Georgia" pitchFamily="18" charset="0"/>
                <a:sym typeface="Symbol"/>
              </a:rPr>
              <a:t></a:t>
            </a:r>
            <a:r>
              <a:rPr lang="en-US" sz="2400" i="1" baseline="-25000" dirty="0" smtClean="0">
                <a:latin typeface="Georgia" pitchFamily="18" charset="0"/>
                <a:sym typeface="Symbol"/>
              </a:rPr>
              <a:t>X</a:t>
            </a:r>
            <a:r>
              <a:rPr lang="en-US" sz="2400" i="1" dirty="0" smtClean="0">
                <a:latin typeface="Georgia" pitchFamily="18" charset="0"/>
              </a:rPr>
              <a:t>), were sampled at twice the </a:t>
            </a:r>
            <a:r>
              <a:rPr lang="en-US" sz="2400" dirty="0" smtClean="0">
                <a:latin typeface="Georgia" pitchFamily="18" charset="0"/>
              </a:rPr>
              <a:t>rate, its spectrum would appear as shown in below. 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33400" y="533400"/>
            <a:ext cx="9875520" cy="667512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Interpolation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95400"/>
            <a:ext cx="9875520" cy="5029200"/>
          </a:xfrm>
        </p:spPr>
        <p:txBody>
          <a:bodyPr/>
          <a:lstStyle/>
          <a:p>
            <a:r>
              <a:rPr lang="en-US" dirty="0" smtClean="0"/>
              <a:t>Several methods of interpolation are presented in this section:</a:t>
            </a:r>
          </a:p>
          <a:p>
            <a:pPr lvl="1"/>
            <a:r>
              <a:rPr lang="en-US" dirty="0" smtClean="0"/>
              <a:t>zero-insertion, </a:t>
            </a:r>
          </a:p>
          <a:p>
            <a:pPr lvl="1"/>
            <a:r>
              <a:rPr lang="en-US" dirty="0" smtClean="0"/>
              <a:t>zero-order-hold (ZOH),</a:t>
            </a:r>
          </a:p>
          <a:p>
            <a:pPr lvl="1"/>
            <a:r>
              <a:rPr lang="en-US" dirty="0" smtClean="0"/>
              <a:t>zero-insertion and raised-cosine filtering, and </a:t>
            </a:r>
          </a:p>
          <a:p>
            <a:pPr lvl="1"/>
            <a:r>
              <a:rPr lang="en-US" dirty="0" smtClean="0"/>
              <a:t>fast Fourier transform (FFT) expansion.</a:t>
            </a:r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Zero-Insertion Interpolation</a:t>
            </a:r>
          </a:p>
          <a:p>
            <a:r>
              <a:rPr lang="en-US" sz="2400" dirty="0" smtClean="0">
                <a:latin typeface="Georgia" pitchFamily="18" charset="0"/>
              </a:rPr>
              <a:t>In this method, zeros are inserted between samples of a signal, generating a new signal. </a:t>
            </a:r>
          </a:p>
          <a:p>
            <a:r>
              <a:rPr lang="en-US" sz="2400" dirty="0" smtClean="0">
                <a:latin typeface="Georgia" pitchFamily="18" charset="0"/>
              </a:rPr>
              <a:t>This new signal is then </a:t>
            </a:r>
            <a:r>
              <a:rPr lang="en-US" sz="2400" dirty="0" err="1" smtClean="0">
                <a:latin typeface="Georgia" pitchFamily="18" charset="0"/>
              </a:rPr>
              <a:t>lowpass</a:t>
            </a:r>
            <a:r>
              <a:rPr lang="en-US" sz="2400" dirty="0" smtClean="0">
                <a:latin typeface="Georgia" pitchFamily="18" charset="0"/>
              </a:rPr>
              <a:t> filtered, yielding an </a:t>
            </a:r>
            <a:r>
              <a:rPr lang="en-US" sz="2400" dirty="0" err="1" smtClean="0">
                <a:latin typeface="Georgia" pitchFamily="18" charset="0"/>
              </a:rPr>
              <a:t>upsampled</a:t>
            </a:r>
            <a:r>
              <a:rPr lang="en-US" sz="2400" dirty="0" smtClean="0">
                <a:latin typeface="Georgia" pitchFamily="18" charset="0"/>
              </a:rPr>
              <a:t> version of the original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33400" y="533400"/>
            <a:ext cx="9875520" cy="667512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Interpolation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33400" y="533400"/>
            <a:ext cx="9875520" cy="667512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Zero Insertion Interpolation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19200"/>
            <a:ext cx="55340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" y="3733800"/>
            <a:ext cx="990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Georgia" pitchFamily="18" charset="0"/>
              </a:rPr>
              <a:t>For the purpose of analysis, assume that the original signal is</a:t>
            </a:r>
            <a:r>
              <a:rPr lang="en-US" sz="2400" i="1" dirty="0" smtClean="0">
                <a:latin typeface="Georgia" pitchFamily="18" charset="0"/>
              </a:rPr>
              <a:t> x(n) and that the goal is </a:t>
            </a:r>
            <a:r>
              <a:rPr lang="en-US" sz="2400" dirty="0" smtClean="0">
                <a:latin typeface="Georgia" pitchFamily="18" charset="0"/>
              </a:rPr>
              <a:t>to </a:t>
            </a:r>
            <a:r>
              <a:rPr lang="en-US" sz="2400" dirty="0" err="1" smtClean="0">
                <a:latin typeface="Georgia" pitchFamily="18" charset="0"/>
              </a:rPr>
              <a:t>upsample</a:t>
            </a:r>
            <a:r>
              <a:rPr lang="en-US" sz="2400" dirty="0" smtClean="0">
                <a:latin typeface="Georgia" pitchFamily="18" charset="0"/>
              </a:rPr>
              <a:t> it by a factor of 7. 7 — 1 zeros are inserted between each pair of consecutive samples of</a:t>
            </a:r>
            <a:r>
              <a:rPr lang="en-US" sz="2400" i="1" dirty="0" smtClean="0">
                <a:latin typeface="Georgia" pitchFamily="18" charset="0"/>
              </a:rPr>
              <a:t> x(n), yielding v(m), which can then be defined as</a:t>
            </a:r>
            <a:endParaRPr lang="en-US" sz="2400" dirty="0"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334000"/>
            <a:ext cx="427112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8686800" cy="339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876800"/>
            <a:ext cx="8826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9525000" cy="358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799" y="1219200"/>
            <a:ext cx="480558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219200"/>
            <a:ext cx="45148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638800"/>
            <a:ext cx="51625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987552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D60093"/>
                </a:solidFill>
                <a:latin typeface="Georgia" pitchFamily="18" charset="0"/>
              </a:rPr>
              <a:t>Introduction</a:t>
            </a:r>
            <a:endParaRPr lang="en-US" b="1" dirty="0">
              <a:solidFill>
                <a:srgbClr val="D60093"/>
              </a:solidFill>
              <a:latin typeface="Georgi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10287000" cy="51816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Clr>
                <a:srgbClr val="FF0000"/>
              </a:buClr>
            </a:pPr>
            <a:r>
              <a:rPr lang="en-US" dirty="0" smtClean="0"/>
              <a:t>"</a:t>
            </a:r>
            <a:r>
              <a:rPr lang="en-US" sz="2400" b="1" dirty="0" err="1" smtClean="0">
                <a:latin typeface="Georgia" pitchFamily="18" charset="0"/>
              </a:rPr>
              <a:t>Multirate</a:t>
            </a:r>
            <a:r>
              <a:rPr lang="en-US" sz="2400" b="1" dirty="0" smtClean="0">
                <a:latin typeface="Georgia" pitchFamily="18" charset="0"/>
              </a:rPr>
              <a:t>" means "multiple sampling rates". </a:t>
            </a:r>
            <a:r>
              <a:rPr lang="en-US" sz="2400" dirty="0" smtClean="0">
                <a:latin typeface="Georgia" pitchFamily="18" charset="0"/>
              </a:rPr>
              <a:t>A </a:t>
            </a:r>
            <a:r>
              <a:rPr lang="en-US" sz="2400" dirty="0" err="1" smtClean="0">
                <a:latin typeface="Georgia" pitchFamily="18" charset="0"/>
              </a:rPr>
              <a:t>multirate</a:t>
            </a:r>
            <a:r>
              <a:rPr lang="en-US" sz="2400" dirty="0" smtClean="0">
                <a:latin typeface="Georgia" pitchFamily="18" charset="0"/>
              </a:rPr>
              <a:t> DSP system uses multiple sampling rates within the system. Whenever a signal at </a:t>
            </a: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</a:rPr>
              <a:t>one rate </a:t>
            </a:r>
            <a:r>
              <a:rPr lang="en-US" sz="2400" dirty="0" smtClean="0">
                <a:latin typeface="Georgia" pitchFamily="18" charset="0"/>
              </a:rPr>
              <a:t>has to be used by a system that expects a </a:t>
            </a: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</a:rPr>
              <a:t>different rate</a:t>
            </a:r>
            <a:r>
              <a:rPr lang="en-US" sz="2400" dirty="0" smtClean="0">
                <a:latin typeface="Georgia" pitchFamily="18" charset="0"/>
              </a:rPr>
              <a:t>, the rate has to be increased or decreased, and some processing is required to do so.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</a:pPr>
            <a:r>
              <a:rPr lang="en-US" sz="2400" dirty="0" smtClean="0">
                <a:latin typeface="Georgia" pitchFamily="18" charset="0"/>
              </a:rPr>
              <a:t>"</a:t>
            </a:r>
            <a:r>
              <a:rPr lang="en-US" sz="2400" b="1" dirty="0" err="1" smtClean="0">
                <a:latin typeface="Georgia" pitchFamily="18" charset="0"/>
              </a:rPr>
              <a:t>Resampling</a:t>
            </a:r>
            <a:r>
              <a:rPr lang="en-US" sz="2400" b="1" dirty="0" smtClean="0">
                <a:latin typeface="Georgia" pitchFamily="18" charset="0"/>
              </a:rPr>
              <a:t>" means combining interpolation and decimation </a:t>
            </a:r>
            <a:r>
              <a:rPr lang="en-US" sz="2400" dirty="0" smtClean="0">
                <a:latin typeface="Georgia" pitchFamily="18" charset="0"/>
              </a:rPr>
              <a:t>to change the sampling rate by a rational factor.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</a:pPr>
            <a:r>
              <a:rPr lang="en-US" sz="2400" dirty="0" err="1" smtClean="0">
                <a:latin typeface="Georgia" pitchFamily="18" charset="0"/>
              </a:rPr>
              <a:t>Resampling</a:t>
            </a:r>
            <a:r>
              <a:rPr lang="en-US" sz="2400" dirty="0" smtClean="0">
                <a:latin typeface="Georgia" pitchFamily="18" charset="0"/>
              </a:rPr>
              <a:t> is done to interface two systems with different sampling rates.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</a:pPr>
            <a:r>
              <a:rPr lang="en-US" sz="2400" dirty="0" smtClean="0">
                <a:latin typeface="Georgia" pitchFamily="18" charset="0"/>
              </a:rPr>
              <a:t>Ex: Professional audio equipment uses a sampling rate of 48 kHz, but consumer audio equipment uses a rate of 44.1 kHz.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488737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143000"/>
            <a:ext cx="47434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257800"/>
            <a:ext cx="9601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49053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925" y="1219200"/>
            <a:ext cx="47910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410200"/>
            <a:ext cx="9829800" cy="77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33400"/>
            <a:ext cx="987552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D60093"/>
                </a:solidFill>
                <a:latin typeface="Georgia" pitchFamily="18" charset="0"/>
              </a:rPr>
              <a:t>Zero-Order-Hold Interpolation</a:t>
            </a:r>
            <a:endParaRPr lang="en-US" dirty="0">
              <a:solidFill>
                <a:srgbClr val="D60093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10195560" cy="5257800"/>
          </a:xfrm>
        </p:spPr>
        <p:txBody>
          <a:bodyPr/>
          <a:lstStyle/>
          <a:p>
            <a:pPr algn="just"/>
            <a:r>
              <a:rPr lang="en-US" dirty="0" smtClean="0"/>
              <a:t>In this method, space between two samples is filled with a sample generated using some function.</a:t>
            </a:r>
          </a:p>
          <a:p>
            <a:pPr algn="just"/>
            <a:r>
              <a:rPr lang="en-US" dirty="0" smtClean="0"/>
              <a:t>This method is computationally more expensive and generates less distortion at the higher frequencies for a given interpolation filter</a:t>
            </a:r>
          </a:p>
          <a:p>
            <a:pPr algn="just"/>
            <a:r>
              <a:rPr lang="en-US" dirty="0" smtClean="0"/>
              <a:t>In zero-order interpolation, a signal is </a:t>
            </a:r>
            <a:r>
              <a:rPr lang="en-US" dirty="0" err="1" smtClean="0"/>
              <a:t>upsampled</a:t>
            </a:r>
            <a:r>
              <a:rPr lang="en-US" dirty="0" smtClean="0"/>
              <a:t> by extending a sample's value over several samples, as seen in Figure, before </a:t>
            </a:r>
            <a:r>
              <a:rPr lang="en-US" dirty="0" err="1" smtClean="0"/>
              <a:t>lowpass</a:t>
            </a:r>
            <a:r>
              <a:rPr lang="en-US" dirty="0" smtClean="0"/>
              <a:t> filtering.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810000"/>
            <a:ext cx="770046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914400"/>
            <a:ext cx="9875520" cy="5410200"/>
          </a:xfrm>
        </p:spPr>
        <p:txBody>
          <a:bodyPr/>
          <a:lstStyle/>
          <a:p>
            <a:pPr algn="just"/>
            <a:r>
              <a:rPr lang="en-US" sz="2400" dirty="0" smtClean="0">
                <a:latin typeface="Georgia" pitchFamily="18" charset="0"/>
              </a:rPr>
              <a:t>Sample n from the original sequence x[n] is placed in samples v[4n], v[4n + 1],v[4n + 2], and v[4n + 3] of the new sequence v[m] of size 4n.</a:t>
            </a:r>
            <a:r>
              <a:rPr lang="en-US" dirty="0" smtClean="0"/>
              <a:t> </a:t>
            </a:r>
          </a:p>
          <a:p>
            <a:pPr algn="just"/>
            <a:r>
              <a:rPr lang="en-US" sz="2400" dirty="0" smtClean="0">
                <a:latin typeface="Georgia" pitchFamily="18" charset="0"/>
              </a:rPr>
              <a:t>In the ZOH version of this signal, v(m) can be generated by Equations 3.19 and 3.20. A ZOH can be considered as the sum of the sampled signal plus 7 — 1 delayed copies of v(m), shown in Equation 3.20. </a:t>
            </a:r>
            <a:endParaRPr lang="en-US" sz="2400" dirty="0">
              <a:latin typeface="Georgia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52800"/>
            <a:ext cx="651671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343400"/>
            <a:ext cx="5562600" cy="83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181600"/>
            <a:ext cx="424016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5715000"/>
            <a:ext cx="5562600" cy="7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8640" y="533400"/>
            <a:ext cx="987552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D60093"/>
                </a:solidFill>
                <a:latin typeface="Georgia" pitchFamily="18" charset="0"/>
              </a:rPr>
              <a:t>Zero-Order-Hold Interpolation</a:t>
            </a:r>
            <a:endParaRPr lang="en-US" dirty="0">
              <a:solidFill>
                <a:srgbClr val="D60093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900401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8640" y="780288"/>
            <a:ext cx="987552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D60093"/>
                </a:solidFill>
                <a:latin typeface="Georgia" pitchFamily="18" charset="0"/>
              </a:rPr>
              <a:t>Zero-Order-Hold Interpolation</a:t>
            </a:r>
            <a:endParaRPr lang="en-US" dirty="0">
              <a:solidFill>
                <a:srgbClr val="D60093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1"/>
            <a:ext cx="5029200" cy="286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576550"/>
            <a:ext cx="3733799" cy="32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518729"/>
            <a:ext cx="3752850" cy="333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12265"/>
            <a:ext cx="4419599" cy="356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676400"/>
            <a:ext cx="41843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8640" y="780288"/>
            <a:ext cx="987552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D60093"/>
                </a:solidFill>
                <a:latin typeface="Georgia" pitchFamily="18" charset="0"/>
              </a:rPr>
              <a:t>Zero-Order-Hold Interpolation</a:t>
            </a:r>
            <a:endParaRPr lang="en-US" dirty="0">
              <a:solidFill>
                <a:srgbClr val="D60093"/>
              </a:solidFill>
              <a:latin typeface="Georgia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638800"/>
            <a:ext cx="9220200" cy="7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4379368" cy="35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8976" y="1905000"/>
            <a:ext cx="43202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562600"/>
            <a:ext cx="902561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8640" y="704088"/>
            <a:ext cx="987552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D60093"/>
                </a:solidFill>
                <a:latin typeface="Georgia" pitchFamily="18" charset="0"/>
              </a:rPr>
              <a:t>Zero-Order-Hold Interpolation</a:t>
            </a:r>
            <a:endParaRPr lang="en-US" dirty="0">
              <a:solidFill>
                <a:srgbClr val="D60093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04088"/>
            <a:ext cx="9875520" cy="43891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Zero-Insertion and Raised-Cosine</a:t>
            </a:r>
            <a:endParaRPr lang="en-US" sz="28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19200"/>
            <a:ext cx="9875520" cy="5105400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To minimize inter-symbol interference (ISI), the use of raised-cosine pulse-shaping is </a:t>
            </a:r>
            <a:r>
              <a:rPr lang="en-US" sz="2400" dirty="0" smtClean="0">
                <a:latin typeface="Georgia" pitchFamily="18" charset="0"/>
              </a:rPr>
              <a:t>important</a:t>
            </a:r>
            <a:r>
              <a:rPr lang="en-US" sz="2400" dirty="0" smtClean="0">
                <a:latin typeface="Georgia" pitchFamily="18" charset="0"/>
              </a:rPr>
              <a:t>. </a:t>
            </a:r>
            <a:endParaRPr lang="en-US" sz="2400" dirty="0" smtClean="0">
              <a:latin typeface="Georgia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If </a:t>
            </a:r>
            <a:r>
              <a:rPr lang="en-US" sz="2400" dirty="0" smtClean="0">
                <a:latin typeface="Georgia" pitchFamily="18" charset="0"/>
              </a:rPr>
              <a:t>the </a:t>
            </a:r>
            <a:r>
              <a:rPr lang="en-US" sz="2400" dirty="0" err="1" smtClean="0">
                <a:latin typeface="Georgia" pitchFamily="18" charset="0"/>
              </a:rPr>
              <a:t>upsampling</a:t>
            </a:r>
            <a:r>
              <a:rPr lang="en-US" sz="2400" dirty="0" smtClean="0">
                <a:latin typeface="Georgia" pitchFamily="18" charset="0"/>
              </a:rPr>
              <a:t> of a pulse code modulation (PCM) signal is to be performed </a:t>
            </a:r>
            <a:r>
              <a:rPr lang="en-US" sz="2400" dirty="0" smtClean="0">
                <a:latin typeface="Georgia" pitchFamily="18" charset="0"/>
              </a:rPr>
              <a:t>at the </a:t>
            </a:r>
            <a:r>
              <a:rPr lang="en-US" sz="2400" dirty="0" smtClean="0">
                <a:latin typeface="Georgia" pitchFamily="18" charset="0"/>
              </a:rPr>
              <a:t>transmitter, the </a:t>
            </a:r>
            <a:r>
              <a:rPr lang="en-US" sz="2400" dirty="0" err="1" smtClean="0">
                <a:latin typeface="Georgia" pitchFamily="18" charset="0"/>
              </a:rPr>
              <a:t>upsampling</a:t>
            </a:r>
            <a:r>
              <a:rPr lang="en-US" sz="2400" dirty="0" smtClean="0">
                <a:latin typeface="Georgia" pitchFamily="18" charset="0"/>
              </a:rPr>
              <a:t> and raised-cosine filtering can be combined to </a:t>
            </a:r>
            <a:r>
              <a:rPr lang="en-US" sz="2400" dirty="0" smtClean="0">
                <a:latin typeface="Georgia" pitchFamily="18" charset="0"/>
              </a:rPr>
              <a:t>simplify the overall </a:t>
            </a:r>
            <a:r>
              <a:rPr lang="en-US" sz="2400" dirty="0" smtClean="0">
                <a:latin typeface="Georgia" pitchFamily="18" charset="0"/>
              </a:rPr>
              <a:t>design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This combination is performed by using the zero-insertion interpolation method </a:t>
            </a:r>
            <a:r>
              <a:rPr lang="en-US" sz="2400" dirty="0" smtClean="0">
                <a:latin typeface="Georgia" pitchFamily="18" charset="0"/>
              </a:rPr>
              <a:t>described </a:t>
            </a:r>
            <a:r>
              <a:rPr lang="en-US" sz="2400" dirty="0" smtClean="0">
                <a:latin typeface="Georgia" pitchFamily="18" charset="0"/>
              </a:rPr>
              <a:t>earlier but with a raised-cosine filter instead of a </a:t>
            </a:r>
            <a:r>
              <a:rPr lang="en-US" sz="2400" dirty="0" err="1" smtClean="0">
                <a:latin typeface="Georgia" pitchFamily="18" charset="0"/>
              </a:rPr>
              <a:t>lowpass</a:t>
            </a:r>
            <a:r>
              <a:rPr lang="en-US" sz="2400" dirty="0" smtClean="0">
                <a:latin typeface="Georgia" pitchFamily="18" charset="0"/>
              </a:rPr>
              <a:t> interpolation </a:t>
            </a:r>
            <a:r>
              <a:rPr lang="en-US" sz="2400" dirty="0" smtClean="0">
                <a:latin typeface="Georgia" pitchFamily="18" charset="0"/>
              </a:rPr>
              <a:t>filter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In </a:t>
            </a:r>
            <a:r>
              <a:rPr lang="en-US" sz="2400" dirty="0" smtClean="0">
                <a:latin typeface="Georgia" pitchFamily="18" charset="0"/>
              </a:rPr>
              <a:t>practice</a:t>
            </a:r>
            <a:r>
              <a:rPr lang="en-US" sz="2400" dirty="0" smtClean="0">
                <a:latin typeface="Georgia" pitchFamily="18" charset="0"/>
              </a:rPr>
              <a:t>, the LPF can be ignored since the raised-cosine filter has a smaller bandwidth </a:t>
            </a:r>
            <a:r>
              <a:rPr lang="en-US" sz="2400" dirty="0" smtClean="0">
                <a:latin typeface="Georgia" pitchFamily="18" charset="0"/>
              </a:rPr>
              <a:t>than the </a:t>
            </a:r>
            <a:r>
              <a:rPr lang="en-US" sz="2400" dirty="0" smtClean="0">
                <a:latin typeface="Georgia" pitchFamily="18" charset="0"/>
              </a:rPr>
              <a:t>interpolating LPF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60007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986078"/>
            <a:ext cx="4143375" cy="366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2884" y="2895600"/>
            <a:ext cx="4546491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19200"/>
            <a:ext cx="9875520" cy="5105400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To transfer music from a professional recording tape to a CD, the sampling rate must be changed by a factor of 44100 / 48000 = 441/480=147/160. Therefore we would interpolate by a factor of L=147 then decimate by a factor of M=160. The </a:t>
            </a:r>
            <a:r>
              <a:rPr lang="en-US" sz="2400" dirty="0" err="1" smtClean="0">
                <a:latin typeface="Georgia" pitchFamily="18" charset="0"/>
              </a:rPr>
              <a:t>resampling</a:t>
            </a:r>
            <a:r>
              <a:rPr lang="en-US" sz="2400" dirty="0" smtClean="0">
                <a:latin typeface="Georgia" pitchFamily="18" charset="0"/>
              </a:rPr>
              <a:t> factor is 147 / 160 = 0.91875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The </a:t>
            </a:r>
            <a:r>
              <a:rPr lang="en-US" sz="2400" dirty="0" err="1" smtClean="0">
                <a:latin typeface="Georgia" pitchFamily="18" charset="0"/>
              </a:rPr>
              <a:t>Nyquist</a:t>
            </a:r>
            <a:r>
              <a:rPr lang="en-US" sz="2400" dirty="0" smtClean="0">
                <a:latin typeface="Georgia" pitchFamily="18" charset="0"/>
              </a:rPr>
              <a:t> criteria must be met relative to the resulting output sampling rate to prevent aliasing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err="1" smtClean="0">
                <a:latin typeface="Georgia" pitchFamily="18" charset="0"/>
              </a:rPr>
              <a:t>Multirate</a:t>
            </a:r>
            <a:r>
              <a:rPr lang="en-US" sz="2400" b="1" dirty="0" smtClean="0">
                <a:latin typeface="Georgia" pitchFamily="18" charset="0"/>
              </a:rPr>
              <a:t> DSP consists of: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1. Decimation: It is a process to decrease the sampling rate.  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2. Interpolation: It is a process to increase the sampling rate.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987552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D60093"/>
                </a:solidFill>
                <a:latin typeface="Georgia" pitchFamily="18" charset="0"/>
              </a:rPr>
              <a:t>Introduction</a:t>
            </a:r>
            <a:endParaRPr lang="en-US" b="1" dirty="0">
              <a:solidFill>
                <a:srgbClr val="D60093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987552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Sampling Rate Conversion by Stages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95400"/>
            <a:ext cx="10195560" cy="5029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eorgia" pitchFamily="18" charset="0"/>
              </a:rPr>
              <a:t>When </a:t>
            </a:r>
            <a:r>
              <a:rPr lang="en-US" sz="2400" dirty="0" smtClean="0">
                <a:latin typeface="Georgia" pitchFamily="18" charset="0"/>
              </a:rPr>
              <a:t>large changes </a:t>
            </a:r>
            <a:r>
              <a:rPr lang="en-US" sz="2400" dirty="0" smtClean="0">
                <a:latin typeface="Georgia" pitchFamily="18" charset="0"/>
              </a:rPr>
              <a:t>in sampling rate are required, multiple stages of sample rate conversion are </a:t>
            </a:r>
            <a:r>
              <a:rPr lang="en-US" sz="2400" dirty="0" smtClean="0">
                <a:latin typeface="Georgia" pitchFamily="18" charset="0"/>
              </a:rPr>
              <a:t>found to </a:t>
            </a:r>
            <a:r>
              <a:rPr lang="en-US" sz="2400" dirty="0" smtClean="0">
                <a:latin typeface="Georgia" pitchFamily="18" charset="0"/>
              </a:rPr>
              <a:t>be more computationally </a:t>
            </a:r>
            <a:r>
              <a:rPr lang="en-US" sz="2400" dirty="0" smtClean="0">
                <a:latin typeface="Georgia" pitchFamily="18" charset="0"/>
              </a:rPr>
              <a:t>efficient.</a:t>
            </a:r>
          </a:p>
          <a:p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sz="2400" dirty="0" smtClean="0">
                <a:latin typeface="Georgia" pitchFamily="18" charset="0"/>
              </a:rPr>
              <a:t>The decimation in </a:t>
            </a:r>
            <a:r>
              <a:rPr lang="en-US" sz="2400" dirty="0" smtClean="0">
                <a:latin typeface="Georgia" pitchFamily="18" charset="0"/>
              </a:rPr>
              <a:t>above figure can </a:t>
            </a:r>
            <a:r>
              <a:rPr lang="en-US" sz="2400" dirty="0" smtClean="0">
                <a:latin typeface="Georgia" pitchFamily="18" charset="0"/>
              </a:rPr>
              <a:t>be realized in two stages if the decimation </a:t>
            </a:r>
            <a:r>
              <a:rPr lang="en-US" sz="2400" dirty="0" smtClean="0">
                <a:latin typeface="Georgia" pitchFamily="18" charset="0"/>
              </a:rPr>
              <a:t>factor D </a:t>
            </a:r>
            <a:r>
              <a:rPr lang="en-US" sz="2400" dirty="0" smtClean="0">
                <a:latin typeface="Georgia" pitchFamily="18" charset="0"/>
              </a:rPr>
              <a:t>can be expressed as a product of two integers, </a:t>
            </a:r>
            <a:r>
              <a:rPr lang="en-US" sz="2400" dirty="0" smtClean="0">
                <a:latin typeface="Georgia" pitchFamily="18" charset="0"/>
              </a:rPr>
              <a:t>D1 </a:t>
            </a:r>
            <a:r>
              <a:rPr lang="en-US" sz="2400" dirty="0" smtClean="0">
                <a:latin typeface="Georgia" pitchFamily="18" charset="0"/>
              </a:rPr>
              <a:t>and D2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algn="just">
              <a:buNone/>
            </a:pPr>
            <a:endParaRPr lang="en-US" sz="2400" dirty="0" smtClean="0">
              <a:latin typeface="Georgia" pitchFamily="18" charset="0"/>
            </a:endParaRPr>
          </a:p>
          <a:p>
            <a:pPr algn="just"/>
            <a:endParaRPr lang="en-US" sz="2400" dirty="0" smtClean="0">
              <a:latin typeface="Georgia" pitchFamily="18" charset="0"/>
            </a:endParaRPr>
          </a:p>
          <a:p>
            <a:pPr algn="just"/>
            <a:r>
              <a:rPr lang="en-US" sz="2400" dirty="0" smtClean="0">
                <a:latin typeface="Georgia" pitchFamily="18" charset="0"/>
              </a:rPr>
              <a:t>in the first stage, the signal x(n) is decimated by a factor of </a:t>
            </a:r>
            <a:r>
              <a:rPr lang="en-US" sz="2400" dirty="0" smtClean="0">
                <a:latin typeface="Georgia" pitchFamily="18" charset="0"/>
              </a:rPr>
              <a:t>D. </a:t>
            </a:r>
            <a:r>
              <a:rPr lang="en-US" sz="2400" dirty="0" smtClean="0">
                <a:latin typeface="Georgia" pitchFamily="18" charset="0"/>
              </a:rPr>
              <a:t>The output, </a:t>
            </a:r>
            <a:r>
              <a:rPr lang="en-US" sz="2400" dirty="0" smtClean="0">
                <a:latin typeface="Georgia" pitchFamily="18" charset="0"/>
              </a:rPr>
              <a:t>v(p</a:t>
            </a:r>
            <a:r>
              <a:rPr lang="en-US" sz="2400" dirty="0" smtClean="0">
                <a:latin typeface="Georgia" pitchFamily="18" charset="0"/>
              </a:rPr>
              <a:t>) </a:t>
            </a:r>
            <a:r>
              <a:rPr lang="en-US" sz="2400" dirty="0" smtClean="0">
                <a:latin typeface="Georgia" pitchFamily="18" charset="0"/>
              </a:rPr>
              <a:t>is further </a:t>
            </a:r>
            <a:r>
              <a:rPr lang="en-US" sz="2400" dirty="0" smtClean="0">
                <a:latin typeface="Georgia" pitchFamily="18" charset="0"/>
              </a:rPr>
              <a:t>decimated by</a:t>
            </a:r>
            <a:r>
              <a:rPr lang="en-US" sz="2400" b="1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D2 in the second stage resulting in an overall decimation of </a:t>
            </a:r>
            <a:r>
              <a:rPr lang="en-US" sz="2400" dirty="0" smtClean="0">
                <a:latin typeface="Georgia" pitchFamily="18" charset="0"/>
              </a:rPr>
              <a:t>x(n</a:t>
            </a:r>
            <a:r>
              <a:rPr lang="en-US" sz="2400" dirty="0" smtClean="0">
                <a:latin typeface="Georgia" pitchFamily="18" charset="0"/>
              </a:rPr>
              <a:t>) </a:t>
            </a:r>
            <a:r>
              <a:rPr lang="en-US" sz="2400" dirty="0" smtClean="0">
                <a:latin typeface="Georgia" pitchFamily="18" charset="0"/>
              </a:rPr>
              <a:t>by </a:t>
            </a:r>
            <a:r>
              <a:rPr lang="en-US" sz="2400" dirty="0" smtClean="0">
                <a:latin typeface="Georgia" pitchFamily="18" charset="0"/>
              </a:rPr>
              <a:t>D = (</a:t>
            </a:r>
            <a:r>
              <a:rPr lang="en-US" sz="2400" dirty="0" smtClean="0">
                <a:latin typeface="Georgia" pitchFamily="18" charset="0"/>
              </a:rPr>
              <a:t>D1D2</a:t>
            </a:r>
            <a:r>
              <a:rPr lang="en-US" sz="2400" dirty="0" smtClean="0">
                <a:latin typeface="Georgia" pitchFamily="18" charset="0"/>
              </a:rPr>
              <a:t>)</a:t>
            </a:r>
            <a:endParaRPr lang="en-US" sz="2400" dirty="0">
              <a:latin typeface="Georg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057400"/>
            <a:ext cx="37623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86200" y="2819400"/>
            <a:ext cx="301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Decimation in a Single Stage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114800"/>
            <a:ext cx="60864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10439400" cy="5715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Georgia" pitchFamily="18" charset="0"/>
              </a:rPr>
              <a:t>The filters Hi(z) and H2(z) are so designed that the aliasing in the band </a:t>
            </a:r>
            <a:r>
              <a:rPr lang="en-US" sz="2400" dirty="0" smtClean="0">
                <a:latin typeface="Georgia" pitchFamily="18" charset="0"/>
              </a:rPr>
              <a:t>of interest </a:t>
            </a:r>
            <a:r>
              <a:rPr lang="en-US" sz="2400" dirty="0" smtClean="0">
                <a:latin typeface="Georgia" pitchFamily="18" charset="0"/>
              </a:rPr>
              <a:t>is below a prescribed level and that the overall </a:t>
            </a:r>
            <a:r>
              <a:rPr lang="en-US" sz="2400" dirty="0" err="1" smtClean="0">
                <a:latin typeface="Georgia" pitchFamily="18" charset="0"/>
              </a:rPr>
              <a:t>passband</a:t>
            </a:r>
            <a:r>
              <a:rPr lang="en-US" sz="2400" dirty="0" smtClean="0">
                <a:latin typeface="Georgia" pitchFamily="18" charset="0"/>
              </a:rPr>
              <a:t> and </a:t>
            </a:r>
            <a:r>
              <a:rPr lang="en-US" sz="2400" dirty="0" err="1" smtClean="0">
                <a:latin typeface="Georgia" pitchFamily="18" charset="0"/>
              </a:rPr>
              <a:t>stopband</a:t>
            </a:r>
            <a:r>
              <a:rPr lang="en-US" sz="2400" dirty="0" smtClean="0">
                <a:latin typeface="Georgia" pitchFamily="18" charset="0"/>
              </a:rPr>
              <a:t> tolerances </a:t>
            </a:r>
            <a:r>
              <a:rPr lang="en-US" sz="2400" dirty="0" smtClean="0">
                <a:latin typeface="Georgia" pitchFamily="18" charset="0"/>
              </a:rPr>
              <a:t>are met</a:t>
            </a:r>
            <a:r>
              <a:rPr lang="en-US" sz="2400" dirty="0" smtClean="0">
                <a:latin typeface="Georgia" pitchFamily="18" charset="0"/>
              </a:rPr>
              <a:t>. </a:t>
            </a:r>
            <a:endParaRPr lang="en-US" sz="2400" dirty="0" smtClean="0">
              <a:latin typeface="Georgia" pitchFamily="18" charset="0"/>
            </a:endParaRPr>
          </a:p>
          <a:p>
            <a:pPr algn="just"/>
            <a:r>
              <a:rPr lang="en-US" sz="2400" dirty="0" smtClean="0">
                <a:latin typeface="Georgia" pitchFamily="18" charset="0"/>
              </a:rPr>
              <a:t>This </a:t>
            </a:r>
            <a:r>
              <a:rPr lang="en-US" sz="2400" dirty="0" smtClean="0">
                <a:latin typeface="Georgia" pitchFamily="18" charset="0"/>
              </a:rPr>
              <a:t>multi-stage sampling rate conversion system offers less computation and </a:t>
            </a:r>
            <a:r>
              <a:rPr lang="en-US" sz="2400" dirty="0" smtClean="0">
                <a:latin typeface="Georgia" pitchFamily="18" charset="0"/>
              </a:rPr>
              <a:t>more flexibility </a:t>
            </a:r>
            <a:r>
              <a:rPr lang="en-US" sz="2400" dirty="0" smtClean="0">
                <a:latin typeface="Georgia" pitchFamily="18" charset="0"/>
              </a:rPr>
              <a:t>in filter </a:t>
            </a:r>
            <a:r>
              <a:rPr lang="en-US" sz="2400" dirty="0" smtClean="0">
                <a:latin typeface="Georgia" pitchFamily="18" charset="0"/>
              </a:rPr>
              <a:t>design.</a:t>
            </a:r>
          </a:p>
          <a:p>
            <a:pPr algn="just"/>
            <a:endParaRPr lang="en-US" sz="2400" dirty="0" smtClean="0">
              <a:latin typeface="Georgia" pitchFamily="18" charset="0"/>
            </a:endParaRPr>
          </a:p>
          <a:p>
            <a:pPr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Example:</a:t>
            </a:r>
          </a:p>
          <a:p>
            <a:pPr algn="just"/>
            <a:r>
              <a:rPr lang="en-US" sz="2400" dirty="0" smtClean="0">
                <a:latin typeface="Georgia" pitchFamily="18" charset="0"/>
              </a:rPr>
              <a:t>We have a discrete time signal with a sampling rate of 90 kHz. The signal has the </a:t>
            </a:r>
            <a:r>
              <a:rPr lang="en-US" sz="2400" dirty="0" smtClean="0">
                <a:latin typeface="Georgia" pitchFamily="18" charset="0"/>
              </a:rPr>
              <a:t>desired </a:t>
            </a:r>
            <a:r>
              <a:rPr lang="en-US" sz="2400" dirty="0" smtClean="0">
                <a:latin typeface="Georgia" pitchFamily="18" charset="0"/>
              </a:rPr>
              <a:t>information in the frequency band from 0 </a:t>
            </a:r>
            <a:r>
              <a:rPr lang="en-US" sz="2400" dirty="0" smtClean="0">
                <a:latin typeface="Georgia" pitchFamily="18" charset="0"/>
              </a:rPr>
              <a:t>to </a:t>
            </a:r>
            <a:r>
              <a:rPr lang="en-US" sz="2400" dirty="0" smtClean="0">
                <a:latin typeface="Georgia" pitchFamily="18" charset="0"/>
              </a:rPr>
              <a:t>450 Hz (</a:t>
            </a:r>
            <a:r>
              <a:rPr lang="en-US" sz="2400" dirty="0" err="1" smtClean="0">
                <a:latin typeface="Georgia" pitchFamily="18" charset="0"/>
              </a:rPr>
              <a:t>passband</a:t>
            </a:r>
            <a:r>
              <a:rPr lang="en-US" sz="2400" dirty="0" smtClean="0">
                <a:latin typeface="Georgia" pitchFamily="18" charset="0"/>
              </a:rPr>
              <a:t>), and the band </a:t>
            </a:r>
            <a:r>
              <a:rPr lang="en-US" sz="2400" dirty="0" smtClean="0">
                <a:latin typeface="Georgia" pitchFamily="18" charset="0"/>
              </a:rPr>
              <a:t>from 450 </a:t>
            </a:r>
            <a:r>
              <a:rPr lang="en-US" sz="2400" dirty="0" smtClean="0">
                <a:latin typeface="Georgia" pitchFamily="18" charset="0"/>
              </a:rPr>
              <a:t>to 500 Hz is the transition band. The signal is to be decimated by a factor of ninety</a:t>
            </a:r>
            <a:r>
              <a:rPr lang="en-US" sz="2400" dirty="0" smtClean="0">
                <a:latin typeface="Georgia" pitchFamily="18" charset="0"/>
              </a:rPr>
              <a:t>. The </a:t>
            </a:r>
            <a:r>
              <a:rPr lang="en-US" sz="2400" dirty="0" smtClean="0">
                <a:latin typeface="Georgia" pitchFamily="18" charset="0"/>
              </a:rPr>
              <a:t>required tolerances are a </a:t>
            </a:r>
            <a:r>
              <a:rPr lang="en-US" sz="2400" dirty="0" err="1" smtClean="0">
                <a:latin typeface="Georgia" pitchFamily="18" charset="0"/>
              </a:rPr>
              <a:t>passband</a:t>
            </a:r>
            <a:r>
              <a:rPr lang="en-US" sz="2400" dirty="0" smtClean="0">
                <a:latin typeface="Georgia" pitchFamily="18" charset="0"/>
              </a:rPr>
              <a:t> ripple of 0.002 and a </a:t>
            </a:r>
            <a:r>
              <a:rPr lang="en-US" sz="2400" dirty="0" err="1" smtClean="0">
                <a:latin typeface="Georgia" pitchFamily="18" charset="0"/>
              </a:rPr>
              <a:t>stopband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ripple of 0.001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6204" y="3733800"/>
            <a:ext cx="4157021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10515600" cy="5715000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Decimation in a Single Stage </a:t>
            </a:r>
          </a:p>
          <a:p>
            <a:r>
              <a:rPr lang="en-US" dirty="0" smtClean="0"/>
              <a:t>First we consider a single-stage design as shown in </a:t>
            </a:r>
            <a:r>
              <a:rPr lang="en-US" dirty="0" smtClean="0"/>
              <a:t>Figure (a). </a:t>
            </a:r>
            <a:r>
              <a:rPr lang="en-US" dirty="0" smtClean="0"/>
              <a:t>The specifications </a:t>
            </a:r>
            <a:r>
              <a:rPr lang="en-US" dirty="0" smtClean="0"/>
              <a:t>of the </a:t>
            </a:r>
            <a:r>
              <a:rPr lang="en-US" dirty="0" smtClean="0"/>
              <a:t>required LPF are shown in Figure </a:t>
            </a:r>
            <a:r>
              <a:rPr lang="en-US" dirty="0" smtClean="0"/>
              <a:t>(b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According to the formula by Kaiser, the approximate length of an FIR </a:t>
            </a:r>
            <a:r>
              <a:rPr lang="en-US" dirty="0" smtClean="0"/>
              <a:t>filter </a:t>
            </a:r>
            <a:r>
              <a:rPr lang="en-US" dirty="0" smtClean="0"/>
              <a:t>is </a:t>
            </a:r>
            <a:r>
              <a:rPr lang="en-US" dirty="0" smtClean="0"/>
              <a:t>given by ,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 smtClean="0"/>
              <a:t>peak </a:t>
            </a:r>
            <a:r>
              <a:rPr lang="en-US" dirty="0" err="1" smtClean="0"/>
              <a:t>passband</a:t>
            </a:r>
            <a:r>
              <a:rPr lang="en-US" dirty="0" smtClean="0"/>
              <a:t> ripple (linear)</a:t>
            </a:r>
            <a:r>
              <a:rPr lang="en-US" i="1" dirty="0" smtClean="0"/>
              <a:t> </a:t>
            </a:r>
            <a:endParaRPr lang="en-US" i="1" dirty="0" smtClean="0"/>
          </a:p>
          <a:p>
            <a:pPr>
              <a:buNone/>
            </a:pPr>
            <a:r>
              <a:rPr lang="en-US" i="1" dirty="0" smtClean="0">
                <a:sym typeface="Symbol"/>
              </a:rPr>
              <a:t></a:t>
            </a:r>
            <a:r>
              <a:rPr lang="en-US" i="1" baseline="-25000" dirty="0" smtClean="0">
                <a:sym typeface="Symbol"/>
              </a:rPr>
              <a:t>p</a:t>
            </a:r>
            <a:r>
              <a:rPr lang="en-US" i="1" dirty="0" smtClean="0"/>
              <a:t> </a:t>
            </a:r>
            <a:r>
              <a:rPr lang="en-US" i="1" dirty="0" smtClean="0"/>
              <a:t>= 0.002, peak </a:t>
            </a:r>
            <a:r>
              <a:rPr lang="en-US" i="1" dirty="0" err="1" smtClean="0"/>
              <a:t>stopband</a:t>
            </a:r>
            <a:r>
              <a:rPr lang="en-US" i="1" dirty="0" smtClean="0"/>
              <a:t> ripple (linear) </a:t>
            </a:r>
            <a:endParaRPr lang="en-US" i="1" dirty="0" smtClean="0"/>
          </a:p>
          <a:p>
            <a:pPr>
              <a:buNone/>
            </a:pPr>
            <a:r>
              <a:rPr lang="en-US" i="1" dirty="0" smtClean="0">
                <a:sym typeface="Symbol"/>
              </a:rPr>
              <a:t></a:t>
            </a:r>
            <a:r>
              <a:rPr lang="en-US" i="1" baseline="-25000" dirty="0" smtClean="0"/>
              <a:t>s</a:t>
            </a:r>
            <a:r>
              <a:rPr lang="en-US" i="1" dirty="0" smtClean="0"/>
              <a:t> </a:t>
            </a:r>
            <a:r>
              <a:rPr lang="en-US" i="1" dirty="0" smtClean="0"/>
              <a:t>= </a:t>
            </a:r>
            <a:r>
              <a:rPr lang="en-US" i="1" dirty="0" smtClean="0"/>
              <a:t>0.001. Normalized transition bandwidth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4842" y="2590800"/>
            <a:ext cx="361405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895599"/>
            <a:ext cx="3319818" cy="9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8715" y="5410200"/>
            <a:ext cx="197223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10210800" cy="5791200"/>
          </a:xfrm>
        </p:spPr>
        <p:txBody>
          <a:bodyPr/>
          <a:lstStyle/>
          <a:p>
            <a:pPr algn="just"/>
            <a:r>
              <a:rPr lang="en-US" sz="2400" dirty="0" err="1" smtClean="0">
                <a:latin typeface="Georgia" pitchFamily="18" charset="0"/>
              </a:rPr>
              <a:t>Passband</a:t>
            </a:r>
            <a:r>
              <a:rPr lang="en-US" sz="2400" dirty="0" smtClean="0">
                <a:latin typeface="Georgia" pitchFamily="18" charset="0"/>
              </a:rPr>
              <a:t> edge frequency </a:t>
            </a:r>
            <a:r>
              <a:rPr lang="en-US" sz="2400" dirty="0" err="1" smtClean="0">
                <a:latin typeface="Georgia" pitchFamily="18" charset="0"/>
              </a:rPr>
              <a:t>f</a:t>
            </a:r>
            <a:r>
              <a:rPr lang="en-US" sz="2400" baseline="-25000" dirty="0" err="1" smtClean="0">
                <a:latin typeface="Georgia" pitchFamily="18" charset="0"/>
              </a:rPr>
              <a:t>p</a:t>
            </a:r>
            <a:r>
              <a:rPr lang="en-US" sz="2400" dirty="0" smtClean="0">
                <a:latin typeface="Georgia" pitchFamily="18" charset="0"/>
              </a:rPr>
              <a:t> = 450Hz and </a:t>
            </a:r>
            <a:r>
              <a:rPr lang="en-US" sz="2400" dirty="0" err="1" smtClean="0">
                <a:latin typeface="Georgia" pitchFamily="18" charset="0"/>
              </a:rPr>
              <a:t>stopband</a:t>
            </a:r>
            <a:r>
              <a:rPr lang="en-US" sz="2400" dirty="0" smtClean="0">
                <a:latin typeface="Georgia" pitchFamily="18" charset="0"/>
              </a:rPr>
              <a:t> edge frequency </a:t>
            </a:r>
            <a:r>
              <a:rPr lang="en-US" sz="2400" dirty="0" err="1" smtClean="0">
                <a:latin typeface="Georgia" pitchFamily="18" charset="0"/>
              </a:rPr>
              <a:t>f</a:t>
            </a:r>
            <a:r>
              <a:rPr lang="en-US" sz="2400" baseline="-25000" dirty="0" err="1" smtClean="0">
                <a:latin typeface="Georgia" pitchFamily="18" charset="0"/>
              </a:rPr>
              <a:t>s</a:t>
            </a:r>
            <a:r>
              <a:rPr lang="en-US" sz="2400" dirty="0" smtClean="0">
                <a:latin typeface="Georgia" pitchFamily="18" charset="0"/>
              </a:rPr>
              <a:t>=500Hz, Sampling frequency F</a:t>
            </a:r>
            <a:r>
              <a:rPr lang="en-US" sz="2400" baseline="-25000" dirty="0" smtClean="0">
                <a:latin typeface="Georgia" pitchFamily="18" charset="0"/>
              </a:rPr>
              <a:t>s</a:t>
            </a:r>
            <a:r>
              <a:rPr lang="en-US" sz="2400" dirty="0" smtClean="0">
                <a:latin typeface="Georgia" pitchFamily="18" charset="0"/>
              </a:rPr>
              <a:t>=90KHz</a:t>
            </a:r>
          </a:p>
          <a:p>
            <a:pPr algn="just">
              <a:buNone/>
            </a:pPr>
            <a:endParaRPr lang="en-US" sz="2400" dirty="0" smtClean="0">
              <a:latin typeface="Georgia" pitchFamily="18" charset="0"/>
            </a:endParaRPr>
          </a:p>
          <a:p>
            <a:pPr algn="just"/>
            <a:r>
              <a:rPr lang="en-US" sz="2400" dirty="0" smtClean="0">
                <a:latin typeface="Georgia" pitchFamily="18" charset="0"/>
              </a:rPr>
              <a:t>From Equation </a:t>
            </a:r>
            <a:r>
              <a:rPr lang="en-US" sz="2400" dirty="0" smtClean="0">
                <a:latin typeface="Georgia" pitchFamily="18" charset="0"/>
              </a:rPr>
              <a:t>1, </a:t>
            </a:r>
            <a:r>
              <a:rPr lang="en-US" sz="2400" dirty="0" smtClean="0">
                <a:latin typeface="Georgia" pitchFamily="18" charset="0"/>
              </a:rPr>
              <a:t>the </a:t>
            </a:r>
            <a:r>
              <a:rPr lang="en-US" sz="2400" dirty="0" err="1" smtClean="0">
                <a:latin typeface="Georgia" pitchFamily="18" charset="0"/>
              </a:rPr>
              <a:t>lowpass</a:t>
            </a:r>
            <a:r>
              <a:rPr lang="en-US" sz="2400" dirty="0" smtClean="0">
                <a:latin typeface="Georgia" pitchFamily="18" charset="0"/>
              </a:rPr>
              <a:t> FIR filter H(z) has a length of N </a:t>
            </a:r>
            <a:r>
              <a:rPr lang="en-US" sz="2400" dirty="0" smtClean="0">
                <a:latin typeface="Georgia" pitchFamily="18" charset="0"/>
                <a:sym typeface="Symbol"/>
              </a:rPr>
              <a:t>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5424. Therefore</a:t>
            </a:r>
            <a:r>
              <a:rPr lang="en-US" sz="2400" dirty="0" smtClean="0">
                <a:latin typeface="Georgia" pitchFamily="18" charset="0"/>
              </a:rPr>
              <a:t>, the </a:t>
            </a:r>
            <a:r>
              <a:rPr lang="en-US" sz="2400" dirty="0" smtClean="0">
                <a:latin typeface="Georgia" pitchFamily="18" charset="0"/>
              </a:rPr>
              <a:t>number of multiplications per second, </a:t>
            </a:r>
            <a:r>
              <a:rPr lang="en-US" sz="2400" dirty="0" err="1" smtClean="0">
                <a:latin typeface="Georgia" pitchFamily="18" charset="0"/>
              </a:rPr>
              <a:t>M</a:t>
            </a:r>
            <a:r>
              <a:rPr lang="en-US" sz="2400" baseline="-25000" dirty="0" err="1" smtClean="0">
                <a:latin typeface="Georgia" pitchFamily="18" charset="0"/>
              </a:rPr>
              <a:t>sec</a:t>
            </a:r>
            <a:r>
              <a:rPr lang="en-US" sz="2400" dirty="0" smtClean="0">
                <a:latin typeface="Georgia" pitchFamily="18" charset="0"/>
              </a:rPr>
              <a:t>, needed for this single-stage decimator </a:t>
            </a:r>
            <a:r>
              <a:rPr lang="en-US" sz="2400" dirty="0" smtClean="0">
                <a:latin typeface="Georgia" pitchFamily="18" charset="0"/>
              </a:rPr>
              <a:t>is</a:t>
            </a:r>
          </a:p>
          <a:p>
            <a:pPr algn="just"/>
            <a:endParaRPr lang="en-US" sz="2400" dirty="0" smtClean="0">
              <a:latin typeface="Georgia" pitchFamily="18" charset="0"/>
            </a:endParaRPr>
          </a:p>
          <a:p>
            <a:pPr algn="just"/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/>
              <a:t>Since only one out of ninety samples is actually used, the computation rate is based on </a:t>
            </a:r>
            <a:r>
              <a:rPr lang="en-US" sz="2400" dirty="0" smtClean="0"/>
              <a:t>the decimated </a:t>
            </a:r>
            <a:r>
              <a:rPr lang="en-US" sz="2400" dirty="0" smtClean="0"/>
              <a:t>signal rate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1" y="3024917"/>
            <a:ext cx="4267200" cy="7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10363200" cy="57912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Decimation in Two Stages </a:t>
            </a:r>
          </a:p>
          <a:p>
            <a:r>
              <a:rPr lang="en-US" sz="2400" dirty="0" smtClean="0">
                <a:latin typeface="Georgia" pitchFamily="18" charset="0"/>
              </a:rPr>
              <a:t>Let us now consider the two-stage implementation of the decimation process as shown </a:t>
            </a:r>
            <a:r>
              <a:rPr lang="en-US" sz="2400" dirty="0" smtClean="0">
                <a:latin typeface="Georgia" pitchFamily="18" charset="0"/>
              </a:rPr>
              <a:t>in Figure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sz="2400" dirty="0" smtClean="0">
                <a:latin typeface="Georgia" pitchFamily="18" charset="0"/>
              </a:rPr>
              <a:t>Due to the cascade decomposition, each of the two filters, </a:t>
            </a:r>
            <a:r>
              <a:rPr lang="en-US" sz="2400" dirty="0" smtClean="0">
                <a:latin typeface="Georgia" pitchFamily="18" charset="0"/>
              </a:rPr>
              <a:t>H1 </a:t>
            </a:r>
            <a:r>
              <a:rPr lang="en-US" sz="2400" dirty="0" smtClean="0">
                <a:latin typeface="Georgia" pitchFamily="18" charset="0"/>
              </a:rPr>
              <a:t>(z) and H2 (z), must </a:t>
            </a:r>
            <a:r>
              <a:rPr lang="en-US" sz="2400" dirty="0" smtClean="0">
                <a:latin typeface="Georgia" pitchFamily="18" charset="0"/>
              </a:rPr>
              <a:t>have a </a:t>
            </a:r>
            <a:r>
              <a:rPr lang="en-US" sz="2400" dirty="0" smtClean="0">
                <a:latin typeface="Georgia" pitchFamily="18" charset="0"/>
              </a:rPr>
              <a:t>linear </a:t>
            </a:r>
            <a:r>
              <a:rPr lang="en-US" sz="2400" dirty="0" err="1" smtClean="0">
                <a:latin typeface="Georgia" pitchFamily="18" charset="0"/>
              </a:rPr>
              <a:t>passband</a:t>
            </a:r>
            <a:r>
              <a:rPr lang="en-US" sz="2400" dirty="0" smtClean="0">
                <a:latin typeface="Georgia" pitchFamily="18" charset="0"/>
              </a:rPr>
              <a:t> ripple specification half of that specified for the single-stage filter, H(z</a:t>
            </a:r>
            <a:r>
              <a:rPr lang="en-US" sz="2400" dirty="0" smtClean="0">
                <a:latin typeface="Georgia" pitchFamily="18" charset="0"/>
              </a:rPr>
              <a:t>).</a:t>
            </a:r>
          </a:p>
          <a:p>
            <a:pPr algn="just">
              <a:buNone/>
            </a:pPr>
            <a:endParaRPr lang="en-US" sz="2400" dirty="0" smtClean="0">
              <a:latin typeface="Georgia" pitchFamily="18" charset="0"/>
            </a:endParaRPr>
          </a:p>
          <a:p>
            <a:pPr algn="just"/>
            <a:r>
              <a:rPr lang="en-US" sz="2400" dirty="0" smtClean="0">
                <a:latin typeface="Georgia" pitchFamily="18" charset="0"/>
              </a:rPr>
              <a:t>The </a:t>
            </a:r>
            <a:r>
              <a:rPr lang="en-US" sz="2400" dirty="0" err="1" smtClean="0">
                <a:latin typeface="Georgia" pitchFamily="18" charset="0"/>
              </a:rPr>
              <a:t>stopband</a:t>
            </a:r>
            <a:r>
              <a:rPr lang="en-US" sz="2400" dirty="0" smtClean="0">
                <a:latin typeface="Georgia" pitchFamily="18" charset="0"/>
              </a:rPr>
              <a:t> ripple specifications for these two filters can be the same as that of H(z</a:t>
            </a:r>
            <a:r>
              <a:rPr lang="en-US" sz="2400" dirty="0" smtClean="0">
                <a:latin typeface="Georgia" pitchFamily="18" charset="0"/>
              </a:rPr>
              <a:t>) since </a:t>
            </a:r>
            <a:r>
              <a:rPr lang="en-US" sz="2400" dirty="0" smtClean="0">
                <a:latin typeface="Georgia" pitchFamily="18" charset="0"/>
              </a:rPr>
              <a:t>the cascade connection will only reduce the </a:t>
            </a:r>
            <a:r>
              <a:rPr lang="en-US" sz="2400" dirty="0" err="1" smtClean="0">
                <a:latin typeface="Georgia" pitchFamily="18" charset="0"/>
              </a:rPr>
              <a:t>stopband</a:t>
            </a:r>
            <a:r>
              <a:rPr lang="en-US" sz="2400" dirty="0" smtClean="0">
                <a:latin typeface="Georgia" pitchFamily="18" charset="0"/>
              </a:rPr>
              <a:t> ripple.</a:t>
            </a:r>
            <a:endParaRPr lang="en-US" sz="2400" dirty="0"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81200"/>
            <a:ext cx="604491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776502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219200"/>
            <a:ext cx="43910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667000"/>
            <a:ext cx="2343150" cy="70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" y="4191000"/>
            <a:ext cx="10363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Georgia" pitchFamily="18" charset="0"/>
              </a:rPr>
              <a:t>The </a:t>
            </a:r>
            <a:r>
              <a:rPr lang="en-US" sz="2200" dirty="0" smtClean="0">
                <a:latin typeface="Georgia" pitchFamily="18" charset="0"/>
              </a:rPr>
              <a:t>reason for choosing this value of the </a:t>
            </a:r>
            <a:r>
              <a:rPr lang="en-US" sz="2200" dirty="0" err="1" smtClean="0">
                <a:latin typeface="Georgia" pitchFamily="18" charset="0"/>
              </a:rPr>
              <a:t>stopband</a:t>
            </a:r>
            <a:r>
              <a:rPr lang="en-US" sz="2200" dirty="0" smtClean="0">
                <a:latin typeface="Georgia" pitchFamily="18" charset="0"/>
              </a:rPr>
              <a:t> edge is that, after decimation by </a:t>
            </a:r>
            <a:r>
              <a:rPr lang="en-US" sz="2200" dirty="0" smtClean="0">
                <a:latin typeface="Georgia" pitchFamily="18" charset="0"/>
              </a:rPr>
              <a:t>a factor </a:t>
            </a:r>
            <a:r>
              <a:rPr lang="en-US" sz="2200" dirty="0" smtClean="0">
                <a:latin typeface="Georgia" pitchFamily="18" charset="0"/>
              </a:rPr>
              <a:t>of forty-five, the residual energy of the signal in the band from 1000 to 2000 Hz </a:t>
            </a:r>
            <a:r>
              <a:rPr lang="en-US" sz="2200" dirty="0" smtClean="0">
                <a:latin typeface="Georgia" pitchFamily="18" charset="0"/>
              </a:rPr>
              <a:t>will be </a:t>
            </a:r>
            <a:r>
              <a:rPr lang="en-US" sz="2200" dirty="0" smtClean="0">
                <a:latin typeface="Georgia" pitchFamily="18" charset="0"/>
              </a:rPr>
              <a:t>aliased back to the band from 0 to 1000 Hz. Due to the attenuation in the </a:t>
            </a:r>
            <a:r>
              <a:rPr lang="en-US" sz="2200" dirty="0" err="1" smtClean="0">
                <a:latin typeface="Georgia" pitchFamily="18" charset="0"/>
              </a:rPr>
              <a:t>stopband</a:t>
            </a:r>
            <a:r>
              <a:rPr lang="en-US" sz="2200" dirty="0" smtClean="0">
                <a:latin typeface="Georgia" pitchFamily="18" charset="0"/>
              </a:rPr>
              <a:t>, </a:t>
            </a:r>
            <a:r>
              <a:rPr lang="en-US" sz="2200" dirty="0" smtClean="0">
                <a:latin typeface="Georgia" pitchFamily="18" charset="0"/>
              </a:rPr>
              <a:t>the energy </a:t>
            </a:r>
            <a:r>
              <a:rPr lang="en-US" sz="2200" dirty="0" smtClean="0">
                <a:latin typeface="Georgia" pitchFamily="18" charset="0"/>
              </a:rPr>
              <a:t>of the signal in the band from 1500 to 2000 Hz is very small compared to that </a:t>
            </a:r>
            <a:r>
              <a:rPr lang="en-US" sz="2200" dirty="0" smtClean="0">
                <a:latin typeface="Georgia" pitchFamily="18" charset="0"/>
              </a:rPr>
              <a:t>in 1000 </a:t>
            </a:r>
            <a:r>
              <a:rPr lang="en-US" sz="2200" dirty="0" smtClean="0">
                <a:latin typeface="Georgia" pitchFamily="18" charset="0"/>
              </a:rPr>
              <a:t>to 1500 Hz. So the amount of aliasing in the desired band of interest (0 to 450 Hz</a:t>
            </a:r>
            <a:r>
              <a:rPr lang="en-US" sz="2200" dirty="0" smtClean="0">
                <a:latin typeface="Georgia" pitchFamily="18" charset="0"/>
              </a:rPr>
              <a:t>) will </a:t>
            </a:r>
            <a:r>
              <a:rPr lang="en-US" sz="2200" dirty="0" smtClean="0">
                <a:latin typeface="Georgia" pitchFamily="18" charset="0"/>
              </a:rPr>
              <a:t>also be small, resulting in very little signal distortion.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10439400" cy="541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14400"/>
            <a:ext cx="48652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9220200" cy="339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8106" y="1295400"/>
            <a:ext cx="417989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105399"/>
            <a:ext cx="9220200" cy="65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5885113"/>
            <a:ext cx="3048000" cy="53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10439400" cy="556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763000" cy="63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437854"/>
            <a:ext cx="5562600" cy="39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981200"/>
            <a:ext cx="893673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895600"/>
            <a:ext cx="8458200" cy="384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10287000" cy="5867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91821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76400"/>
            <a:ext cx="3695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700" y="2133601"/>
            <a:ext cx="5333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7200" y="2057400"/>
            <a:ext cx="4648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Georgia" pitchFamily="18" charset="0"/>
              </a:rPr>
              <a:t>As in the two-stage case, the choice of </a:t>
            </a:r>
            <a:r>
              <a:rPr lang="en-US" sz="2100" dirty="0" err="1" smtClean="0">
                <a:latin typeface="Georgia" pitchFamily="18" charset="0"/>
              </a:rPr>
              <a:t>stopband</a:t>
            </a:r>
            <a:r>
              <a:rPr lang="en-US" sz="2100" dirty="0" smtClean="0">
                <a:latin typeface="Georgia" pitchFamily="18" charset="0"/>
              </a:rPr>
              <a:t> edge frequency can be extended to </a:t>
            </a:r>
            <a:r>
              <a:rPr lang="en-US" sz="2100" dirty="0" smtClean="0">
                <a:latin typeface="Georgia" pitchFamily="18" charset="0"/>
              </a:rPr>
              <a:t>the point </a:t>
            </a:r>
            <a:r>
              <a:rPr lang="en-US" sz="2100" dirty="0" smtClean="0">
                <a:latin typeface="Georgia" pitchFamily="18" charset="0"/>
              </a:rPr>
              <a:t>for which negligible aliasing occurs in the </a:t>
            </a:r>
            <a:r>
              <a:rPr lang="en-US" sz="2100" dirty="0" err="1" smtClean="0">
                <a:latin typeface="Georgia" pitchFamily="18" charset="0"/>
              </a:rPr>
              <a:t>passband</a:t>
            </a:r>
            <a:r>
              <a:rPr lang="en-US" sz="2100" dirty="0" smtClean="0">
                <a:latin typeface="Georgia" pitchFamily="18" charset="0"/>
              </a:rPr>
              <a:t> (band of interest). </a:t>
            </a:r>
            <a:endParaRPr lang="en-US" sz="2100" dirty="0" smtClean="0">
              <a:latin typeface="Georgia" pitchFamily="18" charset="0"/>
            </a:endParaRPr>
          </a:p>
          <a:p>
            <a:pPr algn="just"/>
            <a:endParaRPr lang="en-US" sz="2100" dirty="0" smtClean="0">
              <a:latin typeface="Georgia" pitchFamily="18" charset="0"/>
            </a:endParaRPr>
          </a:p>
          <a:p>
            <a:pPr algn="just"/>
            <a:r>
              <a:rPr lang="en-US" sz="2100" dirty="0" smtClean="0">
                <a:latin typeface="Georgia" pitchFamily="18" charset="0"/>
              </a:rPr>
              <a:t>The approximate length of the filter as given by Equation 3.37 is</a:t>
            </a:r>
            <a:r>
              <a:rPr lang="en-US" sz="2100" i="1" dirty="0" smtClean="0">
                <a:latin typeface="Georgia" pitchFamily="18" charset="0"/>
              </a:rPr>
              <a:t> </a:t>
            </a:r>
            <a:r>
              <a:rPr lang="en-US" sz="2100" i="1" dirty="0" smtClean="0">
                <a:latin typeface="Georgia" pitchFamily="18" charset="0"/>
              </a:rPr>
              <a:t>N1= </a:t>
            </a:r>
            <a:r>
              <a:rPr lang="en-US" sz="2100" i="1" dirty="0" smtClean="0">
                <a:latin typeface="Georgia" pitchFamily="18" charset="0"/>
              </a:rPr>
              <a:t>60. The </a:t>
            </a:r>
            <a:r>
              <a:rPr lang="en-US" sz="2100" i="1" dirty="0" smtClean="0">
                <a:latin typeface="Georgia" pitchFamily="18" charset="0"/>
              </a:rPr>
              <a:t>number </a:t>
            </a:r>
            <a:r>
              <a:rPr lang="en-US" sz="2100" dirty="0" smtClean="0">
                <a:latin typeface="Georgia" pitchFamily="18" charset="0"/>
              </a:rPr>
              <a:t>of </a:t>
            </a:r>
            <a:r>
              <a:rPr lang="en-US" sz="2100" dirty="0" smtClean="0">
                <a:latin typeface="Georgia" pitchFamily="18" charset="0"/>
              </a:rPr>
              <a:t>multiplications per second for this stage is calculated as</a:t>
            </a:r>
            <a:endParaRPr lang="en-US" sz="2100" dirty="0">
              <a:latin typeface="Georgia" pitchFamily="18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5519216"/>
            <a:ext cx="4191000" cy="63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10287000" cy="5943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944721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334000"/>
            <a:ext cx="432776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371600"/>
            <a:ext cx="9875520" cy="4953000"/>
          </a:xfrm>
        </p:spPr>
        <p:txBody>
          <a:bodyPr>
            <a:normAutofit/>
          </a:bodyPr>
          <a:lstStyle/>
          <a:p>
            <a:pPr marL="404813" lvl="0" indent="-404813" algn="just">
              <a:spcBef>
                <a:spcPts val="600"/>
              </a:spcBef>
              <a:spcAft>
                <a:spcPts val="600"/>
              </a:spcAft>
              <a:buClr>
                <a:srgbClr val="D60093"/>
              </a:buClr>
              <a:buFont typeface="Wingdings 2" pitchFamily="18" charset="2"/>
              <a:buChar char=""/>
            </a:pPr>
            <a:r>
              <a:rPr lang="en-US" sz="2400" dirty="0" smtClean="0">
                <a:latin typeface="Georgia" pitchFamily="18" charset="0"/>
              </a:rPr>
              <a:t>Used in A/D and D/A converters.</a:t>
            </a:r>
          </a:p>
          <a:p>
            <a:pPr marL="404813" indent="-404813" algn="just">
              <a:spcBef>
                <a:spcPts val="600"/>
              </a:spcBef>
              <a:spcAft>
                <a:spcPts val="600"/>
              </a:spcAft>
              <a:buClr>
                <a:srgbClr val="D60093"/>
              </a:buClr>
              <a:buFont typeface="Wingdings 2" pitchFamily="18" charset="2"/>
              <a:buChar char=""/>
            </a:pPr>
            <a:r>
              <a:rPr lang="en-US" sz="2400" dirty="0" smtClean="0">
                <a:latin typeface="Georgia" pitchFamily="18" charset="0"/>
              </a:rPr>
              <a:t>Used to change the rate of a signal. When two devices that operate at different rates are to be interconnected, it is necessary to use a rate changer between them.</a:t>
            </a:r>
          </a:p>
          <a:p>
            <a:pPr marL="404813" lvl="0" indent="-404813" algn="just">
              <a:spcBef>
                <a:spcPts val="600"/>
              </a:spcBef>
              <a:spcAft>
                <a:spcPts val="600"/>
              </a:spcAft>
              <a:buClr>
                <a:srgbClr val="D60093"/>
              </a:buClr>
              <a:buFont typeface="Wingdings 2" pitchFamily="18" charset="2"/>
              <a:buChar char=""/>
            </a:pPr>
            <a:r>
              <a:rPr lang="en-US" sz="2400" dirty="0" smtClean="0">
                <a:latin typeface="Georgia" pitchFamily="18" charset="0"/>
              </a:rPr>
              <a:t>Interpolation.</a:t>
            </a:r>
          </a:p>
          <a:p>
            <a:pPr marL="404813" indent="-404813" algn="just">
              <a:spcBef>
                <a:spcPts val="600"/>
              </a:spcBef>
              <a:spcAft>
                <a:spcPts val="600"/>
              </a:spcAft>
              <a:buClr>
                <a:srgbClr val="D60093"/>
              </a:buClr>
              <a:buFont typeface="Wingdings 2" pitchFamily="18" charset="2"/>
              <a:buChar char=""/>
            </a:pPr>
            <a:r>
              <a:rPr lang="en-US" sz="2400" dirty="0" smtClean="0">
                <a:latin typeface="Georgia" pitchFamily="18" charset="0"/>
              </a:rPr>
              <a:t>Some efficient implementations of single rate filters are based on </a:t>
            </a:r>
            <a:r>
              <a:rPr lang="en-US" sz="2400" dirty="0" err="1" smtClean="0">
                <a:latin typeface="Georgia" pitchFamily="18" charset="0"/>
              </a:rPr>
              <a:t>multirate</a:t>
            </a:r>
            <a:r>
              <a:rPr lang="en-US" sz="2400" dirty="0" smtClean="0">
                <a:latin typeface="Georgia" pitchFamily="18" charset="0"/>
              </a:rPr>
              <a:t> methods.</a:t>
            </a:r>
          </a:p>
          <a:p>
            <a:pPr marL="404813" lvl="0" indent="-404813" algn="just">
              <a:spcBef>
                <a:spcPts val="600"/>
              </a:spcBef>
              <a:spcAft>
                <a:spcPts val="600"/>
              </a:spcAft>
              <a:buClr>
                <a:srgbClr val="D60093"/>
              </a:buClr>
              <a:buFont typeface="Wingdings 2" pitchFamily="18" charset="2"/>
              <a:buChar char=""/>
            </a:pPr>
            <a:r>
              <a:rPr lang="en-US" sz="2400" dirty="0" smtClean="0">
                <a:latin typeface="Georgia" pitchFamily="18" charset="0"/>
              </a:rPr>
              <a:t>Filter banks and wavelet transforms depend on </a:t>
            </a:r>
            <a:r>
              <a:rPr lang="en-US" sz="2400" dirty="0" err="1" smtClean="0">
                <a:latin typeface="Georgia" pitchFamily="18" charset="0"/>
              </a:rPr>
              <a:t>multirate</a:t>
            </a:r>
            <a:r>
              <a:rPr lang="en-US" sz="2400" dirty="0" smtClean="0">
                <a:latin typeface="Georgia" pitchFamily="18" charset="0"/>
              </a:rPr>
              <a:t> methods.</a:t>
            </a:r>
          </a:p>
          <a:p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987552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D60093"/>
                </a:solidFill>
                <a:latin typeface="Georgia" pitchFamily="18" charset="0"/>
              </a:rPr>
              <a:t>Application</a:t>
            </a:r>
            <a:endParaRPr lang="en-US" b="1" dirty="0">
              <a:solidFill>
                <a:srgbClr val="D60093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10210800" cy="5943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991576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752600"/>
            <a:ext cx="4467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800600"/>
            <a:ext cx="30861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828800"/>
            <a:ext cx="33013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5334000"/>
            <a:ext cx="947110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81000"/>
            <a:ext cx="43719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76600"/>
            <a:ext cx="8369258" cy="340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95400"/>
            <a:ext cx="9875520" cy="50292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/>
              <a:t>A data stream can be </a:t>
            </a:r>
            <a:r>
              <a:rPr lang="en-US" dirty="0" err="1" smtClean="0"/>
              <a:t>downsampled</a:t>
            </a:r>
            <a:r>
              <a:rPr lang="en-US" dirty="0" smtClean="0"/>
              <a:t> to a lower sampling rate or </a:t>
            </a:r>
            <a:r>
              <a:rPr lang="en-US" dirty="0" err="1" smtClean="0"/>
              <a:t>upsampled</a:t>
            </a:r>
            <a:r>
              <a:rPr lang="en-US" dirty="0" smtClean="0"/>
              <a:t> to a higher sampling rate.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103632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D60093"/>
                </a:solidFill>
                <a:latin typeface="Georgia" pitchFamily="18" charset="0"/>
              </a:rPr>
              <a:t>Sample Rate Conversion Principle</a:t>
            </a:r>
            <a:endParaRPr lang="en-US" b="1" dirty="0">
              <a:solidFill>
                <a:srgbClr val="D60093"/>
              </a:solidFill>
              <a:latin typeface="Georgi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209800"/>
            <a:ext cx="5082674" cy="30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" y="2514600"/>
            <a:ext cx="510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400" dirty="0" smtClean="0">
                <a:latin typeface="Georgia" pitchFamily="18" charset="0"/>
              </a:rPr>
              <a:t>The sampling rate converter can be thought of as the time-varying filter</a:t>
            </a:r>
            <a:r>
              <a:rPr lang="en-US" sz="2400" i="1" dirty="0" smtClean="0">
                <a:latin typeface="Georgia" pitchFamily="18" charset="0"/>
              </a:rPr>
              <a:t> h(n, m).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400" dirty="0" smtClean="0"/>
              <a:t>The sampling rate conversion factor is expressed as the ratio of two relatively prime numbers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257800" cy="5181600"/>
          </a:xfrm>
        </p:spPr>
        <p:txBody>
          <a:bodyPr>
            <a:normAutofit/>
          </a:bodyPr>
          <a:lstStyle/>
          <a:p>
            <a:pPr marL="404813" indent="-404813" algn="just">
              <a:spcBef>
                <a:spcPts val="600"/>
              </a:spcBef>
              <a:spcAft>
                <a:spcPts val="600"/>
              </a:spcAft>
              <a:buClr>
                <a:srgbClr val="D60093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Georgia" pitchFamily="18" charset="0"/>
              </a:rPr>
              <a:t>Decimation is the process by which high-frequency information is eliminated from a signal to reduce the sampling frequency without resulting in aliasing.</a:t>
            </a:r>
          </a:p>
          <a:p>
            <a:pPr marL="404813" indent="-404813" algn="just">
              <a:spcBef>
                <a:spcPts val="600"/>
              </a:spcBef>
              <a:spcAft>
                <a:spcPts val="600"/>
              </a:spcAft>
              <a:buClr>
                <a:srgbClr val="D60093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Georgia" pitchFamily="18" charset="0"/>
              </a:rPr>
              <a:t>A sampled signal, seen in Figure 3.3, repeats its spectrum every</a:t>
            </a:r>
            <a:r>
              <a:rPr lang="en-US" sz="2400" b="1" dirty="0" smtClean="0">
                <a:latin typeface="Georgia" pitchFamily="18" charset="0"/>
              </a:rPr>
              <a:t> 2</a:t>
            </a:r>
            <a:r>
              <a:rPr lang="en-US" sz="2400" b="1" dirty="0" smtClean="0">
                <a:latin typeface="Georgia" pitchFamily="18" charset="0"/>
                <a:sym typeface="Symbol"/>
              </a:rPr>
              <a:t></a:t>
            </a:r>
            <a:r>
              <a:rPr lang="en-US" sz="2400" b="1" dirty="0" smtClean="0">
                <a:latin typeface="Georgia" pitchFamily="18" charset="0"/>
              </a:rPr>
              <a:t> radians.</a:t>
            </a:r>
          </a:p>
          <a:p>
            <a:pPr marL="404813" indent="-404813" algn="just">
              <a:spcBef>
                <a:spcPts val="600"/>
              </a:spcBef>
              <a:spcAft>
                <a:spcPts val="600"/>
              </a:spcAft>
              <a:buClr>
                <a:srgbClr val="D60093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Georgia" pitchFamily="18" charset="0"/>
              </a:rPr>
              <a:t>If decimation without filtering were performed, aliasing would occur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33400" y="533400"/>
            <a:ext cx="9875520" cy="667512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Decimation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296" y="1447800"/>
            <a:ext cx="482464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5574" y="3581400"/>
            <a:ext cx="4896531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295400"/>
            <a:ext cx="3248025" cy="130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1295400"/>
            <a:ext cx="6096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Georgia" pitchFamily="18" charset="0"/>
              </a:rPr>
              <a:t>The operation is composed of low pass filtering followed by down sampling. </a:t>
            </a:r>
          </a:p>
          <a:p>
            <a:pPr marL="404813" indent="-40481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Georgia" pitchFamily="18" charset="0"/>
              </a:rPr>
              <a:t>The down sampler picks a subset of the samples that are passed through the low pass filter (LPF). </a:t>
            </a:r>
          </a:p>
          <a:p>
            <a:pPr marL="404813" indent="-40481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Georgia" pitchFamily="18" charset="0"/>
              </a:rPr>
              <a:t>The LPF used is designed to avoid aliasing and has a cutoff of</a:t>
            </a:r>
            <a:r>
              <a:rPr lang="en-US" sz="2000" i="1" dirty="0" smtClean="0">
                <a:latin typeface="Georgia" pitchFamily="18" charset="0"/>
              </a:rPr>
              <a:t> </a:t>
            </a:r>
            <a:r>
              <a:rPr lang="en-US" sz="2000" i="1" dirty="0" smtClean="0">
                <a:latin typeface="Georgia" pitchFamily="18" charset="0"/>
                <a:sym typeface="Symbol"/>
              </a:rPr>
              <a:t>/D</a:t>
            </a:r>
          </a:p>
          <a:p>
            <a:pPr marL="404813" indent="-40481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Georgia" pitchFamily="18" charset="0"/>
              </a:rPr>
              <a:t>The end result of the decimation procedure is the content of the original signal below</a:t>
            </a:r>
            <a:r>
              <a:rPr lang="en-US" sz="2000" b="1" i="1" dirty="0" smtClean="0">
                <a:latin typeface="Georgia" pitchFamily="18" charset="0"/>
              </a:rPr>
              <a:t> </a:t>
            </a:r>
            <a:r>
              <a:rPr lang="en-US" sz="2000" i="1" dirty="0" smtClean="0">
                <a:latin typeface="Georgia" pitchFamily="18" charset="0"/>
                <a:sym typeface="Symbol"/>
              </a:rPr>
              <a:t>/D</a:t>
            </a:r>
          </a:p>
          <a:p>
            <a:pPr marL="404813" indent="-40481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Georgia" pitchFamily="18" charset="0"/>
              </a:rPr>
              <a:t>Two processes are used in the decimation procedure: filtering and down sampling.</a:t>
            </a:r>
          </a:p>
          <a:p>
            <a:pPr marL="404813" indent="-40481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Georgia" pitchFamily="18" charset="0"/>
              </a:rPr>
              <a:t>Equation 3.2 shows filtering performed with filter</a:t>
            </a:r>
            <a:r>
              <a:rPr lang="en-US" sz="2000" i="1" dirty="0" smtClean="0">
                <a:latin typeface="Georgia" pitchFamily="18" charset="0"/>
              </a:rPr>
              <a:t> </a:t>
            </a:r>
            <a:r>
              <a:rPr lang="en-US" sz="2000" i="1" dirty="0" err="1" smtClean="0">
                <a:latin typeface="Georgia" pitchFamily="18" charset="0"/>
              </a:rPr>
              <a:t>h</a:t>
            </a:r>
            <a:r>
              <a:rPr lang="en-US" sz="2000" i="1" baseline="-25000" dirty="0" err="1" smtClean="0">
                <a:latin typeface="Georgia" pitchFamily="18" charset="0"/>
              </a:rPr>
              <a:t>D</a:t>
            </a:r>
            <a:r>
              <a:rPr lang="en-US" sz="2000" i="1" dirty="0" smtClean="0">
                <a:latin typeface="Georgia" pitchFamily="18" charset="0"/>
              </a:rPr>
              <a:t> (n) on signal x{n) in the time domain.</a:t>
            </a:r>
          </a:p>
          <a:p>
            <a:pPr marL="404813" indent="-40481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err="1" smtClean="0">
                <a:latin typeface="Georgia" pitchFamily="18" charset="0"/>
              </a:rPr>
              <a:t>Subsampling</a:t>
            </a:r>
            <a:r>
              <a:rPr lang="en-US" sz="2000" dirty="0" smtClean="0">
                <a:latin typeface="Georgia" pitchFamily="18" charset="0"/>
              </a:rPr>
              <a:t> is the selection of every </a:t>
            </a:r>
            <a:r>
              <a:rPr lang="en-US" sz="2000" dirty="0" err="1" smtClean="0">
                <a:latin typeface="Georgia" pitchFamily="18" charset="0"/>
              </a:rPr>
              <a:t>D</a:t>
            </a:r>
            <a:r>
              <a:rPr lang="en-US" sz="2000" baseline="30000" dirty="0" err="1" smtClean="0">
                <a:latin typeface="Georgia" pitchFamily="18" charset="0"/>
              </a:rPr>
              <a:t>th</a:t>
            </a:r>
            <a:r>
              <a:rPr lang="en-US" sz="2000" dirty="0" smtClean="0">
                <a:latin typeface="Georgia" pitchFamily="18" charset="0"/>
              </a:rPr>
              <a:t> sample, shown in Equation 3.3.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743200"/>
            <a:ext cx="421374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248400" y="4114800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expected spectrum of the decimated signal</a:t>
            </a:r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661410"/>
            <a:ext cx="3276600" cy="161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58400" y="4876800"/>
            <a:ext cx="654504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533400" y="533400"/>
            <a:ext cx="9875520" cy="667512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Decimation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399" y="1295400"/>
            <a:ext cx="834886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667000"/>
            <a:ext cx="7010400" cy="84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1000" y="3505200"/>
            <a:ext cx="1036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        </a:t>
            </a:r>
            <a:r>
              <a:rPr lang="en-US" sz="2000" dirty="0" smtClean="0">
                <a:latin typeface="Georgia" pitchFamily="18" charset="0"/>
              </a:rPr>
              <a:t>model as u(n) sampled with impulse train p(n), where p(n) is defined in Equation 3.6 using the Fourier series for a sampling impulse of period D. v(n) is shown in Equation 3.7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343400"/>
            <a:ext cx="6005004" cy="199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505200"/>
            <a:ext cx="609600" cy="46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533400" y="533400"/>
            <a:ext cx="9875520" cy="667512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Decimation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8456" y="1143001"/>
            <a:ext cx="6928782" cy="512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33400" y="533400"/>
            <a:ext cx="9875520" cy="667512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Decimation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397</TotalTime>
  <Words>1686</Words>
  <Application>Microsoft Office PowerPoint</Application>
  <PresentationFormat>Custom</PresentationFormat>
  <Paragraphs>117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Flow</vt:lpstr>
      <vt:lpstr>Slide 1</vt:lpstr>
      <vt:lpstr>Introduction</vt:lpstr>
      <vt:lpstr>Introduction</vt:lpstr>
      <vt:lpstr>Application</vt:lpstr>
      <vt:lpstr>Sample Rate Conversion Principle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Zero-Order-Hold Interpolation</vt:lpstr>
      <vt:lpstr>Zero-Order-Hold Interpolation</vt:lpstr>
      <vt:lpstr>Zero-Order-Hold Interpolation</vt:lpstr>
      <vt:lpstr>Slide 25</vt:lpstr>
      <vt:lpstr>Zero-Order-Hold Interpolation</vt:lpstr>
      <vt:lpstr>Zero-Order-Hold Interpolation</vt:lpstr>
      <vt:lpstr>Zero-Insertion and Raised-Cosine</vt:lpstr>
      <vt:lpstr>Slide 29</vt:lpstr>
      <vt:lpstr>Sampling Rate Conversion by Stages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Dr.D.Selvaraj</dc:creator>
  <cp:lastModifiedBy>Dr.D.Selvaraj</cp:lastModifiedBy>
  <cp:revision>43</cp:revision>
  <dcterms:created xsi:type="dcterms:W3CDTF">2006-08-16T00:00:00Z</dcterms:created>
  <dcterms:modified xsi:type="dcterms:W3CDTF">2018-03-13T19:28:14Z</dcterms:modified>
</cp:coreProperties>
</file>