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7" r:id="rId4"/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latin typeface="Bookman Old Style" pitchFamily="18" charset="0"/>
              </a:rPr>
              <a:t>Frequency Scanned Array</a:t>
            </a:r>
            <a:endParaRPr lang="en-US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ts val="3300"/>
              </a:lnSpc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Scanning is obtained by varying the frequency</a:t>
            </a:r>
          </a:p>
          <a:p>
            <a:pPr algn="just">
              <a:lnSpc>
                <a:spcPts val="3300"/>
              </a:lnSpc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To obtain freq., scanned array, a length of transmission line is used to feed the array by means of directional couplers.</a:t>
            </a:r>
          </a:p>
          <a:p>
            <a:pPr algn="just">
              <a:lnSpc>
                <a:spcPts val="3300"/>
              </a:lnSpc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Two adjacent elements of the array, spaced by a distance ‘a’ are fed by 2 couplers separated in the transmission line by a length ‘b’.</a:t>
            </a:r>
          </a:p>
          <a:p>
            <a:pPr algn="just">
              <a:lnSpc>
                <a:spcPts val="3300"/>
              </a:lnSpc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The array and the transmission line properties allows us to show that a frequency deviation ‘</a:t>
            </a:r>
            <a:r>
              <a:rPr lang="en-US" dirty="0" err="1" smtClean="0">
                <a:latin typeface="Bookman Old Style" pitchFamily="18" charset="0"/>
              </a:rPr>
              <a:t>df</a:t>
            </a:r>
            <a:r>
              <a:rPr lang="en-US" dirty="0" smtClean="0">
                <a:latin typeface="Bookman Old Style" pitchFamily="18" charset="0"/>
              </a:rPr>
              <a:t>’ about the central freq., </a:t>
            </a:r>
            <a:r>
              <a:rPr lang="en-US" dirty="0" err="1" smtClean="0">
                <a:latin typeface="Bookman Old Style" pitchFamily="18" charset="0"/>
              </a:rPr>
              <a:t>f</a:t>
            </a:r>
            <a:r>
              <a:rPr lang="en-US" baseline="-25000" dirty="0" err="1" smtClean="0">
                <a:latin typeface="Bookman Old Style" pitchFamily="18" charset="0"/>
              </a:rPr>
              <a:t>o</a:t>
            </a:r>
            <a:r>
              <a:rPr lang="en-US" dirty="0" smtClean="0">
                <a:latin typeface="Bookman Old Style" pitchFamily="18" charset="0"/>
              </a:rPr>
              <a:t> produces an angular scanning d</a:t>
            </a:r>
            <a:r>
              <a:rPr lang="en-US" dirty="0" smtClean="0">
                <a:latin typeface="Bookman Old Style" pitchFamily="18" charset="0"/>
                <a:sym typeface="Symbol"/>
              </a:rPr>
              <a:t>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799" y="457200"/>
            <a:ext cx="317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371600"/>
            <a:ext cx="54768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85800" y="9906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Butler Matrix</a:t>
            </a:r>
            <a:endParaRPr lang="en-US" sz="2000" b="1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905000"/>
            <a:ext cx="232410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33400" y="1676400"/>
            <a:ext cx="5486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</a:rPr>
              <a:t>   Two-element array : A 3 dB coupler can feed a two-element array and form two decoupled orthogonal beams. </a:t>
            </a:r>
          </a:p>
          <a:p>
            <a:endParaRPr lang="en-US" sz="20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</a:rPr>
              <a:t>   Consider the two ports A and B and</a:t>
            </a:r>
          </a:p>
          <a:p>
            <a:r>
              <a:rPr lang="en-US" sz="2000" dirty="0" smtClean="0">
                <a:latin typeface="Bookman Old Style" pitchFamily="18" charset="0"/>
              </a:rPr>
              <a:t>the outputs 1 and 2 which excite the two elements of the array, the transfer</a:t>
            </a:r>
          </a:p>
          <a:p>
            <a:r>
              <a:rPr lang="en-US" sz="2000" dirty="0" smtClean="0">
                <a:latin typeface="Bookman Old Style" pitchFamily="18" charset="0"/>
              </a:rPr>
              <a:t>coefficients characterizing the two illuminations are</a:t>
            </a:r>
            <a:endParaRPr lang="en-US" sz="2000" dirty="0">
              <a:latin typeface="Bookman Old Style" pitchFamily="18" charset="0"/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55295" y="4495800"/>
            <a:ext cx="385010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57200"/>
            <a:ext cx="28289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5029200"/>
            <a:ext cx="385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85800" y="1143000"/>
            <a:ext cx="426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</a:rPr>
              <a:t>   The drawback of Butler matrices is in the complexity of their interconnection, particularly for large matrices. </a:t>
            </a:r>
          </a:p>
          <a:p>
            <a:pPr>
              <a:buFont typeface="Wingdings" pitchFamily="2" charset="2"/>
              <a:buChar char="v"/>
            </a:pPr>
            <a:endParaRPr lang="en-US" sz="20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</a:rPr>
              <a:t>   For large arrays it is better to use other types such as </a:t>
            </a:r>
            <a:r>
              <a:rPr lang="fr-FR" sz="2000" dirty="0" err="1" smtClean="0">
                <a:latin typeface="Bookman Old Style" pitchFamily="18" charset="0"/>
              </a:rPr>
              <a:t>Blass</a:t>
            </a:r>
            <a:r>
              <a:rPr lang="fr-FR" sz="2000" dirty="0" smtClean="0">
                <a:latin typeface="Bookman Old Style" pitchFamily="18" charset="0"/>
              </a:rPr>
              <a:t> matrices or quasi-</a:t>
            </a:r>
            <a:r>
              <a:rPr lang="fr-FR" sz="2000" dirty="0" err="1" smtClean="0">
                <a:latin typeface="Bookman Old Style" pitchFamily="18" charset="0"/>
              </a:rPr>
              <a:t>optical</a:t>
            </a:r>
            <a:r>
              <a:rPr lang="fr-FR" sz="2000" dirty="0" smtClean="0">
                <a:latin typeface="Bookman Old Style" pitchFamily="18" charset="0"/>
              </a:rPr>
              <a:t> matrices</a:t>
            </a:r>
            <a:r>
              <a:rPr lang="fr-FR" sz="1600" dirty="0" smtClean="0"/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latin typeface="Bookman Old Style" pitchFamily="18" charset="0"/>
              </a:rPr>
              <a:t>Blass matrix</a:t>
            </a:r>
            <a:endParaRPr lang="en-US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3429000" cy="3047999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Bookman Old Style" pitchFamily="18" charset="0"/>
              </a:rPr>
              <a:t>The M excitation guides (1, 2, ... m, ... M) are connected to the N guides feeding the elements of the array (1, ' " n, ... N) through directional couplers.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914400"/>
            <a:ext cx="45529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33400" y="4495800"/>
            <a:ext cx="64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200" dirty="0" smtClean="0">
                <a:latin typeface="Bookman Old Style" pitchFamily="18" charset="0"/>
              </a:rPr>
              <a:t>  The coupling coefficients are chosen so that the transfer coefficients </a:t>
            </a:r>
            <a:r>
              <a:rPr lang="en-US" sz="2200" dirty="0" err="1" smtClean="0">
                <a:latin typeface="Bookman Old Style" pitchFamily="18" charset="0"/>
              </a:rPr>
              <a:t>S</a:t>
            </a:r>
            <a:r>
              <a:rPr lang="en-US" sz="2200" baseline="-25000" dirty="0" err="1" smtClean="0">
                <a:latin typeface="Bookman Old Style" pitchFamily="18" charset="0"/>
              </a:rPr>
              <a:t>m</a:t>
            </a:r>
            <a:r>
              <a:rPr lang="en-US" sz="2200" baseline="-25000" dirty="0" smtClean="0">
                <a:latin typeface="Bookman Old Style" pitchFamily="18" charset="0"/>
              </a:rPr>
              <a:t> ,n</a:t>
            </a:r>
            <a:r>
              <a:rPr lang="en-US" sz="2200" dirty="0" smtClean="0">
                <a:latin typeface="Bookman Old Style" pitchFamily="18" charset="0"/>
              </a:rPr>
              <a:t> follow the desired illumination. </a:t>
            </a:r>
          </a:p>
          <a:p>
            <a:endParaRPr lang="en-US" sz="22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200" dirty="0" smtClean="0">
                <a:latin typeface="Bookman Old Style" pitchFamily="18" charset="0"/>
              </a:rPr>
              <a:t>  The guides are terminated with matched loads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04801"/>
            <a:ext cx="153152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1752600"/>
            <a:ext cx="1143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09600" y="1219200"/>
            <a:ext cx="8305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phase shift produced by the length of the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txn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., line is given by,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2667000"/>
            <a:ext cx="76676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3048000"/>
            <a:ext cx="22002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0" y="3733800"/>
            <a:ext cx="62769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67000" y="4038600"/>
            <a:ext cx="229552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4200" y="6010275"/>
            <a:ext cx="1657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914400" y="5867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</a:t>
            </a:r>
            <a:r>
              <a:rPr lang="en-US" dirty="0" smtClean="0">
                <a:sym typeface="Symbol"/>
              </a:rPr>
              <a:t></a:t>
            </a:r>
            <a:r>
              <a:rPr lang="en-US" dirty="0" smtClean="0"/>
              <a:t>=0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55945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143000"/>
            <a:ext cx="304091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971800"/>
            <a:ext cx="822959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3581400"/>
            <a:ext cx="149877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4343400"/>
            <a:ext cx="3124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71800" y="4724400"/>
            <a:ext cx="14097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3400" y="5486400"/>
            <a:ext cx="42767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93345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ANALOGUE BEAMFORMING MATRICES</a:t>
            </a:r>
            <a:endParaRPr lang="en-US" sz="2800" b="1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9200"/>
            <a:ext cx="8077200" cy="5257800"/>
          </a:xfrm>
        </p:spPr>
        <p:txBody>
          <a:bodyPr>
            <a:noAutofit/>
          </a:bodyPr>
          <a:lstStyle/>
          <a:p>
            <a:pPr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Bookman Old Style" pitchFamily="18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Multiple beam antennas are used in RADAR and SONAR applications as an alternative to electronic scanning to improve range and angular resolution of equipment.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 Multiple beams and electronic scanning are combined to increase the duration of the illumination of targets. 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  Such antennas can be realized by using a kind of </a:t>
            </a:r>
            <a:r>
              <a:rPr lang="en-US" sz="2000" i="1" dirty="0" smtClean="0">
                <a:solidFill>
                  <a:schemeClr val="tx1"/>
                </a:solidFill>
                <a:latin typeface="Bookman Old Style" pitchFamily="18" charset="0"/>
              </a:rPr>
              <a:t>retina 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of multiple primary elements on the focal surface of a reflector or a lens. A </a:t>
            </a:r>
            <a:r>
              <a:rPr lang="en-US" sz="2000" dirty="0" err="1" smtClean="0">
                <a:solidFill>
                  <a:schemeClr val="tx1"/>
                </a:solidFill>
                <a:latin typeface="Bookman Old Style" pitchFamily="18" charset="0"/>
              </a:rPr>
              <a:t>reflectarray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or an active lens can be used. 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 This technique is valid as long as the angular domain covered by the multiple beams is not too large (about 5 to 6 degrees) . 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  The use of array antennas combined with </a:t>
            </a:r>
            <a:r>
              <a:rPr lang="en-US" sz="2000" dirty="0" err="1" smtClean="0">
                <a:solidFill>
                  <a:schemeClr val="tx1"/>
                </a:solidFill>
                <a:latin typeface="Bookman Old Style" pitchFamily="18" charset="0"/>
              </a:rPr>
              <a:t>beamforming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matrices allows to avoid these limitations.</a:t>
            </a:r>
            <a:endParaRPr lang="en-US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199"/>
            <a:ext cx="8189408" cy="365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238625"/>
            <a:ext cx="46196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4724400"/>
            <a:ext cx="799414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81000"/>
            <a:ext cx="26765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599" y="1981200"/>
            <a:ext cx="797476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2590800"/>
            <a:ext cx="260985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4191000"/>
            <a:ext cx="4705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0" y="5334000"/>
            <a:ext cx="77533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"/>
            <a:ext cx="5267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199"/>
            <a:ext cx="8153400" cy="63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531867"/>
            <a:ext cx="8229600" cy="2878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5562600"/>
            <a:ext cx="2609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447800"/>
            <a:ext cx="519531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599" y="2113370"/>
            <a:ext cx="5892053" cy="177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520303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371600"/>
            <a:ext cx="8382001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2667000"/>
            <a:ext cx="2710859" cy="47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2438399"/>
            <a:ext cx="2057400" cy="388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304800"/>
            <a:ext cx="41300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3200400"/>
            <a:ext cx="29241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1000" y="3581400"/>
            <a:ext cx="2238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676400" y="3896378"/>
            <a:ext cx="3276600" cy="1419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" y="5410200"/>
            <a:ext cx="1447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676400" y="5791200"/>
            <a:ext cx="4014166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403</Words>
  <Application>Microsoft Office PowerPoint</Application>
  <PresentationFormat>On-screen Show (4:3)</PresentationFormat>
  <Paragraphs>27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Frequency Scanned Array</vt:lpstr>
      <vt:lpstr>Slide 2</vt:lpstr>
      <vt:lpstr>Slide 3</vt:lpstr>
      <vt:lpstr>ANALOGUE BEAMFORMING MATRICES</vt:lpstr>
      <vt:lpstr>Slide 5</vt:lpstr>
      <vt:lpstr>Slide 6</vt:lpstr>
      <vt:lpstr>Slide 7</vt:lpstr>
      <vt:lpstr>Slide 8</vt:lpstr>
      <vt:lpstr>Slide 9</vt:lpstr>
      <vt:lpstr>Slide 10</vt:lpstr>
      <vt:lpstr>Slide 11</vt:lpstr>
      <vt:lpstr>Blass matrix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Dr.D.Selvaraj</dc:creator>
  <cp:lastModifiedBy>Dr.D.Selvaraj</cp:lastModifiedBy>
  <cp:revision>10</cp:revision>
  <dcterms:created xsi:type="dcterms:W3CDTF">2006-08-16T00:00:00Z</dcterms:created>
  <dcterms:modified xsi:type="dcterms:W3CDTF">2017-12-16T13:30:29Z</dcterms:modified>
</cp:coreProperties>
</file>