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79" r:id="rId3"/>
    <p:sldId id="280" r:id="rId4"/>
    <p:sldId id="281" r:id="rId5"/>
    <p:sldId id="257" r:id="rId6"/>
    <p:sldId id="271" r:id="rId7"/>
    <p:sldId id="272" r:id="rId8"/>
    <p:sldId id="273" r:id="rId9"/>
    <p:sldId id="274" r:id="rId10"/>
    <p:sldId id="258" r:id="rId11"/>
    <p:sldId id="260" r:id="rId12"/>
    <p:sldId id="259" r:id="rId13"/>
    <p:sldId id="261" r:id="rId14"/>
    <p:sldId id="262" r:id="rId15"/>
    <p:sldId id="263" r:id="rId16"/>
    <p:sldId id="264" r:id="rId17"/>
    <p:sldId id="265" r:id="rId18"/>
    <p:sldId id="282" r:id="rId19"/>
    <p:sldId id="266" r:id="rId20"/>
    <p:sldId id="275" r:id="rId21"/>
    <p:sldId id="283" r:id="rId22"/>
    <p:sldId id="284" r:id="rId23"/>
    <p:sldId id="285" r:id="rId24"/>
    <p:sldId id="286" r:id="rId25"/>
    <p:sldId id="267" r:id="rId26"/>
    <p:sldId id="268" r:id="rId27"/>
    <p:sldId id="269" r:id="rId28"/>
    <p:sldId id="287" r:id="rId29"/>
    <p:sldId id="270" r:id="rId30"/>
    <p:sldId id="276" r:id="rId31"/>
    <p:sldId id="277" r:id="rId32"/>
    <p:sldId id="278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56DC-04D1-4711-B06F-FFE40BA8B3B5}" type="datetimeFigureOut">
              <a:rPr lang="en-US" smtClean="0"/>
              <a:t>01-Apr-16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4B89D-2909-4647-92CA-09F58169AD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B89D-2909-4647-92CA-09F58169AD6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Antenna measurements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Elevated range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Antennas are placed high on towers, buildings or hills to reduce the effect of environment.</a:t>
            </a:r>
          </a:p>
          <a:p>
            <a:r>
              <a:rPr lang="en-US" dirty="0" smtClean="0"/>
              <a:t>AUT is operated as a receiving antenna</a:t>
            </a:r>
          </a:p>
          <a:p>
            <a:r>
              <a:rPr lang="en-US" dirty="0" smtClean="0"/>
              <a:t>If source antenna is near the ground &amp; AUT is on a tower, the range is called slant range.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Elevated range to minimize reflections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6019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antenna diameter,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the maximum accepted amplitude taper of 0.25 dB, the upper limit for the source antenna diameter 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33800" y="2362200"/>
          <a:ext cx="1905000" cy="838200"/>
        </p:xfrm>
        <a:graphic>
          <a:graphicData uri="http://schemas.openxmlformats.org/presentationml/2006/ole">
            <p:oleObj spid="_x0000_s1027" name="Equation" r:id="rId3" imgW="761760" imgH="4316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038600" y="4953000"/>
          <a:ext cx="1676400" cy="838200"/>
        </p:xfrm>
        <a:graphic>
          <a:graphicData uri="http://schemas.openxmlformats.org/presentationml/2006/ole">
            <p:oleObj spid="_x0000_s1029" name="Equation" r:id="rId4" imgW="5968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Ground reflection ranges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Antennas are placed above a flat reflecting surface with (or without) buried ground screen.</a:t>
            </a:r>
          </a:p>
          <a:p>
            <a:r>
              <a:rPr lang="en-US" dirty="0" smtClean="0"/>
              <a:t>The peak of the first lobe is at the height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Height of the source antenna or AUT may need to be adjusted for each measurement frequency.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29000" y="3429000"/>
          <a:ext cx="1676400" cy="762000"/>
        </p:xfrm>
        <a:graphic>
          <a:graphicData uri="http://schemas.openxmlformats.org/presentationml/2006/ole">
            <p:oleObj spid="_x0000_s2051" name="Equation" r:id="rId3" imgW="7110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Ground reflection range with direct &amp; reflected waves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62579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surface of a ground reflection range should be smooth, which requires that the </a:t>
            </a:r>
            <a:r>
              <a:rPr lang="en-US" dirty="0" err="1" smtClean="0"/>
              <a:t>rms</a:t>
            </a:r>
            <a:r>
              <a:rPr lang="en-US" dirty="0" smtClean="0"/>
              <a:t> height variation of the surface </a:t>
            </a:r>
            <a:r>
              <a:rPr lang="el-GR" dirty="0" smtClean="0"/>
              <a:t>Δ</a:t>
            </a:r>
            <a:r>
              <a:rPr lang="en-US" dirty="0" smtClean="0"/>
              <a:t>h, is small enough:</a:t>
            </a:r>
          </a:p>
          <a:p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48000" y="4038600"/>
          <a:ext cx="1524000" cy="762000"/>
        </p:xfrm>
        <a:graphic>
          <a:graphicData uri="http://schemas.openxmlformats.org/presentationml/2006/ole">
            <p:oleObj spid="_x0000_s3075" name="Equation" r:id="rId3" imgW="8762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Anechoic chamber &amp; absorbing materials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absorbers;</a:t>
            </a:r>
          </a:p>
          <a:p>
            <a:pPr>
              <a:buNone/>
            </a:pPr>
            <a:r>
              <a:rPr lang="en-US" dirty="0" smtClean="0"/>
              <a:t>		1. Pyramids</a:t>
            </a:r>
          </a:p>
          <a:p>
            <a:pPr>
              <a:buNone/>
            </a:pPr>
            <a:r>
              <a:rPr lang="en-US" dirty="0" smtClean="0"/>
              <a:t>		2. Wedges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733800"/>
            <a:ext cx="487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Anechoic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chamber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67000"/>
            <a:ext cx="5638800" cy="296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Anechoic chamber types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5238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6400800"/>
            <a:ext cx="21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Rectangular chamber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324600"/>
            <a:ext cx="18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Tapered chamber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Compact antenna ranges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CATR is usually installed in indoors in an anechoic chamber but very large CATRs are outdoor ranges.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7814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Typical configuration for the measurement of radiation properties of an antenna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41052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		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 paraboloid reflector can be used to collimate the energy from a feed located at its focal point.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	An offset feed is generally used to reduce the aperture blockage.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	The size of the reflector needs to be at least three times the size of the AUT so that the illumination at the test antenna is approximately a plane wave.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Edge treatment of CATR reflector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4010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5334000"/>
            <a:ext cx="149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Serrated edge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334000"/>
            <a:ext cx="128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Rolled edge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Dual chamber Gregorian-fed CATR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057400"/>
            <a:ext cx="38766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Dual reflector CATR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5149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CATR based on a hologram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66484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Near field ranges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6248400" cy="470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of ranges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667000"/>
            <a:ext cx="66484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Instrumentation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648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Antenna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positioners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0"/>
            <a:ext cx="5267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of different antenna parameters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Directional pattern: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Typical instrumentation for the measurement of radiation properties of AUT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43200"/>
            <a:ext cx="7162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Gain and Directivity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mtClean="0"/>
              <a:t>Absolute gain measurement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Gain transfer method</a:t>
            </a:r>
          </a:p>
        </p:txBody>
      </p:sp>
      <p:pic>
        <p:nvPicPr>
          <p:cNvPr id="25601" name="Picture 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67200"/>
            <a:ext cx="5362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048000"/>
            <a:ext cx="616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 measurement by comparing AUT with a reference antenna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Absolute method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The absolute method is based on the </a:t>
            </a:r>
            <a:r>
              <a:rPr lang="en-US" dirty="0" err="1" smtClean="0"/>
              <a:t>Friis</a:t>
            </a:r>
            <a:r>
              <a:rPr lang="en-US" dirty="0" smtClean="0"/>
              <a:t> transmission formula;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2 methods are used;</a:t>
            </a:r>
          </a:p>
          <a:p>
            <a:pPr lvl="1">
              <a:buNone/>
            </a:pPr>
            <a:r>
              <a:rPr lang="en-US" dirty="0" smtClean="0"/>
              <a:t>	1. 2 antenna method</a:t>
            </a:r>
          </a:p>
          <a:p>
            <a:pPr lvl="1">
              <a:buNone/>
            </a:pPr>
            <a:r>
              <a:rPr lang="en-US" dirty="0" smtClean="0"/>
              <a:t>	2. 3 antenna method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43200" y="3048000"/>
          <a:ext cx="2819400" cy="692150"/>
        </p:xfrm>
        <a:graphic>
          <a:graphicData uri="http://schemas.openxmlformats.org/presentationml/2006/ole">
            <p:oleObj spid="_x0000_s24579" name="Equation" r:id="rId3" imgW="13078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2 antenna method, 2 identical antennas are required. (GT=GR)</a:t>
            </a:r>
          </a:p>
          <a:p>
            <a:pPr>
              <a:buNone/>
            </a:pPr>
            <a:r>
              <a:rPr lang="en-US" dirty="0" smtClean="0"/>
              <a:t>The gain of the antenna is determined from R, </a:t>
            </a:r>
            <a:r>
              <a:rPr lang="el-GR" dirty="0" smtClean="0"/>
              <a:t>λ</a:t>
            </a:r>
            <a:r>
              <a:rPr lang="en-US" dirty="0" smtClean="0"/>
              <a:t> and power using </a:t>
            </a:r>
            <a:r>
              <a:rPr lang="en-US" dirty="0" err="1" smtClean="0"/>
              <a:t>Friis</a:t>
            </a:r>
            <a:r>
              <a:rPr lang="en-US" dirty="0" smtClean="0"/>
              <a:t> transmission equation.</a:t>
            </a:r>
          </a:p>
          <a:p>
            <a:pPr>
              <a:buNone/>
            </a:pPr>
            <a:r>
              <a:rPr lang="en-US" dirty="0" smtClean="0"/>
              <a:t>If 2 identical antennas are not available, then a </a:t>
            </a:r>
            <a:r>
              <a:rPr lang="en-US" smtClean="0"/>
              <a:t>third antenna is needed.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Polarization measurement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1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381375" cy="29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14600"/>
            <a:ext cx="4467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Impedance measurement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4171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1" y="533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Omni directional antenna in an absorber box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33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Directive antenna pointing towards an absorber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69023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Radiation pattern in near and far field regions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6438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Measurement ranges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range</a:t>
            </a:r>
          </a:p>
          <a:p>
            <a:r>
              <a:rPr lang="en-US" dirty="0" smtClean="0"/>
              <a:t> Ground reflection range</a:t>
            </a:r>
          </a:p>
          <a:p>
            <a:r>
              <a:rPr lang="en-US" dirty="0" smtClean="0"/>
              <a:t>Anechoic chamber &amp; absorbing materials</a:t>
            </a:r>
          </a:p>
          <a:p>
            <a:r>
              <a:rPr lang="en-US" dirty="0" smtClean="0"/>
              <a:t>Compact antenna test range</a:t>
            </a:r>
          </a:p>
          <a:p>
            <a:r>
              <a:rPr lang="en-US" dirty="0" smtClean="0"/>
              <a:t>Near field range</a:t>
            </a:r>
          </a:p>
          <a:p>
            <a:r>
              <a:rPr lang="en-US" dirty="0" smtClean="0"/>
              <a:t>Testing of ranges</a:t>
            </a:r>
          </a:p>
          <a:p>
            <a:r>
              <a:rPr lang="en-US" dirty="0" smtClean="0"/>
              <a:t>Instrumentation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Indoor &amp; Outdoor range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INDOOR RANGE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is not desirable to have reflecting surfaces in an antenna range.</a:t>
            </a:r>
          </a:p>
          <a:p>
            <a:pPr>
              <a:buFont typeface="Wingdings 3" pitchFamily="18" charset="2"/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closed chamber can be made reflection-free or echo-free by lining all the surfaces of the chamber with absorbing material. </a:t>
            </a:r>
          </a:p>
          <a:p>
            <a:pPr>
              <a:buFont typeface="Wingdings 3" pitchFamily="18" charset="2"/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Such a chamber is known as an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anechoic chamber.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Differences between Indoor and outdoor ranges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7338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S. No.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Indoor range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Outdoor range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These are protected from external EMI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These are susceptible to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EMI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Space is limited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Space is unlimited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Only small antennas can be tested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Antennas of any size can be tested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Ground and other reflections are controlled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Ground and other reflections cannot be controlled fully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They have controlled environment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They have uncontrolled environment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6.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They have all weather capability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They do not have all weather capability.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Anechoic chamber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362200"/>
            <a:ext cx="5410200" cy="327660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538</Words>
  <Application>Microsoft Office PowerPoint</Application>
  <PresentationFormat>On-screen Show (4:3)</PresentationFormat>
  <Paragraphs>107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Flow</vt:lpstr>
      <vt:lpstr>Equation</vt:lpstr>
      <vt:lpstr>Unit 4</vt:lpstr>
      <vt:lpstr>Typical configuration for the measurement of radiation properties of an antenna</vt:lpstr>
      <vt:lpstr>Typical instrumentation for the measurement of radiation properties of AUT</vt:lpstr>
      <vt:lpstr>Radiation pattern in near and far field regions </vt:lpstr>
      <vt:lpstr>Measurement ranges</vt:lpstr>
      <vt:lpstr>Indoor &amp; Outdoor range</vt:lpstr>
      <vt:lpstr>INDOOR RANGE</vt:lpstr>
      <vt:lpstr>Differences between Indoor and outdoor ranges</vt:lpstr>
      <vt:lpstr>Anechoic chamber</vt:lpstr>
      <vt:lpstr>Elevated range</vt:lpstr>
      <vt:lpstr>Elevated range to minimize reflections</vt:lpstr>
      <vt:lpstr>Slide 12</vt:lpstr>
      <vt:lpstr>Ground reflection ranges</vt:lpstr>
      <vt:lpstr>Ground reflection range with direct &amp; reflected waves</vt:lpstr>
      <vt:lpstr>Slide 15</vt:lpstr>
      <vt:lpstr>Anechoic chamber &amp; absorbing materials</vt:lpstr>
      <vt:lpstr>Anechoic chamber</vt:lpstr>
      <vt:lpstr>Anechoic chamber types</vt:lpstr>
      <vt:lpstr>Compact antenna ranges</vt:lpstr>
      <vt:lpstr>Slide 20</vt:lpstr>
      <vt:lpstr>Edge treatment of CATR reflector</vt:lpstr>
      <vt:lpstr>Dual chamber Gregorian-fed CATR</vt:lpstr>
      <vt:lpstr>Dual reflector CATR</vt:lpstr>
      <vt:lpstr>CATR based on a hologram</vt:lpstr>
      <vt:lpstr>Near field ranges</vt:lpstr>
      <vt:lpstr>Testing of ranges</vt:lpstr>
      <vt:lpstr>Instrumentation</vt:lpstr>
      <vt:lpstr>Antenna positioners</vt:lpstr>
      <vt:lpstr>Measurement of different antenna parameters</vt:lpstr>
      <vt:lpstr>Gain and Directivity</vt:lpstr>
      <vt:lpstr>Absolute method</vt:lpstr>
      <vt:lpstr>Slide 32</vt:lpstr>
      <vt:lpstr>Polarization measurement</vt:lpstr>
      <vt:lpstr>Impedance measurement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/>
  <cp:lastModifiedBy>admin</cp:lastModifiedBy>
  <cp:revision>16</cp:revision>
  <dcterms:created xsi:type="dcterms:W3CDTF">2006-08-16T00:00:00Z</dcterms:created>
  <dcterms:modified xsi:type="dcterms:W3CDTF">2016-04-01T09:20:12Z</dcterms:modified>
</cp:coreProperties>
</file>