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1"/>
  </p:notesMasterIdLst>
  <p:handoutMasterIdLst>
    <p:handoutMasterId r:id="rId32"/>
  </p:handoutMasterIdLst>
  <p:sldIdLst>
    <p:sldId id="256" r:id="rId2"/>
    <p:sldId id="278" r:id="rId3"/>
    <p:sldId id="280" r:id="rId4"/>
    <p:sldId id="279" r:id="rId5"/>
    <p:sldId id="281" r:id="rId6"/>
    <p:sldId id="282" r:id="rId7"/>
    <p:sldId id="283" r:id="rId8"/>
    <p:sldId id="284" r:id="rId9"/>
    <p:sldId id="285" r:id="rId10"/>
    <p:sldId id="286" r:id="rId11"/>
    <p:sldId id="288" r:id="rId12"/>
    <p:sldId id="287" r:id="rId13"/>
    <p:sldId id="289" r:id="rId14"/>
    <p:sldId id="290" r:id="rId15"/>
    <p:sldId id="291" r:id="rId16"/>
    <p:sldId id="292" r:id="rId17"/>
    <p:sldId id="293" r:id="rId18"/>
    <p:sldId id="294" r:id="rId19"/>
    <p:sldId id="295" r:id="rId20"/>
    <p:sldId id="296" r:id="rId21"/>
    <p:sldId id="297" r:id="rId22"/>
    <p:sldId id="298" r:id="rId23"/>
    <p:sldId id="299" r:id="rId24"/>
    <p:sldId id="300" r:id="rId25"/>
    <p:sldId id="301" r:id="rId26"/>
    <p:sldId id="302" r:id="rId27"/>
    <p:sldId id="303" r:id="rId28"/>
    <p:sldId id="304" r:id="rId29"/>
    <p:sldId id="305" r:id="rId30"/>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varScale="1">
        <p:scale>
          <a:sx n="65" d="100"/>
          <a:sy n="65" d="100"/>
        </p:scale>
        <p:origin x="-1296" y="-108"/>
      </p:cViewPr>
      <p:guideLst>
        <p:guide orient="horz" pos="2160"/>
        <p:guide pos="312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2" d="100"/>
          <a:sy n="52" d="100"/>
        </p:scale>
        <p:origin x="-2892"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62416BE-C7F6-4EA2-AE61-DB3FFBA7F9B7}" type="datetimeFigureOut">
              <a:rPr lang="en-US" smtClean="0"/>
              <a:pPr/>
              <a:t>3/4/2018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E4506BA-E7A7-4AF1-9AEC-8289FB63CC15}"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C12814-EACB-4EB6-B06A-4AFEBA241226}" type="datetimeFigureOut">
              <a:rPr lang="en-US" smtClean="0"/>
              <a:pPr/>
              <a:t>3/4/2018</a:t>
            </a:fld>
            <a:endParaRPr lang="en-US"/>
          </a:p>
        </p:txBody>
      </p:sp>
      <p:sp>
        <p:nvSpPr>
          <p:cNvPr id="4" name="Slide Image Placeholder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22865C-1772-4B15-A300-5F73881A2D0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91368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742950" y="1752602"/>
            <a:ext cx="84201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742950" y="3611607"/>
            <a:ext cx="84201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4078" y="4953000"/>
            <a:ext cx="9910079"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3/4/2018</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95300" y="1481330"/>
            <a:ext cx="89154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3/4/2018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14347" y="274641"/>
            <a:ext cx="1925593"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95300" y="274641"/>
            <a:ext cx="685165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3/4/2018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3/4/2018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82574" y="1059712"/>
            <a:ext cx="84201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249606" y="2931712"/>
            <a:ext cx="4953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3/4/2018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939737" y="3005472"/>
            <a:ext cx="19812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737786" y="3005472"/>
            <a:ext cx="19812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95300" y="1481329"/>
            <a:ext cx="437515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035550" y="1481329"/>
            <a:ext cx="437515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3/4/2018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89154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95300" y="5410200"/>
            <a:ext cx="4376870"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032112" y="5410200"/>
            <a:ext cx="4378590"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95300" y="1444295"/>
            <a:ext cx="4376870"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5032111" y="1444295"/>
            <a:ext cx="4378590"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3/4/2018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3/4/2018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3/4/2018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90600" y="4876800"/>
            <a:ext cx="8105257"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787900" y="5355102"/>
            <a:ext cx="4305808"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90600" y="274320"/>
            <a:ext cx="8103108"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7287618" y="6407944"/>
            <a:ext cx="2080260" cy="365760"/>
          </a:xfrm>
        </p:spPr>
        <p:txBody>
          <a:bodyPr/>
          <a:lstStyle>
            <a:extLst/>
          </a:lstStyle>
          <a:p>
            <a:fld id="{1D8BD707-D9CF-40AE-B4C6-C98DA3205C09}" type="datetimeFigureOut">
              <a:rPr lang="en-US" smtClean="0"/>
              <a:pPr/>
              <a:t>3/4/2018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236335" y="5443402"/>
            <a:ext cx="77597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47650" y="189968"/>
            <a:ext cx="94107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3/4/2018</a:t>
            </a:fld>
            <a:endParaRPr lang="en-US"/>
          </a:p>
        </p:txBody>
      </p:sp>
      <p:sp>
        <p:nvSpPr>
          <p:cNvPr id="6" name="Footer Placeholder 5"/>
          <p:cNvSpPr>
            <a:spLocks noGrp="1"/>
          </p:cNvSpPr>
          <p:nvPr>
            <p:ph type="ftr" sz="quarter" idx="11"/>
          </p:nvPr>
        </p:nvSpPr>
        <p:spPr>
          <a:xfrm>
            <a:off x="4745079" y="6407945"/>
            <a:ext cx="254657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47650" y="4865122"/>
            <a:ext cx="8748385"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76139" y="5001994"/>
            <a:ext cx="4118837"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8024" y="5785023"/>
            <a:ext cx="411883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545" y="5791253"/>
            <a:ext cx="3685840"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10006" y="5787739"/>
            <a:ext cx="3689301"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9386121" y="4988440"/>
            <a:ext cx="19812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9184171" y="4988440"/>
            <a:ext cx="19812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76139" y="5001994"/>
            <a:ext cx="4118837"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8024" y="5785023"/>
            <a:ext cx="411883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545" y="5791253"/>
            <a:ext cx="3685840"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10006" y="5787739"/>
            <a:ext cx="3689301"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95300" y="274638"/>
            <a:ext cx="89154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95300" y="1481329"/>
            <a:ext cx="89154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7287618" y="6407944"/>
            <a:ext cx="208026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3/4/2018</a:t>
            </a:fld>
            <a:endParaRPr lang="en-US"/>
          </a:p>
        </p:txBody>
      </p:sp>
      <p:sp>
        <p:nvSpPr>
          <p:cNvPr id="22" name="Footer Placeholder 21"/>
          <p:cNvSpPr>
            <a:spLocks noGrp="1"/>
          </p:cNvSpPr>
          <p:nvPr>
            <p:ph type="ftr" sz="quarter" idx="3"/>
          </p:nvPr>
        </p:nvSpPr>
        <p:spPr>
          <a:xfrm>
            <a:off x="4745079" y="6407945"/>
            <a:ext cx="254657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9367878" y="6407945"/>
            <a:ext cx="39624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7850" y="2133600"/>
            <a:ext cx="8915400" cy="838200"/>
          </a:xfrm>
        </p:spPr>
        <p:txBody>
          <a:bodyPr/>
          <a:lstStyle/>
          <a:p>
            <a:r>
              <a:rPr lang="en-US" smtClean="0">
                <a:solidFill>
                  <a:srgbClr val="FF0000"/>
                </a:solidFill>
                <a:latin typeface="Georgia" pitchFamily="18" charset="0"/>
              </a:rPr>
              <a:t>Software Defined Radio</a:t>
            </a:r>
            <a:endParaRPr lang="en-US" dirty="0">
              <a:solidFill>
                <a:srgbClr val="FF0000"/>
              </a:solidFill>
              <a:latin typeface="Georgia" pitchFamily="18" charset="0"/>
            </a:endParaRPr>
          </a:p>
        </p:txBody>
      </p:sp>
      <p:sp>
        <p:nvSpPr>
          <p:cNvPr id="3" name="Subtitle 2"/>
          <p:cNvSpPr>
            <a:spLocks noGrp="1"/>
          </p:cNvSpPr>
          <p:nvPr>
            <p:ph type="subTitle" idx="1"/>
          </p:nvPr>
        </p:nvSpPr>
        <p:spPr>
          <a:xfrm>
            <a:off x="742950" y="3429000"/>
            <a:ext cx="8420100" cy="838200"/>
          </a:xfrm>
        </p:spPr>
        <p:txBody>
          <a:bodyPr>
            <a:normAutofit/>
          </a:bodyPr>
          <a:lstStyle/>
          <a:p>
            <a:pPr algn="ctr"/>
            <a:r>
              <a:rPr lang="en-US" sz="4000" b="1" dirty="0" smtClean="0">
                <a:solidFill>
                  <a:srgbClr val="FF0000"/>
                </a:solidFill>
                <a:latin typeface="Georgia" pitchFamily="18" charset="0"/>
              </a:rPr>
              <a:t>UNIT –II (PART 2)</a:t>
            </a:r>
          </a:p>
          <a:p>
            <a:pPr algn="ctr"/>
            <a:endParaRPr lang="en-US" sz="4000" b="1" dirty="0">
              <a:solidFill>
                <a:srgbClr val="FF0000"/>
              </a:solidFill>
              <a:latin typeface="Georgia"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143000"/>
            <a:ext cx="8915400" cy="5334000"/>
          </a:xfrm>
        </p:spPr>
        <p:txBody>
          <a:bodyPr>
            <a:normAutofit/>
          </a:bodyPr>
          <a:lstStyle/>
          <a:p>
            <a:pPr algn="just">
              <a:spcBef>
                <a:spcPts val="600"/>
              </a:spcBef>
              <a:spcAft>
                <a:spcPts val="600"/>
              </a:spcAft>
            </a:pPr>
            <a:r>
              <a:rPr lang="en-US" sz="2400" dirty="0" smtClean="0">
                <a:latin typeface="Georgia" pitchFamily="18" charset="0"/>
              </a:rPr>
              <a:t>Software radios that support multiple modes, such as full-duplex and half-duplex systems, require a duplexer or diplexer that works for both systems, which is a significant design challenge.</a:t>
            </a:r>
          </a:p>
          <a:p>
            <a:pPr algn="just">
              <a:spcBef>
                <a:spcPts val="600"/>
              </a:spcBef>
              <a:spcAft>
                <a:spcPts val="600"/>
              </a:spcAft>
            </a:pPr>
            <a:r>
              <a:rPr lang="en-US" sz="2400" dirty="0" smtClean="0">
                <a:latin typeface="Georgia" pitchFamily="18" charset="0"/>
              </a:rPr>
              <a:t>In a mobile phone, diplexers are typically low-pass and high-pass filters that allow dual-band operation through one antenna or antenna feed point. </a:t>
            </a:r>
          </a:p>
          <a:p>
            <a:pPr algn="just">
              <a:spcBef>
                <a:spcPts val="600"/>
              </a:spcBef>
              <a:spcAft>
                <a:spcPts val="600"/>
              </a:spcAft>
            </a:pPr>
            <a:r>
              <a:rPr lang="en-US" sz="2400" dirty="0" smtClean="0">
                <a:latin typeface="Georgia" pitchFamily="18" charset="0"/>
              </a:rPr>
              <a:t>Duplexers are usually dual </a:t>
            </a:r>
            <a:r>
              <a:rPr lang="en-US" sz="2400" dirty="0" err="1" smtClean="0">
                <a:latin typeface="Georgia" pitchFamily="18" charset="0"/>
              </a:rPr>
              <a:t>passband</a:t>
            </a:r>
            <a:r>
              <a:rPr lang="en-US" sz="2400" dirty="0" smtClean="0">
                <a:latin typeface="Georgia" pitchFamily="18" charset="0"/>
              </a:rPr>
              <a:t> filters that allow simultaneous operation of the receiver and transmitter in a full-duplex system</a:t>
            </a:r>
          </a:p>
          <a:p>
            <a:pPr algn="just">
              <a:spcBef>
                <a:spcPts val="600"/>
              </a:spcBef>
              <a:spcAft>
                <a:spcPts val="600"/>
              </a:spcAft>
            </a:pPr>
            <a:r>
              <a:rPr lang="en-US" sz="2400" dirty="0" smtClean="0">
                <a:latin typeface="Georgia" pitchFamily="18" charset="0"/>
              </a:rPr>
              <a:t>The diplexer is easier to create than the duplexer.</a:t>
            </a:r>
          </a:p>
          <a:p>
            <a:pPr algn="just">
              <a:spcBef>
                <a:spcPts val="600"/>
              </a:spcBef>
              <a:spcAft>
                <a:spcPts val="600"/>
              </a:spcAft>
            </a:pPr>
            <a:endParaRPr lang="en-US" sz="2400" dirty="0">
              <a:latin typeface="Georgia" pitchFamily="18" charset="0"/>
            </a:endParaRPr>
          </a:p>
        </p:txBody>
      </p:sp>
      <p:sp>
        <p:nvSpPr>
          <p:cNvPr id="4" name="Title 2"/>
          <p:cNvSpPr txBox="1">
            <a:spLocks/>
          </p:cNvSpPr>
          <p:nvPr/>
        </p:nvSpPr>
        <p:spPr>
          <a:xfrm>
            <a:off x="495300" y="274638"/>
            <a:ext cx="8915400" cy="792162"/>
          </a:xfrm>
          <a:prstGeom prst="rect">
            <a:avLst/>
          </a:prstGeom>
        </p:spPr>
        <p:txBody>
          <a:bodyPr vert="horz" rtlCol="0" anchor="ctr">
            <a:normAutofit/>
            <a:scene3d>
              <a:camera prst="orthographicFront"/>
              <a:lightRig rig="soft" dir="t"/>
            </a:scene3d>
            <a:sp3d prstMaterial="softEdge">
              <a:bevelT w="25400" h="254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100" b="1" i="0" u="none" strike="noStrike" kern="1200" cap="none" spc="0" normalizeH="0" baseline="0" noProof="0" smtClean="0">
                <a:ln>
                  <a:noFill/>
                </a:ln>
                <a:solidFill>
                  <a:srgbClr val="FF0000"/>
                </a:solidFill>
                <a:effectLst>
                  <a:outerShdw blurRad="31750" dist="25400" dir="5400000" algn="tl" rotWithShape="0">
                    <a:srgbClr val="000000">
                      <a:alpha val="25000"/>
                    </a:srgbClr>
                  </a:outerShdw>
                </a:effectLst>
                <a:uLnTx/>
                <a:uFillTx/>
                <a:latin typeface="Georgia" pitchFamily="18" charset="0"/>
                <a:ea typeface="+mj-ea"/>
                <a:cs typeface="+mj-cs"/>
              </a:rPr>
              <a:t>Duplexer and Diplexer</a:t>
            </a:r>
            <a:endPar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Georgia" pitchFamily="18" charset="0"/>
              <a:ea typeface="+mj-ea"/>
              <a:cs typeface="+mj-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990600" y="609600"/>
            <a:ext cx="7746646" cy="4552950"/>
          </a:xfrm>
          <a:prstGeom prst="rect">
            <a:avLst/>
          </a:prstGeom>
          <a:noFill/>
          <a:ln w="9525">
            <a:noFill/>
            <a:miter lim="800000"/>
            <a:headEnd/>
            <a:tailEnd/>
          </a:ln>
          <a:effectLst/>
        </p:spPr>
      </p:pic>
      <p:sp>
        <p:nvSpPr>
          <p:cNvPr id="5" name="Rectangle 4"/>
          <p:cNvSpPr/>
          <p:nvPr/>
        </p:nvSpPr>
        <p:spPr>
          <a:xfrm>
            <a:off x="4114800" y="5410200"/>
            <a:ext cx="4953000" cy="830997"/>
          </a:xfrm>
          <a:prstGeom prst="rect">
            <a:avLst/>
          </a:prstGeom>
        </p:spPr>
        <p:txBody>
          <a:bodyPr wrap="square">
            <a:spAutoFit/>
          </a:bodyPr>
          <a:lstStyle/>
          <a:p>
            <a:pPr>
              <a:spcBef>
                <a:spcPts val="600"/>
              </a:spcBef>
              <a:spcAft>
                <a:spcPts val="600"/>
              </a:spcAft>
            </a:pPr>
            <a:r>
              <a:rPr lang="en-US" sz="2400" dirty="0" smtClean="0">
                <a:latin typeface="Georgia" pitchFamily="18" charset="0"/>
              </a:rPr>
              <a:t>Duplexer and Diplexer in a Dual Mode Cellular Phone</a:t>
            </a:r>
            <a:endParaRPr lang="en-US" sz="2400" dirty="0">
              <a:latin typeface="Georgia"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5300" y="1143001"/>
            <a:ext cx="8915400" cy="4864292"/>
          </a:xfrm>
        </p:spPr>
        <p:txBody>
          <a:bodyPr/>
          <a:lstStyle/>
          <a:p>
            <a:pPr algn="just"/>
            <a:endParaRPr lang="en-US" sz="2400" dirty="0" smtClean="0">
              <a:latin typeface="Georgia" pitchFamily="18" charset="0"/>
            </a:endParaRPr>
          </a:p>
          <a:p>
            <a:pPr algn="just">
              <a:spcBef>
                <a:spcPts val="600"/>
              </a:spcBef>
              <a:spcAft>
                <a:spcPts val="600"/>
              </a:spcAft>
            </a:pPr>
            <a:r>
              <a:rPr lang="en-US" sz="2400" dirty="0" smtClean="0">
                <a:latin typeface="Georgia" pitchFamily="18" charset="0"/>
              </a:rPr>
              <a:t>The initial filtering after the duplexer rejects out-of-band interference.</a:t>
            </a:r>
          </a:p>
          <a:p>
            <a:pPr algn="just">
              <a:spcBef>
                <a:spcPts val="600"/>
              </a:spcBef>
              <a:spcAft>
                <a:spcPts val="600"/>
              </a:spcAft>
            </a:pPr>
            <a:r>
              <a:rPr lang="en-US" sz="2400" dirty="0" smtClean="0">
                <a:latin typeface="Georgia" pitchFamily="18" charset="0"/>
              </a:rPr>
              <a:t>This filter should inject small amounts of noise, have low loss, and provide as much selectivity as feasible without limiting the bandwidth needed to support multiple modes of the software radio.</a:t>
            </a:r>
          </a:p>
          <a:p>
            <a:endParaRPr lang="en-US" dirty="0"/>
          </a:p>
        </p:txBody>
      </p:sp>
      <p:sp>
        <p:nvSpPr>
          <p:cNvPr id="3" name="Title 2"/>
          <p:cNvSpPr>
            <a:spLocks noGrp="1"/>
          </p:cNvSpPr>
          <p:nvPr>
            <p:ph type="title"/>
          </p:nvPr>
        </p:nvSpPr>
        <p:spPr>
          <a:xfrm>
            <a:off x="495300" y="274638"/>
            <a:ext cx="8915400" cy="715962"/>
          </a:xfrm>
        </p:spPr>
        <p:txBody>
          <a:bodyPr>
            <a:normAutofit fontScale="90000"/>
          </a:bodyPr>
          <a:lstStyle/>
          <a:p>
            <a:pPr algn="ctr"/>
            <a:r>
              <a:rPr lang="en-US" sz="4400" dirty="0" smtClean="0">
                <a:solidFill>
                  <a:srgbClr val="FF0000"/>
                </a:solidFill>
                <a:latin typeface="Georgia" pitchFamily="18" charset="0"/>
              </a:rPr>
              <a:t>RF</a:t>
            </a:r>
            <a:r>
              <a:rPr lang="en-US" sz="4400" dirty="0" smtClean="0">
                <a:latin typeface="Georgia" pitchFamily="18" charset="0"/>
              </a:rPr>
              <a:t> </a:t>
            </a:r>
            <a:r>
              <a:rPr lang="en-US" sz="4400" dirty="0" smtClean="0">
                <a:solidFill>
                  <a:srgbClr val="FF0000"/>
                </a:solidFill>
                <a:latin typeface="Georgia" pitchFamily="18" charset="0"/>
              </a:rPr>
              <a:t>Filter</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5300" y="1066801"/>
            <a:ext cx="8915400" cy="4940492"/>
          </a:xfrm>
        </p:spPr>
        <p:txBody>
          <a:bodyPr/>
          <a:lstStyle/>
          <a:p>
            <a:pPr algn="just">
              <a:spcBef>
                <a:spcPts val="600"/>
              </a:spcBef>
              <a:spcAft>
                <a:spcPts val="600"/>
              </a:spcAft>
            </a:pPr>
            <a:r>
              <a:rPr lang="en-US" sz="2400" dirty="0" smtClean="0">
                <a:latin typeface="Georgia" pitchFamily="18" charset="0"/>
              </a:rPr>
              <a:t>The LNA boosts the signal power level into a range compatible with other components in the circuit</a:t>
            </a:r>
          </a:p>
          <a:p>
            <a:pPr algn="just">
              <a:spcBef>
                <a:spcPts val="600"/>
              </a:spcBef>
              <a:spcAft>
                <a:spcPts val="600"/>
              </a:spcAft>
            </a:pPr>
            <a:r>
              <a:rPr lang="en-US" sz="2400" dirty="0" smtClean="0">
                <a:latin typeface="Georgia" pitchFamily="18" charset="0"/>
              </a:rPr>
              <a:t>The primary design challenge is to maximize gain without adding excessive noise into the signal.</a:t>
            </a:r>
          </a:p>
          <a:p>
            <a:pPr algn="just">
              <a:spcBef>
                <a:spcPts val="600"/>
              </a:spcBef>
              <a:spcAft>
                <a:spcPts val="600"/>
              </a:spcAft>
            </a:pPr>
            <a:r>
              <a:rPr lang="en-US" sz="2400" dirty="0" smtClean="0">
                <a:latin typeface="Georgia" pitchFamily="18" charset="0"/>
              </a:rPr>
              <a:t>The noise figure is the primary figure of merit and indicates the ratio of the output SNR to the input SNR.</a:t>
            </a:r>
          </a:p>
          <a:p>
            <a:endParaRPr lang="en-US" dirty="0"/>
          </a:p>
        </p:txBody>
      </p:sp>
      <p:sp>
        <p:nvSpPr>
          <p:cNvPr id="3" name="Title 2"/>
          <p:cNvSpPr>
            <a:spLocks noGrp="1"/>
          </p:cNvSpPr>
          <p:nvPr>
            <p:ph type="title"/>
          </p:nvPr>
        </p:nvSpPr>
        <p:spPr>
          <a:xfrm>
            <a:off x="495300" y="274638"/>
            <a:ext cx="8915400" cy="715962"/>
          </a:xfrm>
        </p:spPr>
        <p:txBody>
          <a:bodyPr>
            <a:normAutofit fontScale="90000"/>
          </a:bodyPr>
          <a:lstStyle/>
          <a:p>
            <a:pPr algn="ctr"/>
            <a:r>
              <a:rPr lang="en-US" dirty="0" smtClean="0">
                <a:solidFill>
                  <a:srgbClr val="FF0000"/>
                </a:solidFill>
                <a:latin typeface="Georgia" pitchFamily="18" charset="0"/>
              </a:rPr>
              <a:t>Low Noise Amplifier</a:t>
            </a:r>
            <a:endParaRPr lang="en-US" dirty="0">
              <a:solidFill>
                <a:srgbClr val="FF0000"/>
              </a:solidFill>
              <a:latin typeface="Georgia"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spcBef>
                <a:spcPts val="600"/>
              </a:spcBef>
              <a:spcAft>
                <a:spcPts val="600"/>
              </a:spcAft>
            </a:pPr>
            <a:r>
              <a:rPr lang="en-US" sz="2400" dirty="0" smtClean="0">
                <a:latin typeface="Georgia" pitchFamily="18" charset="0"/>
              </a:rPr>
              <a:t>The image reject filter that is located before the mixers reduces noise and protects the mixer from interference</a:t>
            </a:r>
          </a:p>
          <a:p>
            <a:pPr algn="just">
              <a:spcBef>
                <a:spcPts val="600"/>
              </a:spcBef>
              <a:spcAft>
                <a:spcPts val="600"/>
              </a:spcAft>
            </a:pPr>
            <a:r>
              <a:rPr lang="en-US" sz="2400" dirty="0" smtClean="0">
                <a:latin typeface="Georgia" pitchFamily="18" charset="0"/>
              </a:rPr>
              <a:t>Noise contributed by this filter (which is an active filter) should be minimized </a:t>
            </a:r>
          </a:p>
          <a:p>
            <a:pPr algn="just">
              <a:spcBef>
                <a:spcPts val="600"/>
              </a:spcBef>
              <a:spcAft>
                <a:spcPts val="600"/>
              </a:spcAft>
            </a:pPr>
            <a:r>
              <a:rPr lang="en-US" sz="2400" dirty="0" smtClean="0">
                <a:latin typeface="Georgia" pitchFamily="18" charset="0"/>
              </a:rPr>
              <a:t>Filters can consume a significant amount of circuit area</a:t>
            </a:r>
            <a:endParaRPr lang="en-US" sz="2400" dirty="0">
              <a:latin typeface="Georgia" pitchFamily="18" charset="0"/>
            </a:endParaRPr>
          </a:p>
        </p:txBody>
      </p:sp>
      <p:sp>
        <p:nvSpPr>
          <p:cNvPr id="3" name="Title 2"/>
          <p:cNvSpPr>
            <a:spLocks noGrp="1"/>
          </p:cNvSpPr>
          <p:nvPr>
            <p:ph type="title"/>
          </p:nvPr>
        </p:nvSpPr>
        <p:spPr>
          <a:xfrm>
            <a:off x="495300" y="274638"/>
            <a:ext cx="8915400" cy="715962"/>
          </a:xfrm>
        </p:spPr>
        <p:txBody>
          <a:bodyPr>
            <a:normAutofit fontScale="90000"/>
          </a:bodyPr>
          <a:lstStyle/>
          <a:p>
            <a:pPr algn="ctr"/>
            <a:r>
              <a:rPr lang="en-US" dirty="0" smtClean="0">
                <a:solidFill>
                  <a:srgbClr val="FF0000"/>
                </a:solidFill>
                <a:latin typeface="Georgia" pitchFamily="18" charset="0"/>
              </a:rPr>
              <a:t>Image Reject and IF Filters</a:t>
            </a:r>
            <a:endParaRPr lang="en-US" dirty="0">
              <a:solidFill>
                <a:srgbClr val="FF0000"/>
              </a:solidFill>
              <a:latin typeface="Georgia"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5300" y="1066800"/>
            <a:ext cx="8915400" cy="5410199"/>
          </a:xfrm>
        </p:spPr>
        <p:txBody>
          <a:bodyPr>
            <a:normAutofit/>
          </a:bodyPr>
          <a:lstStyle/>
          <a:p>
            <a:pPr algn="just">
              <a:spcBef>
                <a:spcPts val="600"/>
              </a:spcBef>
              <a:spcAft>
                <a:spcPts val="600"/>
              </a:spcAft>
            </a:pPr>
            <a:r>
              <a:rPr lang="en-US" sz="2400" dirty="0" smtClean="0">
                <a:latin typeface="Georgia" pitchFamily="18" charset="0"/>
              </a:rPr>
              <a:t>The RF mixer is used to </a:t>
            </a:r>
            <a:r>
              <a:rPr lang="en-US" sz="2400" dirty="0" err="1" smtClean="0">
                <a:latin typeface="Georgia" pitchFamily="18" charset="0"/>
              </a:rPr>
              <a:t>downconvert</a:t>
            </a:r>
            <a:r>
              <a:rPr lang="en-US" sz="2400" dirty="0" smtClean="0">
                <a:latin typeface="Georgia" pitchFamily="18" charset="0"/>
              </a:rPr>
              <a:t> the signal and can be a major source of </a:t>
            </a:r>
            <a:r>
              <a:rPr lang="en-US" sz="2400" dirty="0" err="1" smtClean="0">
                <a:latin typeface="Georgia" pitchFamily="18" charset="0"/>
              </a:rPr>
              <a:t>intermodulation</a:t>
            </a:r>
            <a:r>
              <a:rPr lang="en-US" sz="2400" dirty="0" smtClean="0">
                <a:latin typeface="Georgia" pitchFamily="18" charset="0"/>
              </a:rPr>
              <a:t> Distortion.</a:t>
            </a:r>
          </a:p>
          <a:p>
            <a:pPr algn="just">
              <a:spcBef>
                <a:spcPts val="600"/>
              </a:spcBef>
              <a:spcAft>
                <a:spcPts val="600"/>
              </a:spcAft>
            </a:pPr>
            <a:r>
              <a:rPr lang="en-US" sz="2400" dirty="0" smtClean="0">
                <a:latin typeface="Georgia" pitchFamily="18" charset="0"/>
              </a:rPr>
              <a:t>Harmonics due to the mixer (possibly enhanced by harmonics created by the LNA) may end up in IF </a:t>
            </a:r>
            <a:r>
              <a:rPr lang="en-US" sz="2400" dirty="0" err="1" smtClean="0">
                <a:latin typeface="Georgia" pitchFamily="18" charset="0"/>
              </a:rPr>
              <a:t>passband</a:t>
            </a:r>
            <a:r>
              <a:rPr lang="en-US" sz="2400" dirty="0" smtClean="0">
                <a:latin typeface="Georgia" pitchFamily="18" charset="0"/>
              </a:rPr>
              <a:t>.</a:t>
            </a:r>
          </a:p>
          <a:p>
            <a:pPr algn="just">
              <a:spcBef>
                <a:spcPts val="600"/>
              </a:spcBef>
              <a:spcAft>
                <a:spcPts val="600"/>
              </a:spcAft>
            </a:pPr>
            <a:r>
              <a:rPr lang="en-US" sz="2400" dirty="0" smtClean="0">
                <a:latin typeface="Georgia" pitchFamily="18" charset="0"/>
              </a:rPr>
              <a:t>Increasing the LO power to the mixer is one way to improve linearity and to reduce distortion.</a:t>
            </a:r>
          </a:p>
          <a:p>
            <a:pPr algn="just">
              <a:spcBef>
                <a:spcPts val="600"/>
              </a:spcBef>
              <a:spcAft>
                <a:spcPts val="600"/>
              </a:spcAft>
            </a:pPr>
            <a:r>
              <a:rPr lang="en-US" sz="2400" dirty="0" smtClean="0">
                <a:latin typeface="Georgia" pitchFamily="18" charset="0"/>
              </a:rPr>
              <a:t>Active RF mixers can also be a source of noise, and this noise characteristic is represented by their noise figure</a:t>
            </a:r>
          </a:p>
          <a:p>
            <a:endParaRPr lang="en-US" dirty="0"/>
          </a:p>
        </p:txBody>
      </p:sp>
      <p:sp>
        <p:nvSpPr>
          <p:cNvPr id="3" name="Title 2"/>
          <p:cNvSpPr>
            <a:spLocks noGrp="1"/>
          </p:cNvSpPr>
          <p:nvPr>
            <p:ph type="title"/>
          </p:nvPr>
        </p:nvSpPr>
        <p:spPr>
          <a:xfrm>
            <a:off x="495300" y="274638"/>
            <a:ext cx="8915400" cy="715962"/>
          </a:xfrm>
        </p:spPr>
        <p:txBody>
          <a:bodyPr>
            <a:normAutofit fontScale="90000"/>
          </a:bodyPr>
          <a:lstStyle/>
          <a:p>
            <a:pPr algn="ctr"/>
            <a:r>
              <a:rPr lang="en-US" dirty="0" smtClean="0">
                <a:solidFill>
                  <a:srgbClr val="FF0000"/>
                </a:solidFill>
                <a:latin typeface="Georgia" pitchFamily="18" charset="0"/>
              </a:rPr>
              <a:t>RF Mixer</a:t>
            </a:r>
            <a:endParaRPr lang="en-US" dirty="0">
              <a:solidFill>
                <a:srgbClr val="FF0000"/>
              </a:solidFill>
              <a:latin typeface="Georgia"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5300" y="1066800"/>
            <a:ext cx="8915400" cy="5257799"/>
          </a:xfrm>
        </p:spPr>
        <p:txBody>
          <a:bodyPr>
            <a:normAutofit/>
          </a:bodyPr>
          <a:lstStyle/>
          <a:p>
            <a:pPr algn="just">
              <a:spcBef>
                <a:spcPts val="600"/>
              </a:spcBef>
              <a:spcAft>
                <a:spcPts val="600"/>
              </a:spcAft>
            </a:pPr>
            <a:r>
              <a:rPr lang="en-US" sz="2400" dirty="0" smtClean="0">
                <a:latin typeface="Georgia" pitchFamily="18" charset="0"/>
              </a:rPr>
              <a:t>The mixer is driven by an LO whose frequency determines the channel selection</a:t>
            </a:r>
          </a:p>
          <a:p>
            <a:pPr algn="just">
              <a:spcBef>
                <a:spcPts val="600"/>
              </a:spcBef>
              <a:spcAft>
                <a:spcPts val="600"/>
              </a:spcAft>
            </a:pPr>
            <a:r>
              <a:rPr lang="en-US" sz="2400" dirty="0" smtClean="0">
                <a:latin typeface="Georgia" pitchFamily="18" charset="0"/>
              </a:rPr>
              <a:t>This LO should have a good tuning range and good phase stability to minimize the contribution of phase noise to the noise floor.</a:t>
            </a:r>
          </a:p>
          <a:p>
            <a:pPr algn="just">
              <a:spcBef>
                <a:spcPts val="600"/>
              </a:spcBef>
              <a:spcAft>
                <a:spcPts val="600"/>
              </a:spcAft>
            </a:pPr>
            <a:r>
              <a:rPr lang="en-US" sz="2400" dirty="0" smtClean="0">
                <a:latin typeface="Georgia" pitchFamily="18" charset="0"/>
              </a:rPr>
              <a:t>Phase noise is an important characteristic of an LO and can be viewed as random disturbances in the phase of an oscillator.</a:t>
            </a:r>
          </a:p>
          <a:p>
            <a:pPr algn="just">
              <a:spcBef>
                <a:spcPts val="600"/>
              </a:spcBef>
              <a:spcAft>
                <a:spcPts val="600"/>
              </a:spcAft>
            </a:pPr>
            <a:r>
              <a:rPr lang="en-US" sz="2400" dirty="0" smtClean="0">
                <a:latin typeface="Georgia" pitchFamily="18" charset="0"/>
              </a:rPr>
              <a:t>This effect can be modeled in an LO signal</a:t>
            </a:r>
          </a:p>
          <a:p>
            <a:pPr algn="just">
              <a:spcBef>
                <a:spcPts val="600"/>
              </a:spcBef>
              <a:spcAft>
                <a:spcPts val="600"/>
              </a:spcAft>
            </a:pPr>
            <a:r>
              <a:rPr lang="en-US" sz="2400" dirty="0" smtClean="0">
                <a:latin typeface="Georgia" pitchFamily="18" charset="0"/>
              </a:rPr>
              <a:t>y(t) = K sin(2</a:t>
            </a:r>
            <a:r>
              <a:rPr lang="en-US" sz="2400" dirty="0" smtClean="0">
                <a:latin typeface="Georgia" pitchFamily="18" charset="0"/>
                <a:sym typeface="Symbol"/>
              </a:rPr>
              <a:t>f</a:t>
            </a:r>
            <a:r>
              <a:rPr lang="en-US" sz="2400" baseline="-25000" dirty="0" smtClean="0">
                <a:latin typeface="Georgia" pitchFamily="18" charset="0"/>
                <a:sym typeface="Symbol"/>
              </a:rPr>
              <a:t>c</a:t>
            </a:r>
            <a:r>
              <a:rPr lang="en-US" sz="2400" dirty="0" smtClean="0">
                <a:latin typeface="Georgia" pitchFamily="18" charset="0"/>
                <a:sym typeface="Symbol"/>
              </a:rPr>
              <a:t>t</a:t>
            </a:r>
            <a:r>
              <a:rPr lang="en-US" sz="2400" dirty="0" smtClean="0">
                <a:latin typeface="Georgia" pitchFamily="18" charset="0"/>
              </a:rPr>
              <a:t> + </a:t>
            </a:r>
            <a:r>
              <a:rPr lang="en-US" sz="2400" dirty="0" smtClean="0">
                <a:latin typeface="Georgia" pitchFamily="18" charset="0"/>
                <a:sym typeface="Symbol"/>
              </a:rPr>
              <a:t></a:t>
            </a:r>
            <a:r>
              <a:rPr lang="en-US" sz="2400" dirty="0" smtClean="0">
                <a:latin typeface="Georgia" pitchFamily="18" charset="0"/>
              </a:rPr>
              <a:t>(t)) where </a:t>
            </a:r>
            <a:r>
              <a:rPr lang="en-US" sz="2400" dirty="0" smtClean="0">
                <a:latin typeface="Georgia" pitchFamily="18" charset="0"/>
                <a:sym typeface="Symbol"/>
              </a:rPr>
              <a:t></a:t>
            </a:r>
            <a:r>
              <a:rPr lang="en-US" sz="2400" dirty="0" smtClean="0">
                <a:latin typeface="Georgia" pitchFamily="18" charset="0"/>
              </a:rPr>
              <a:t>(t) is a small random variable representing the phase noise.</a:t>
            </a:r>
            <a:endParaRPr lang="en-US" sz="2400" dirty="0">
              <a:latin typeface="Georgia" pitchFamily="18" charset="0"/>
            </a:endParaRPr>
          </a:p>
        </p:txBody>
      </p:sp>
      <p:sp>
        <p:nvSpPr>
          <p:cNvPr id="3" name="Title 2"/>
          <p:cNvSpPr>
            <a:spLocks noGrp="1"/>
          </p:cNvSpPr>
          <p:nvPr>
            <p:ph type="title"/>
          </p:nvPr>
        </p:nvSpPr>
        <p:spPr>
          <a:xfrm>
            <a:off x="495300" y="274638"/>
            <a:ext cx="8915400" cy="563562"/>
          </a:xfrm>
        </p:spPr>
        <p:txBody>
          <a:bodyPr>
            <a:normAutofit fontScale="90000"/>
          </a:bodyPr>
          <a:lstStyle/>
          <a:p>
            <a:pPr algn="ctr"/>
            <a:r>
              <a:rPr lang="en-US" dirty="0" smtClean="0">
                <a:solidFill>
                  <a:srgbClr val="FF0000"/>
                </a:solidFill>
                <a:latin typeface="Georgia" pitchFamily="18" charset="0"/>
              </a:rPr>
              <a:t>Local Oscillator</a:t>
            </a:r>
            <a:endParaRPr lang="en-US" dirty="0">
              <a:solidFill>
                <a:srgbClr val="FF0000"/>
              </a:solidFill>
              <a:latin typeface="Georgia"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5300" y="914401"/>
            <a:ext cx="8915400" cy="5092892"/>
          </a:xfrm>
        </p:spPr>
        <p:txBody>
          <a:bodyPr/>
          <a:lstStyle/>
          <a:p>
            <a:pPr algn="just">
              <a:spcBef>
                <a:spcPts val="600"/>
              </a:spcBef>
              <a:spcAft>
                <a:spcPts val="600"/>
              </a:spcAft>
            </a:pPr>
            <a:r>
              <a:rPr lang="en-US" sz="2400" dirty="0" smtClean="0">
                <a:latin typeface="Georgia" pitchFamily="18" charset="0"/>
              </a:rPr>
              <a:t>In the frequency domain, a signal with and without phase noise is shown in Figure</a:t>
            </a:r>
          </a:p>
          <a:p>
            <a:pPr algn="just">
              <a:spcBef>
                <a:spcPts val="600"/>
              </a:spcBef>
              <a:spcAft>
                <a:spcPts val="600"/>
              </a:spcAft>
            </a:pPr>
            <a:r>
              <a:rPr lang="en-US" sz="2400" dirty="0" smtClean="0">
                <a:latin typeface="Georgia" pitchFamily="18" charset="0"/>
              </a:rPr>
              <a:t>Multiplying a received signal by a noisy LO is equivalent in the frequency domain of </a:t>
            </a:r>
            <a:r>
              <a:rPr lang="en-US" sz="2400" dirty="0" smtClean="0">
                <a:solidFill>
                  <a:srgbClr val="FF0000"/>
                </a:solidFill>
                <a:latin typeface="Georgia" pitchFamily="18" charset="0"/>
              </a:rPr>
              <a:t>convolving their two spectra, producing a widened resulting signal spectrum </a:t>
            </a:r>
            <a:r>
              <a:rPr lang="en-US" sz="2400" dirty="0" smtClean="0">
                <a:latin typeface="Georgia" pitchFamily="18" charset="0"/>
              </a:rPr>
              <a:t>compared to that of the ideal LO </a:t>
            </a:r>
            <a:r>
              <a:rPr lang="en-US" dirty="0" smtClean="0">
                <a:latin typeface="Georgia" pitchFamily="18" charset="0"/>
              </a:rPr>
              <a:t>case.</a:t>
            </a:r>
          </a:p>
          <a:p>
            <a:endParaRPr lang="en-US" dirty="0"/>
          </a:p>
        </p:txBody>
      </p:sp>
      <p:pic>
        <p:nvPicPr>
          <p:cNvPr id="2051" name="Picture 3"/>
          <p:cNvPicPr>
            <a:picLocks noChangeAspect="1" noChangeArrowheads="1"/>
          </p:cNvPicPr>
          <p:nvPr/>
        </p:nvPicPr>
        <p:blipFill>
          <a:blip r:embed="rId2"/>
          <a:srcRect/>
          <a:stretch>
            <a:fillRect/>
          </a:stretch>
        </p:blipFill>
        <p:spPr bwMode="auto">
          <a:xfrm>
            <a:off x="3733800" y="3886200"/>
            <a:ext cx="5724525" cy="2514600"/>
          </a:xfrm>
          <a:prstGeom prst="rect">
            <a:avLst/>
          </a:prstGeom>
          <a:noFill/>
          <a:ln w="9525">
            <a:noFill/>
            <a:miter lim="800000"/>
            <a:headEnd/>
            <a:tailEnd/>
          </a:ln>
          <a:effectLst/>
        </p:spPr>
      </p:pic>
      <p:sp>
        <p:nvSpPr>
          <p:cNvPr id="6" name="Title 2"/>
          <p:cNvSpPr txBox="1">
            <a:spLocks/>
          </p:cNvSpPr>
          <p:nvPr/>
        </p:nvSpPr>
        <p:spPr>
          <a:xfrm>
            <a:off x="495300" y="274638"/>
            <a:ext cx="8915400" cy="563562"/>
          </a:xfrm>
          <a:prstGeom prst="rect">
            <a:avLst/>
          </a:prstGeom>
        </p:spPr>
        <p:txBody>
          <a:bodyPr vert="horz" rtlCol="0" anchor="ctr">
            <a:normAutofit fontScale="90000" lnSpcReduction="20000"/>
            <a:scene3d>
              <a:camera prst="orthographicFront"/>
              <a:lightRig rig="soft" dir="t"/>
            </a:scene3d>
            <a:sp3d prstMaterial="softEdge">
              <a:bevelT w="25400" h="254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100" b="1" i="0" u="none" strike="noStrike" kern="1200" cap="none" spc="0" normalizeH="0" baseline="0" noProof="0" dirty="0" smtClean="0">
                <a:ln>
                  <a:noFill/>
                </a:ln>
                <a:solidFill>
                  <a:srgbClr val="FF0000"/>
                </a:solidFill>
                <a:effectLst>
                  <a:outerShdw blurRad="31750" dist="25400" dir="5400000" algn="tl" rotWithShape="0">
                    <a:srgbClr val="000000">
                      <a:alpha val="25000"/>
                    </a:srgbClr>
                  </a:outerShdw>
                </a:effectLst>
                <a:uLnTx/>
                <a:uFillTx/>
                <a:latin typeface="Georgia" pitchFamily="18" charset="0"/>
                <a:ea typeface="+mj-ea"/>
                <a:cs typeface="+mj-cs"/>
              </a:rPr>
              <a:t>Local Oscillator</a:t>
            </a:r>
            <a:endPar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Georgia" pitchFamily="18" charset="0"/>
              <a:ea typeface="+mj-ea"/>
              <a:cs typeface="+mj-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5300" y="1219201"/>
            <a:ext cx="8915400" cy="4788092"/>
          </a:xfrm>
        </p:spPr>
        <p:txBody>
          <a:bodyPr>
            <a:normAutofit/>
          </a:bodyPr>
          <a:lstStyle/>
          <a:p>
            <a:pPr algn="just">
              <a:spcBef>
                <a:spcPts val="600"/>
              </a:spcBef>
              <a:spcAft>
                <a:spcPts val="600"/>
              </a:spcAft>
            </a:pPr>
            <a:r>
              <a:rPr lang="en-US" sz="2400" dirty="0" smtClean="0">
                <a:latin typeface="Georgia" pitchFamily="18" charset="0"/>
              </a:rPr>
              <a:t>If an adjacent channel interfere is present, its spectrum after mixing will be widened, and thus the interference may now lie in-band with the desired signal.</a:t>
            </a:r>
          </a:p>
          <a:p>
            <a:pPr algn="just">
              <a:spcBef>
                <a:spcPts val="600"/>
              </a:spcBef>
              <a:spcAft>
                <a:spcPts val="600"/>
              </a:spcAft>
            </a:pPr>
            <a:r>
              <a:rPr lang="en-US" sz="2400" dirty="0" smtClean="0">
                <a:latin typeface="Georgia" pitchFamily="18" charset="0"/>
              </a:rPr>
              <a:t>A high level of phase noise could be a significant source of interference.</a:t>
            </a:r>
            <a:endParaRPr lang="en-US" sz="2400" dirty="0">
              <a:latin typeface="Georgia" pitchFamily="18" charset="0"/>
            </a:endParaRPr>
          </a:p>
        </p:txBody>
      </p:sp>
      <p:sp>
        <p:nvSpPr>
          <p:cNvPr id="4" name="Title 2"/>
          <p:cNvSpPr txBox="1">
            <a:spLocks/>
          </p:cNvSpPr>
          <p:nvPr/>
        </p:nvSpPr>
        <p:spPr>
          <a:xfrm>
            <a:off x="495300" y="274638"/>
            <a:ext cx="8915400" cy="563562"/>
          </a:xfrm>
          <a:prstGeom prst="rect">
            <a:avLst/>
          </a:prstGeom>
        </p:spPr>
        <p:txBody>
          <a:bodyPr vert="horz" rtlCol="0" anchor="ctr">
            <a:normAutofit fontScale="90000" lnSpcReduction="20000"/>
            <a:scene3d>
              <a:camera prst="orthographicFront"/>
              <a:lightRig rig="soft" dir="t"/>
            </a:scene3d>
            <a:sp3d prstMaterial="softEdge">
              <a:bevelT w="25400" h="254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100" b="1" i="0" u="none" strike="noStrike" kern="1200" cap="none" spc="0" normalizeH="0" baseline="0" noProof="0" dirty="0" smtClean="0">
                <a:ln>
                  <a:noFill/>
                </a:ln>
                <a:solidFill>
                  <a:srgbClr val="FF0000"/>
                </a:solidFill>
                <a:effectLst>
                  <a:outerShdw blurRad="31750" dist="25400" dir="5400000" algn="tl" rotWithShape="0">
                    <a:srgbClr val="000000">
                      <a:alpha val="25000"/>
                    </a:srgbClr>
                  </a:outerShdw>
                </a:effectLst>
                <a:uLnTx/>
                <a:uFillTx/>
                <a:latin typeface="Georgia" pitchFamily="18" charset="0"/>
                <a:ea typeface="+mj-ea"/>
                <a:cs typeface="+mj-cs"/>
              </a:rPr>
              <a:t>Local Oscillator</a:t>
            </a:r>
            <a:endPar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Georgia" pitchFamily="18" charset="0"/>
              <a:ea typeface="+mj-ea"/>
              <a:cs typeface="+mj-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5300" y="1066801"/>
            <a:ext cx="8915400" cy="4953000"/>
          </a:xfrm>
        </p:spPr>
        <p:txBody>
          <a:bodyPr>
            <a:normAutofit/>
          </a:bodyPr>
          <a:lstStyle/>
          <a:p>
            <a:pPr algn="just">
              <a:spcBef>
                <a:spcPts val="600"/>
              </a:spcBef>
              <a:spcAft>
                <a:spcPts val="600"/>
              </a:spcAft>
            </a:pPr>
            <a:r>
              <a:rPr lang="en-US" dirty="0" smtClean="0"/>
              <a:t>T</a:t>
            </a:r>
            <a:r>
              <a:rPr lang="en-US" sz="2400" dirty="0" smtClean="0">
                <a:latin typeface="Georgia" pitchFamily="18" charset="0"/>
              </a:rPr>
              <a:t>he AGC is primarily used to ensure that the signal has a voltage level that is compatible With ADC.</a:t>
            </a:r>
          </a:p>
          <a:p>
            <a:pPr algn="just">
              <a:spcBef>
                <a:spcPts val="600"/>
              </a:spcBef>
              <a:spcAft>
                <a:spcPts val="600"/>
              </a:spcAft>
            </a:pPr>
            <a:r>
              <a:rPr lang="en-US" sz="2400" dirty="0" smtClean="0">
                <a:latin typeface="Georgia" pitchFamily="18" charset="0"/>
              </a:rPr>
              <a:t>The AGC should be fast enough to account for changing signal levels without introducing distortion.</a:t>
            </a:r>
          </a:p>
          <a:p>
            <a:pPr algn="just">
              <a:spcBef>
                <a:spcPts val="600"/>
              </a:spcBef>
              <a:spcAft>
                <a:spcPts val="600"/>
              </a:spcAft>
            </a:pPr>
            <a:r>
              <a:rPr lang="en-US" sz="2400" dirty="0" smtClean="0">
                <a:latin typeface="Georgia" pitchFamily="18" charset="0"/>
              </a:rPr>
              <a:t>The placement of the AGC is made to ensure that minimal noise is injected into the system.</a:t>
            </a:r>
          </a:p>
          <a:p>
            <a:pPr algn="just">
              <a:spcBef>
                <a:spcPts val="600"/>
              </a:spcBef>
              <a:spcAft>
                <a:spcPts val="600"/>
              </a:spcAft>
            </a:pPr>
            <a:r>
              <a:rPr lang="en-US" sz="2400" dirty="0" smtClean="0">
                <a:latin typeface="Georgia" pitchFamily="18" charset="0"/>
              </a:rPr>
              <a:t>The AGC is necessary to ensure that the signal is not clipped by the ADC, which would create non-linear distortion.</a:t>
            </a:r>
          </a:p>
          <a:p>
            <a:pPr algn="just">
              <a:spcBef>
                <a:spcPts val="600"/>
              </a:spcBef>
              <a:spcAft>
                <a:spcPts val="600"/>
              </a:spcAft>
            </a:pPr>
            <a:r>
              <a:rPr lang="en-US" sz="2400" dirty="0" smtClean="0">
                <a:latin typeface="Georgia" pitchFamily="18" charset="0"/>
              </a:rPr>
              <a:t>AGC is set to provide some average magnitude value that is below the maximum value of the ADC</a:t>
            </a:r>
          </a:p>
          <a:p>
            <a:endParaRPr lang="en-US" dirty="0" smtClean="0"/>
          </a:p>
          <a:p>
            <a:endParaRPr lang="en-US" dirty="0"/>
          </a:p>
        </p:txBody>
      </p:sp>
      <p:sp>
        <p:nvSpPr>
          <p:cNvPr id="3" name="Title 2"/>
          <p:cNvSpPr>
            <a:spLocks noGrp="1"/>
          </p:cNvSpPr>
          <p:nvPr>
            <p:ph type="title"/>
          </p:nvPr>
        </p:nvSpPr>
        <p:spPr>
          <a:xfrm>
            <a:off x="495300" y="274638"/>
            <a:ext cx="8915400" cy="715962"/>
          </a:xfrm>
        </p:spPr>
        <p:txBody>
          <a:bodyPr>
            <a:normAutofit fontScale="90000"/>
          </a:bodyPr>
          <a:lstStyle/>
          <a:p>
            <a:pPr algn="ctr"/>
            <a:r>
              <a:rPr lang="en-US" dirty="0" smtClean="0">
                <a:solidFill>
                  <a:srgbClr val="FF0000"/>
                </a:solidFill>
                <a:latin typeface="Georgia" pitchFamily="18" charset="0"/>
              </a:rPr>
              <a:t>Automatic Gain Control</a:t>
            </a:r>
            <a:endParaRPr lang="en-US" dirty="0">
              <a:solidFill>
                <a:srgbClr val="FF0000"/>
              </a:solidFill>
              <a:latin typeface="Georgia"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5300" y="1481329"/>
            <a:ext cx="8915400" cy="5071871"/>
          </a:xfrm>
        </p:spPr>
        <p:txBody>
          <a:bodyPr>
            <a:normAutofit fontScale="92500"/>
          </a:bodyPr>
          <a:lstStyle/>
          <a:p>
            <a:pPr algn="ctr"/>
            <a:r>
              <a:rPr lang="en-US" sz="3000" b="1" u="sng" dirty="0" smtClean="0">
                <a:solidFill>
                  <a:srgbClr val="FF0000"/>
                </a:solidFill>
                <a:latin typeface="Georgia" pitchFamily="18" charset="0"/>
              </a:rPr>
              <a:t>Antennas</a:t>
            </a:r>
          </a:p>
          <a:p>
            <a:pPr algn="just">
              <a:spcBef>
                <a:spcPts val="600"/>
              </a:spcBef>
              <a:spcAft>
                <a:spcPts val="600"/>
              </a:spcAft>
            </a:pPr>
            <a:r>
              <a:rPr lang="en-US" sz="2600" dirty="0" smtClean="0">
                <a:latin typeface="Georgia" pitchFamily="18" charset="0"/>
              </a:rPr>
              <a:t>The antenna is perhaps the </a:t>
            </a:r>
            <a:r>
              <a:rPr lang="en-US" sz="2600" dirty="0" smtClean="0">
                <a:solidFill>
                  <a:srgbClr val="FF0000"/>
                </a:solidFill>
                <a:latin typeface="Georgia" pitchFamily="18" charset="0"/>
              </a:rPr>
              <a:t>weakest link</a:t>
            </a:r>
            <a:r>
              <a:rPr lang="en-US" sz="2600" dirty="0" smtClean="0">
                <a:latin typeface="Georgia" pitchFamily="18" charset="0"/>
              </a:rPr>
              <a:t> in the overall design, and its importance in the design process is usually important.</a:t>
            </a:r>
          </a:p>
          <a:p>
            <a:pPr algn="just">
              <a:spcBef>
                <a:spcPts val="600"/>
              </a:spcBef>
              <a:spcAft>
                <a:spcPts val="600"/>
              </a:spcAft>
            </a:pPr>
            <a:r>
              <a:rPr lang="en-US" sz="2600" dirty="0" smtClean="0">
                <a:latin typeface="Georgia" pitchFamily="18" charset="0"/>
              </a:rPr>
              <a:t>For a software radio, which is designed to support multiple modes and multiple bands, the </a:t>
            </a:r>
            <a:r>
              <a:rPr lang="en-US" sz="2600" dirty="0" smtClean="0">
                <a:solidFill>
                  <a:srgbClr val="FF0000"/>
                </a:solidFill>
                <a:latin typeface="Georgia" pitchFamily="18" charset="0"/>
              </a:rPr>
              <a:t>antenna choice becomes an even more crucial issue</a:t>
            </a:r>
          </a:p>
          <a:p>
            <a:pPr algn="just">
              <a:spcBef>
                <a:spcPts val="600"/>
              </a:spcBef>
              <a:spcAft>
                <a:spcPts val="600"/>
              </a:spcAft>
            </a:pPr>
            <a:r>
              <a:rPr lang="en-US" sz="2600" dirty="0" smtClean="0">
                <a:latin typeface="Georgia" pitchFamily="18" charset="0"/>
              </a:rPr>
              <a:t>multimode radios that cover the cellular band at 900 MHz and 2 GHz are </a:t>
            </a:r>
            <a:r>
              <a:rPr lang="en-US" sz="2600" dirty="0" smtClean="0">
                <a:solidFill>
                  <a:srgbClr val="FF0000"/>
                </a:solidFill>
                <a:latin typeface="Georgia" pitchFamily="18" charset="0"/>
              </a:rPr>
              <a:t>difficult to support with a single antenna</a:t>
            </a:r>
          </a:p>
          <a:p>
            <a:pPr algn="just">
              <a:spcBef>
                <a:spcPts val="600"/>
              </a:spcBef>
              <a:spcAft>
                <a:spcPts val="600"/>
              </a:spcAft>
            </a:pPr>
            <a:r>
              <a:rPr lang="en-US" sz="2600" dirty="0" smtClean="0">
                <a:latin typeface="Georgia" pitchFamily="18" charset="0"/>
              </a:rPr>
              <a:t>In handsets, the </a:t>
            </a:r>
            <a:r>
              <a:rPr lang="en-US" sz="2600" dirty="0" smtClean="0">
                <a:solidFill>
                  <a:srgbClr val="FF0000"/>
                </a:solidFill>
                <a:latin typeface="Georgia" pitchFamily="18" charset="0"/>
              </a:rPr>
              <a:t>form factor of the antenna </a:t>
            </a:r>
            <a:r>
              <a:rPr lang="en-US" sz="2600" dirty="0" smtClean="0">
                <a:latin typeface="Georgia" pitchFamily="18" charset="0"/>
              </a:rPr>
              <a:t>is very important and the potential body coupling may help or hurt the antenna performance.</a:t>
            </a:r>
            <a:endParaRPr lang="en-US" sz="2600" dirty="0">
              <a:latin typeface="Georgia" pitchFamily="18" charset="0"/>
            </a:endParaRPr>
          </a:p>
        </p:txBody>
      </p:sp>
      <p:sp>
        <p:nvSpPr>
          <p:cNvPr id="3" name="Title 2"/>
          <p:cNvSpPr>
            <a:spLocks noGrp="1"/>
          </p:cNvSpPr>
          <p:nvPr>
            <p:ph type="title"/>
          </p:nvPr>
        </p:nvSpPr>
        <p:spPr/>
        <p:txBody>
          <a:bodyPr>
            <a:normAutofit fontScale="90000"/>
          </a:bodyPr>
          <a:lstStyle/>
          <a:p>
            <a:pPr algn="ctr"/>
            <a:r>
              <a:rPr lang="en-US" sz="4000" dirty="0" smtClean="0">
                <a:solidFill>
                  <a:srgbClr val="FF0000"/>
                </a:solidFill>
              </a:rPr>
              <a:t>Importance of the Components to Overall Performance</a:t>
            </a:r>
            <a:endParaRPr lang="en-US" dirty="0">
              <a:solidFill>
                <a:srgbClr val="FF00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5300" y="1066801"/>
            <a:ext cx="8915400" cy="4940492"/>
          </a:xfrm>
        </p:spPr>
        <p:txBody>
          <a:bodyPr/>
          <a:lstStyle/>
          <a:p>
            <a:pPr algn="just">
              <a:spcBef>
                <a:spcPts val="600"/>
              </a:spcBef>
              <a:spcAft>
                <a:spcPts val="600"/>
              </a:spcAft>
            </a:pPr>
            <a:r>
              <a:rPr lang="en-US" sz="2400" dirty="0" smtClean="0">
                <a:latin typeface="Georgia" pitchFamily="18" charset="0"/>
              </a:rPr>
              <a:t>It may be advantageous to implement the AGC as a </a:t>
            </a:r>
            <a:r>
              <a:rPr lang="en-US" sz="2400" dirty="0" smtClean="0">
                <a:solidFill>
                  <a:srgbClr val="FF0000"/>
                </a:solidFill>
                <a:latin typeface="Georgia" pitchFamily="18" charset="0"/>
              </a:rPr>
              <a:t>series of amplifiers </a:t>
            </a:r>
            <a:r>
              <a:rPr lang="en-US" sz="2400" dirty="0" smtClean="0">
                <a:latin typeface="Georgia" pitchFamily="18" charset="0"/>
              </a:rPr>
              <a:t>strategically placed in the circuit with gain that can be </a:t>
            </a:r>
            <a:r>
              <a:rPr lang="en-US" sz="2400" dirty="0" smtClean="0">
                <a:solidFill>
                  <a:srgbClr val="FF0000"/>
                </a:solidFill>
                <a:latin typeface="Georgia" pitchFamily="18" charset="0"/>
              </a:rPr>
              <a:t>turned on or off </a:t>
            </a:r>
            <a:r>
              <a:rPr lang="en-US" sz="2400" dirty="0" smtClean="0">
                <a:latin typeface="Georgia" pitchFamily="18" charset="0"/>
              </a:rPr>
              <a:t>via software control to keep the circuit operating at ideal signal power levels.</a:t>
            </a:r>
          </a:p>
          <a:p>
            <a:pPr algn="just">
              <a:spcBef>
                <a:spcPts val="600"/>
              </a:spcBef>
              <a:spcAft>
                <a:spcPts val="600"/>
              </a:spcAft>
            </a:pPr>
            <a:r>
              <a:rPr lang="en-US" sz="2400" dirty="0" smtClean="0">
                <a:latin typeface="Georgia" pitchFamily="18" charset="0"/>
              </a:rPr>
              <a:t>A combination of RF AGC and IF AGC schemes is used in conjunction to maintain adequate SNR as well as linearity at the input of the receiver.</a:t>
            </a:r>
          </a:p>
          <a:p>
            <a:pPr algn="just">
              <a:spcBef>
                <a:spcPts val="600"/>
              </a:spcBef>
              <a:spcAft>
                <a:spcPts val="600"/>
              </a:spcAft>
            </a:pPr>
            <a:r>
              <a:rPr lang="en-US" sz="2400" dirty="0" smtClean="0">
                <a:latin typeface="Georgia" pitchFamily="18" charset="0"/>
              </a:rPr>
              <a:t>At very high signal strengths where the noise figure of the receiver is not crucial, the LNA is bypassed to improve the operating linearity point of the receiver.</a:t>
            </a:r>
          </a:p>
          <a:p>
            <a:pPr algn="just">
              <a:spcBef>
                <a:spcPts val="600"/>
              </a:spcBef>
              <a:spcAft>
                <a:spcPts val="600"/>
              </a:spcAft>
            </a:pPr>
            <a:endParaRPr lang="en-US" sz="2400" dirty="0" smtClean="0">
              <a:latin typeface="Georgia" pitchFamily="18" charset="0"/>
            </a:endParaRPr>
          </a:p>
          <a:p>
            <a:endParaRPr lang="en-US" dirty="0"/>
          </a:p>
        </p:txBody>
      </p:sp>
      <p:sp>
        <p:nvSpPr>
          <p:cNvPr id="4" name="Title 2"/>
          <p:cNvSpPr txBox="1">
            <a:spLocks/>
          </p:cNvSpPr>
          <p:nvPr/>
        </p:nvSpPr>
        <p:spPr>
          <a:xfrm>
            <a:off x="495300" y="274638"/>
            <a:ext cx="8915400" cy="715962"/>
          </a:xfrm>
          <a:prstGeom prst="rect">
            <a:avLst/>
          </a:prstGeom>
        </p:spPr>
        <p:txBody>
          <a:bodyPr vert="horz" rtlCol="0" anchor="ctr">
            <a:normAutofit fontScale="97500"/>
            <a:scene3d>
              <a:camera prst="orthographicFront"/>
              <a:lightRig rig="soft" dir="t"/>
            </a:scene3d>
            <a:sp3d prstMaterial="softEdge">
              <a:bevelT w="25400" h="254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100" b="1" i="0" u="none" strike="noStrike" kern="1200" cap="none" spc="0" normalizeH="0" baseline="0" noProof="0" smtClean="0">
                <a:ln>
                  <a:noFill/>
                </a:ln>
                <a:solidFill>
                  <a:srgbClr val="FF0000"/>
                </a:solidFill>
                <a:effectLst>
                  <a:outerShdw blurRad="31750" dist="25400" dir="5400000" algn="tl" rotWithShape="0">
                    <a:srgbClr val="000000">
                      <a:alpha val="25000"/>
                    </a:srgbClr>
                  </a:outerShdw>
                </a:effectLst>
                <a:uLnTx/>
                <a:uFillTx/>
                <a:latin typeface="Georgia" pitchFamily="18" charset="0"/>
                <a:ea typeface="+mj-ea"/>
                <a:cs typeface="+mj-cs"/>
              </a:rPr>
              <a:t>Automatic Gain Control</a:t>
            </a:r>
            <a:endPar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Georgia" pitchFamily="18" charset="0"/>
              <a:ea typeface="+mj-ea"/>
              <a:cs typeface="+mj-c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685800" y="228600"/>
            <a:ext cx="8639175" cy="2990850"/>
          </a:xfrm>
          <a:prstGeom prst="rect">
            <a:avLst/>
          </a:prstGeom>
          <a:noFill/>
          <a:ln w="9525">
            <a:noFill/>
            <a:miter lim="800000"/>
            <a:headEnd/>
            <a:tailEnd/>
          </a:ln>
          <a:effectLst/>
        </p:spPr>
      </p:pic>
      <p:pic>
        <p:nvPicPr>
          <p:cNvPr id="1027" name="Picture 3"/>
          <p:cNvPicPr>
            <a:picLocks noGrp="1" noChangeAspect="1" noChangeArrowheads="1"/>
          </p:cNvPicPr>
          <p:nvPr>
            <p:ph idx="1"/>
          </p:nvPr>
        </p:nvPicPr>
        <p:blipFill>
          <a:blip r:embed="rId3"/>
          <a:srcRect/>
          <a:stretch>
            <a:fillRect/>
          </a:stretch>
        </p:blipFill>
        <p:spPr bwMode="auto">
          <a:xfrm>
            <a:off x="3200400" y="3581400"/>
            <a:ext cx="5410200" cy="2905125"/>
          </a:xfrm>
          <a:prstGeom prst="rect">
            <a:avLst/>
          </a:prstGeom>
          <a:noFill/>
          <a:ln w="9525">
            <a:noFill/>
            <a:miter lim="800000"/>
            <a:headEnd/>
            <a:tailEnd/>
          </a:ln>
          <a:effectLst/>
        </p:spPr>
      </p:pic>
      <p:sp>
        <p:nvSpPr>
          <p:cNvPr id="6" name="Rectangle 5"/>
          <p:cNvSpPr/>
          <p:nvPr/>
        </p:nvSpPr>
        <p:spPr>
          <a:xfrm>
            <a:off x="457201" y="2590800"/>
            <a:ext cx="2819400" cy="830997"/>
          </a:xfrm>
          <a:prstGeom prst="rect">
            <a:avLst/>
          </a:prstGeom>
        </p:spPr>
        <p:txBody>
          <a:bodyPr wrap="square">
            <a:spAutoFit/>
          </a:bodyPr>
          <a:lstStyle/>
          <a:p>
            <a:r>
              <a:rPr lang="en-US" sz="2400" dirty="0" smtClean="0">
                <a:latin typeface="Georgia" pitchFamily="18" charset="0"/>
              </a:rPr>
              <a:t>Figure : Cascaded AGC Approach.</a:t>
            </a:r>
            <a:endParaRPr lang="en-US" sz="2400" dirty="0">
              <a:latin typeface="Georgia" pitchFamily="18" charset="0"/>
            </a:endParaRPr>
          </a:p>
        </p:txBody>
      </p:sp>
      <p:sp>
        <p:nvSpPr>
          <p:cNvPr id="7" name="Rectangle 6"/>
          <p:cNvSpPr/>
          <p:nvPr/>
        </p:nvSpPr>
        <p:spPr>
          <a:xfrm>
            <a:off x="304800" y="4724400"/>
            <a:ext cx="2743200" cy="830997"/>
          </a:xfrm>
          <a:prstGeom prst="rect">
            <a:avLst/>
          </a:prstGeom>
        </p:spPr>
        <p:txBody>
          <a:bodyPr wrap="square">
            <a:spAutoFit/>
          </a:bodyPr>
          <a:lstStyle/>
          <a:p>
            <a:r>
              <a:rPr lang="en-US" sz="2400" dirty="0" smtClean="0">
                <a:latin typeface="Georgia" pitchFamily="18" charset="0"/>
              </a:rPr>
              <a:t>Figure : Schematic of an AGC System</a:t>
            </a:r>
            <a:endParaRPr lang="en-US" sz="2400" dirty="0">
              <a:latin typeface="Georgia"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5300" y="1066801"/>
            <a:ext cx="8915400" cy="4940492"/>
          </a:xfrm>
        </p:spPr>
        <p:txBody>
          <a:bodyPr/>
          <a:lstStyle/>
          <a:p>
            <a:endParaRPr lang="en-US" dirty="0" smtClean="0"/>
          </a:p>
          <a:p>
            <a:endParaRPr lang="en-US" dirty="0" smtClean="0"/>
          </a:p>
          <a:p>
            <a:pPr algn="just"/>
            <a:r>
              <a:rPr lang="en-US" sz="2400" dirty="0" smtClean="0">
                <a:latin typeface="Georgia" pitchFamily="18" charset="0"/>
              </a:rPr>
              <a:t>This parameter indicates how the output level changes with a small change in the input level and basically depends on how the amplifier gain A1 changes in response to Vg.</a:t>
            </a:r>
          </a:p>
          <a:p>
            <a:pPr algn="just"/>
            <a:endParaRPr lang="en-US" sz="2400" dirty="0">
              <a:latin typeface="Georgia" pitchFamily="18" charset="0"/>
            </a:endParaRPr>
          </a:p>
        </p:txBody>
      </p:sp>
      <p:sp>
        <p:nvSpPr>
          <p:cNvPr id="3" name="Title 2"/>
          <p:cNvSpPr>
            <a:spLocks noGrp="1"/>
          </p:cNvSpPr>
          <p:nvPr>
            <p:ph type="title"/>
          </p:nvPr>
        </p:nvSpPr>
        <p:spPr>
          <a:xfrm>
            <a:off x="495300" y="274638"/>
            <a:ext cx="8915400" cy="792162"/>
          </a:xfrm>
        </p:spPr>
        <p:txBody>
          <a:bodyPr/>
          <a:lstStyle/>
          <a:p>
            <a:endParaRPr lang="en-US" dirty="0"/>
          </a:p>
        </p:txBody>
      </p:sp>
      <p:pic>
        <p:nvPicPr>
          <p:cNvPr id="2050" name="Picture 2"/>
          <p:cNvPicPr>
            <a:picLocks noChangeAspect="1" noChangeArrowheads="1"/>
          </p:cNvPicPr>
          <p:nvPr/>
        </p:nvPicPr>
        <p:blipFill>
          <a:blip r:embed="rId2"/>
          <a:srcRect/>
          <a:stretch>
            <a:fillRect/>
          </a:stretch>
        </p:blipFill>
        <p:spPr bwMode="auto">
          <a:xfrm>
            <a:off x="1092200" y="1143000"/>
            <a:ext cx="5689600" cy="762000"/>
          </a:xfrm>
          <a:prstGeom prst="rect">
            <a:avLst/>
          </a:prstGeom>
          <a:noFill/>
          <a:ln w="9525">
            <a:noFill/>
            <a:miter lim="800000"/>
            <a:headEnd/>
            <a:tailEnd/>
          </a:ln>
          <a:effectLst/>
        </p:spPr>
      </p:pic>
      <p:pic>
        <p:nvPicPr>
          <p:cNvPr id="2053" name="Picture 5"/>
          <p:cNvPicPr>
            <a:picLocks noChangeAspect="1" noChangeArrowheads="1"/>
          </p:cNvPicPr>
          <p:nvPr/>
        </p:nvPicPr>
        <p:blipFill>
          <a:blip r:embed="rId3"/>
          <a:srcRect/>
          <a:stretch>
            <a:fillRect/>
          </a:stretch>
        </p:blipFill>
        <p:spPr bwMode="auto">
          <a:xfrm>
            <a:off x="2575586" y="3255143"/>
            <a:ext cx="7035140" cy="3298057"/>
          </a:xfrm>
          <a:prstGeom prst="rect">
            <a:avLst/>
          </a:prstGeom>
          <a:noFill/>
          <a:ln w="9525">
            <a:noFill/>
            <a:miter lim="800000"/>
            <a:headEnd/>
            <a:tailEnd/>
          </a:ln>
          <a:effectLst/>
        </p:spPr>
      </p:pic>
      <p:sp>
        <p:nvSpPr>
          <p:cNvPr id="8" name="Rectangle 7"/>
          <p:cNvSpPr/>
          <p:nvPr/>
        </p:nvSpPr>
        <p:spPr>
          <a:xfrm>
            <a:off x="381000" y="4495800"/>
            <a:ext cx="2209800" cy="1200329"/>
          </a:xfrm>
          <a:prstGeom prst="rect">
            <a:avLst/>
          </a:prstGeom>
        </p:spPr>
        <p:txBody>
          <a:bodyPr wrap="square">
            <a:spAutoFit/>
          </a:bodyPr>
          <a:lstStyle/>
          <a:p>
            <a:r>
              <a:rPr lang="en-US" sz="2400" dirty="0" smtClean="0">
                <a:solidFill>
                  <a:srgbClr val="FF0000"/>
                </a:solidFill>
                <a:latin typeface="Georgia" pitchFamily="18" charset="0"/>
              </a:rPr>
              <a:t>Block Diagram of a Digital AGC System.</a:t>
            </a:r>
            <a:endParaRPr lang="en-US" sz="2400" dirty="0">
              <a:solidFill>
                <a:srgbClr val="FF0000"/>
              </a:solidFill>
              <a:latin typeface="Georgia"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5300" y="990600"/>
            <a:ext cx="8915400" cy="5562600"/>
          </a:xfrm>
        </p:spPr>
        <p:txBody>
          <a:bodyPr>
            <a:normAutofit lnSpcReduction="10000"/>
          </a:bodyPr>
          <a:lstStyle/>
          <a:p>
            <a:pPr algn="just">
              <a:spcBef>
                <a:spcPts val="600"/>
              </a:spcBef>
              <a:spcAft>
                <a:spcPts val="600"/>
              </a:spcAft>
            </a:pPr>
            <a:r>
              <a:rPr lang="en-US" sz="2400" dirty="0" smtClean="0">
                <a:latin typeface="Georgia" pitchFamily="18" charset="0"/>
              </a:rPr>
              <a:t>The ADC is the most difficult component to select and the one that places the most constraints on the system design</a:t>
            </a:r>
          </a:p>
          <a:p>
            <a:pPr algn="just">
              <a:spcBef>
                <a:spcPts val="600"/>
              </a:spcBef>
              <a:spcAft>
                <a:spcPts val="600"/>
              </a:spcAft>
            </a:pPr>
            <a:r>
              <a:rPr lang="en-US" sz="2400" dirty="0" smtClean="0">
                <a:latin typeface="Georgia" pitchFamily="18" charset="0"/>
              </a:rPr>
              <a:t>If perfect ADCs were available, the TRF architecture would likely be the architecture choice for nearly all wireless systems</a:t>
            </a:r>
          </a:p>
          <a:p>
            <a:pPr algn="just">
              <a:spcBef>
                <a:spcPts val="600"/>
              </a:spcBef>
              <a:spcAft>
                <a:spcPts val="600"/>
              </a:spcAft>
            </a:pPr>
            <a:r>
              <a:rPr lang="en-US" sz="2400" dirty="0" smtClean="0">
                <a:latin typeface="Georgia" pitchFamily="18" charset="0"/>
              </a:rPr>
              <a:t>A trade-off must be made between real limitations such as sampling rate, dynamic range, ADC resolution, and power consumption</a:t>
            </a:r>
          </a:p>
          <a:p>
            <a:pPr algn="just">
              <a:spcBef>
                <a:spcPts val="600"/>
              </a:spcBef>
              <a:spcAft>
                <a:spcPts val="600"/>
              </a:spcAft>
            </a:pPr>
            <a:r>
              <a:rPr lang="en-US" sz="2400" dirty="0" smtClean="0">
                <a:latin typeface="Georgia" pitchFamily="18" charset="0"/>
              </a:rPr>
              <a:t>The ADC must sample a real signal at a rate that is at least twice the bandwidth of the signal</a:t>
            </a:r>
          </a:p>
          <a:p>
            <a:pPr algn="just">
              <a:spcBef>
                <a:spcPts val="600"/>
              </a:spcBef>
              <a:spcAft>
                <a:spcPts val="600"/>
              </a:spcAft>
            </a:pPr>
            <a:r>
              <a:rPr lang="en-US" sz="2600" dirty="0" smtClean="0">
                <a:latin typeface="Georgia" pitchFamily="18" charset="0"/>
              </a:rPr>
              <a:t>Different signaling standards require different amounts of dynamic range</a:t>
            </a:r>
          </a:p>
          <a:p>
            <a:pPr>
              <a:spcBef>
                <a:spcPts val="600"/>
              </a:spcBef>
              <a:spcAft>
                <a:spcPts val="600"/>
              </a:spcAft>
            </a:pPr>
            <a:r>
              <a:rPr lang="en-US" sz="2600" dirty="0" smtClean="0">
                <a:latin typeface="Georgia" pitchFamily="18" charset="0"/>
              </a:rPr>
              <a:t>This dynamic range is usually set by the amount of adjacent channel interference the system</a:t>
            </a:r>
          </a:p>
          <a:p>
            <a:pPr algn="just">
              <a:spcBef>
                <a:spcPts val="600"/>
              </a:spcBef>
              <a:spcAft>
                <a:spcPts val="600"/>
              </a:spcAft>
            </a:pPr>
            <a:endParaRPr lang="en-US" sz="2400" dirty="0">
              <a:latin typeface="Georgia" pitchFamily="18" charset="0"/>
            </a:endParaRPr>
          </a:p>
        </p:txBody>
      </p:sp>
      <p:sp>
        <p:nvSpPr>
          <p:cNvPr id="3" name="Title 2"/>
          <p:cNvSpPr>
            <a:spLocks noGrp="1"/>
          </p:cNvSpPr>
          <p:nvPr>
            <p:ph type="title"/>
          </p:nvPr>
        </p:nvSpPr>
        <p:spPr>
          <a:xfrm>
            <a:off x="495300" y="274638"/>
            <a:ext cx="8915400" cy="715962"/>
          </a:xfrm>
        </p:spPr>
        <p:txBody>
          <a:bodyPr>
            <a:normAutofit fontScale="90000"/>
          </a:bodyPr>
          <a:lstStyle/>
          <a:p>
            <a:pPr algn="ctr"/>
            <a:r>
              <a:rPr lang="en-US" dirty="0" smtClean="0">
                <a:solidFill>
                  <a:srgbClr val="FF0000"/>
                </a:solidFill>
                <a:latin typeface="Georgia" pitchFamily="18" charset="0"/>
              </a:rPr>
              <a:t>Analog to Digital Converter</a:t>
            </a:r>
            <a:endParaRPr lang="en-US" dirty="0">
              <a:solidFill>
                <a:srgbClr val="FF0000"/>
              </a:solidFill>
              <a:latin typeface="Georgia"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p:cNvPicPr>
            <a:picLocks noChangeAspect="1" noChangeArrowheads="1"/>
          </p:cNvPicPr>
          <p:nvPr/>
        </p:nvPicPr>
        <p:blipFill>
          <a:blip r:embed="rId2"/>
          <a:srcRect/>
          <a:stretch>
            <a:fillRect/>
          </a:stretch>
        </p:blipFill>
        <p:spPr bwMode="auto">
          <a:xfrm>
            <a:off x="1219200" y="3581400"/>
            <a:ext cx="7400925" cy="2809875"/>
          </a:xfrm>
          <a:prstGeom prst="rect">
            <a:avLst/>
          </a:prstGeom>
          <a:noFill/>
          <a:ln w="9525">
            <a:noFill/>
            <a:miter lim="800000"/>
            <a:headEnd/>
            <a:tailEnd/>
          </a:ln>
          <a:effectLst/>
        </p:spPr>
      </p:pic>
      <p:pic>
        <p:nvPicPr>
          <p:cNvPr id="3075" name="Picture 3"/>
          <p:cNvPicPr>
            <a:picLocks noGrp="1" noChangeAspect="1" noChangeArrowheads="1"/>
          </p:cNvPicPr>
          <p:nvPr>
            <p:ph idx="1"/>
          </p:nvPr>
        </p:nvPicPr>
        <p:blipFill>
          <a:blip r:embed="rId3"/>
          <a:srcRect/>
          <a:stretch>
            <a:fillRect/>
          </a:stretch>
        </p:blipFill>
        <p:spPr bwMode="auto">
          <a:xfrm>
            <a:off x="914400" y="1066800"/>
            <a:ext cx="7489301" cy="2715419"/>
          </a:xfrm>
          <a:prstGeom prst="rect">
            <a:avLst/>
          </a:prstGeom>
          <a:noFill/>
          <a:ln w="9525">
            <a:noFill/>
            <a:miter lim="800000"/>
            <a:headEnd/>
            <a:tailEnd/>
          </a:ln>
          <a:effectLst/>
        </p:spPr>
      </p:pic>
      <p:sp>
        <p:nvSpPr>
          <p:cNvPr id="3" name="Title 2"/>
          <p:cNvSpPr>
            <a:spLocks noGrp="1"/>
          </p:cNvSpPr>
          <p:nvPr>
            <p:ph type="title"/>
          </p:nvPr>
        </p:nvSpPr>
        <p:spPr/>
        <p:txBody>
          <a:bodyPr>
            <a:noAutofit/>
          </a:bodyPr>
          <a:lstStyle/>
          <a:p>
            <a:pPr algn="ctr"/>
            <a:r>
              <a:rPr lang="en-US" sz="3600" dirty="0" smtClean="0">
                <a:solidFill>
                  <a:srgbClr val="FF0000"/>
                </a:solidFill>
                <a:latin typeface="Georgia" pitchFamily="18" charset="0"/>
              </a:rPr>
              <a:t>Transmitter Architectures and Their Issues</a:t>
            </a:r>
            <a:endParaRPr lang="en-US" sz="3600" dirty="0">
              <a:solidFill>
                <a:srgbClr val="FF0000"/>
              </a:solidFill>
              <a:latin typeface="Georgia"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5300" y="1481329"/>
            <a:ext cx="8915400" cy="5148071"/>
          </a:xfrm>
        </p:spPr>
        <p:txBody>
          <a:bodyPr>
            <a:normAutofit/>
          </a:bodyPr>
          <a:lstStyle/>
          <a:p>
            <a:pPr algn="just">
              <a:spcAft>
                <a:spcPts val="600"/>
              </a:spcAft>
            </a:pPr>
            <a:r>
              <a:rPr lang="en-US" sz="2400" dirty="0" smtClean="0">
                <a:latin typeface="Georgia" pitchFamily="18" charset="0"/>
              </a:rPr>
              <a:t>RF hardware tends to be rigidly fixed for a particular bandwidth and operating </a:t>
            </a:r>
            <a:r>
              <a:rPr lang="en-US" sz="2400" dirty="0" smtClean="0">
                <a:latin typeface="Georgia" pitchFamily="18" charset="0"/>
              </a:rPr>
              <a:t>frequency</a:t>
            </a:r>
          </a:p>
          <a:p>
            <a:pPr algn="just">
              <a:spcAft>
                <a:spcPts val="600"/>
              </a:spcAft>
            </a:pPr>
            <a:r>
              <a:rPr lang="en-US" sz="2400" dirty="0" smtClean="0">
                <a:latin typeface="Georgia" pitchFamily="18" charset="0"/>
              </a:rPr>
              <a:t>The use </a:t>
            </a:r>
            <a:r>
              <a:rPr lang="en-US" sz="2400" dirty="0" smtClean="0">
                <a:latin typeface="Georgia" pitchFamily="18" charset="0"/>
              </a:rPr>
              <a:t>of </a:t>
            </a:r>
            <a:r>
              <a:rPr lang="en-US" sz="2400" dirty="0" err="1" smtClean="0">
                <a:latin typeface="Georgia" pitchFamily="18" charset="0"/>
              </a:rPr>
              <a:t>Microelectromechanical</a:t>
            </a:r>
            <a:r>
              <a:rPr lang="en-US" sz="2400" dirty="0" smtClean="0">
                <a:latin typeface="Georgia" pitchFamily="18" charset="0"/>
              </a:rPr>
              <a:t> Systems (MEMS) in the design of RF </a:t>
            </a:r>
            <a:r>
              <a:rPr lang="en-US" sz="2400" dirty="0" smtClean="0">
                <a:latin typeface="Georgia" pitchFamily="18" charset="0"/>
              </a:rPr>
              <a:t>components </a:t>
            </a:r>
            <a:r>
              <a:rPr lang="en-US" sz="2400" dirty="0" smtClean="0">
                <a:latin typeface="Georgia" pitchFamily="18" charset="0"/>
              </a:rPr>
              <a:t>allows a single-chip RF front-end much more flexibility than using traditional </a:t>
            </a:r>
            <a:r>
              <a:rPr lang="en-US" sz="2400" dirty="0" smtClean="0">
                <a:latin typeface="Georgia" pitchFamily="18" charset="0"/>
              </a:rPr>
              <a:t>design approaches.</a:t>
            </a:r>
          </a:p>
          <a:p>
            <a:pPr algn="just">
              <a:spcAft>
                <a:spcPts val="600"/>
              </a:spcAft>
            </a:pPr>
            <a:r>
              <a:rPr lang="en-US" sz="2400" dirty="0" smtClean="0">
                <a:latin typeface="Georgia" pitchFamily="18" charset="0"/>
              </a:rPr>
              <a:t>Using </a:t>
            </a:r>
            <a:r>
              <a:rPr lang="en-US" sz="2400" dirty="0" err="1" smtClean="0">
                <a:latin typeface="Georgia" pitchFamily="18" charset="0"/>
              </a:rPr>
              <a:t>microfabrication</a:t>
            </a:r>
            <a:r>
              <a:rPr lang="en-US" sz="2400" dirty="0" smtClean="0">
                <a:latin typeface="Georgia" pitchFamily="18" charset="0"/>
              </a:rPr>
              <a:t> technology, many types of miniaturized </a:t>
            </a:r>
            <a:r>
              <a:rPr lang="en-US" sz="2400" dirty="0" smtClean="0">
                <a:latin typeface="Georgia" pitchFamily="18" charset="0"/>
              </a:rPr>
              <a:t>mechanical devices</a:t>
            </a:r>
            <a:r>
              <a:rPr lang="en-US" sz="2400" dirty="0" smtClean="0">
                <a:latin typeface="Georgia" pitchFamily="18" charset="0"/>
              </a:rPr>
              <a:t>, such as very low loss and wide bandwidth switches, variable capacitors and </a:t>
            </a:r>
            <a:r>
              <a:rPr lang="en-US" sz="2400" dirty="0" smtClean="0">
                <a:latin typeface="Georgia" pitchFamily="18" charset="0"/>
              </a:rPr>
              <a:t>inductors</a:t>
            </a:r>
            <a:r>
              <a:rPr lang="en-US" sz="2400" dirty="0" smtClean="0">
                <a:latin typeface="Georgia" pitchFamily="18" charset="0"/>
              </a:rPr>
              <a:t>, </a:t>
            </a:r>
            <a:r>
              <a:rPr lang="en-US" sz="2400" dirty="0" err="1" smtClean="0">
                <a:latin typeface="Georgia" pitchFamily="18" charset="0"/>
              </a:rPr>
              <a:t>varactors</a:t>
            </a:r>
            <a:r>
              <a:rPr lang="en-US" sz="2400" dirty="0" smtClean="0">
                <a:latin typeface="Georgia" pitchFamily="18" charset="0"/>
              </a:rPr>
              <a:t>, high quality factor filters, planar impedance tuners, and </a:t>
            </a:r>
            <a:r>
              <a:rPr lang="en-US" sz="2400" dirty="0" smtClean="0">
                <a:latin typeface="Georgia" pitchFamily="18" charset="0"/>
              </a:rPr>
              <a:t>reconfigurable antennas</a:t>
            </a:r>
            <a:r>
              <a:rPr lang="en-US" sz="2400" dirty="0" smtClean="0">
                <a:latin typeface="Georgia" pitchFamily="18" charset="0"/>
              </a:rPr>
              <a:t>, can be used to create a very flexible RF front-end.</a:t>
            </a:r>
            <a:endParaRPr lang="en-US" sz="2400" dirty="0">
              <a:latin typeface="Georgia" pitchFamily="18" charset="0"/>
            </a:endParaRPr>
          </a:p>
        </p:txBody>
      </p:sp>
      <p:sp>
        <p:nvSpPr>
          <p:cNvPr id="3" name="Title 2"/>
          <p:cNvSpPr>
            <a:spLocks noGrp="1"/>
          </p:cNvSpPr>
          <p:nvPr>
            <p:ph type="title"/>
          </p:nvPr>
        </p:nvSpPr>
        <p:spPr/>
        <p:txBody>
          <a:bodyPr>
            <a:normAutofit fontScale="90000"/>
          </a:bodyPr>
          <a:lstStyle/>
          <a:p>
            <a:pPr algn="ctr"/>
            <a:r>
              <a:rPr lang="en-US" sz="4000" dirty="0" smtClean="0">
                <a:solidFill>
                  <a:srgbClr val="FF0000"/>
                </a:solidFill>
              </a:rPr>
              <a:t>Flexible RF Systems</a:t>
            </a:r>
            <a:br>
              <a:rPr lang="en-US" sz="4000" dirty="0" smtClean="0">
                <a:solidFill>
                  <a:srgbClr val="FF0000"/>
                </a:solidFill>
              </a:rPr>
            </a:br>
            <a:r>
              <a:rPr lang="en-US" sz="4000" dirty="0" smtClean="0">
                <a:solidFill>
                  <a:srgbClr val="FF0000"/>
                </a:solidFill>
              </a:rPr>
              <a:t>Using </a:t>
            </a:r>
            <a:r>
              <a:rPr lang="en-US" sz="4000" dirty="0" err="1" smtClean="0">
                <a:solidFill>
                  <a:srgbClr val="FF0000"/>
                </a:solidFill>
              </a:rPr>
              <a:t>Microelectromechanical</a:t>
            </a:r>
            <a:r>
              <a:rPr lang="en-US" sz="4000" dirty="0" smtClean="0">
                <a:solidFill>
                  <a:srgbClr val="FF0000"/>
                </a:solidFill>
              </a:rPr>
              <a:t> Systems</a:t>
            </a:r>
            <a:endParaRPr lang="en-US" dirty="0">
              <a:solidFill>
                <a:srgbClr val="FF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spcAft>
                <a:spcPts val="600"/>
              </a:spcAft>
            </a:pPr>
            <a:r>
              <a:rPr lang="en-US" sz="2400" dirty="0" smtClean="0">
                <a:latin typeface="Georgia" pitchFamily="18" charset="0"/>
              </a:rPr>
              <a:t>MEMS devices </a:t>
            </a:r>
            <a:r>
              <a:rPr lang="en-US" sz="2400" dirty="0" smtClean="0">
                <a:latin typeface="Georgia" pitchFamily="18" charset="0"/>
              </a:rPr>
              <a:t>are manufactured </a:t>
            </a:r>
            <a:r>
              <a:rPr lang="en-US" sz="2400" dirty="0" smtClean="0">
                <a:latin typeface="Georgia" pitchFamily="18" charset="0"/>
              </a:rPr>
              <a:t>using batch fabrication techniques, similar to integrated circuits (ICs</a:t>
            </a:r>
            <a:r>
              <a:rPr lang="en-US" sz="2400" dirty="0" smtClean="0">
                <a:latin typeface="Georgia" pitchFamily="18" charset="0"/>
              </a:rPr>
              <a:t>).</a:t>
            </a:r>
          </a:p>
          <a:p>
            <a:pPr algn="just">
              <a:spcAft>
                <a:spcPts val="600"/>
              </a:spcAft>
            </a:pPr>
            <a:r>
              <a:rPr lang="en-US" sz="2400" dirty="0" smtClean="0">
                <a:latin typeface="Georgia" pitchFamily="18" charset="0"/>
              </a:rPr>
              <a:t>The bringing together of integrated circuit processing and micromachining </a:t>
            </a:r>
            <a:r>
              <a:rPr lang="en-US" sz="2400" dirty="0" smtClean="0">
                <a:latin typeface="Georgia" pitchFamily="18" charset="0"/>
              </a:rPr>
              <a:t>techniques makes </a:t>
            </a:r>
            <a:r>
              <a:rPr lang="en-US" sz="2400" dirty="0" smtClean="0">
                <a:latin typeface="Georgia" pitchFamily="18" charset="0"/>
              </a:rPr>
              <a:t>it possible to implement nearly lossless switches that can be used to create a bank </a:t>
            </a:r>
            <a:r>
              <a:rPr lang="en-US" sz="2400" dirty="0" smtClean="0">
                <a:latin typeface="Georgia" pitchFamily="18" charset="0"/>
              </a:rPr>
              <a:t>of RF </a:t>
            </a:r>
            <a:r>
              <a:rPr lang="en-US" sz="2400" dirty="0" smtClean="0">
                <a:latin typeface="Georgia" pitchFamily="18" charset="0"/>
              </a:rPr>
              <a:t>front-ends to cover a wide range of </a:t>
            </a:r>
            <a:r>
              <a:rPr lang="en-US" sz="2400" dirty="0" smtClean="0">
                <a:latin typeface="Georgia" pitchFamily="18" charset="0"/>
              </a:rPr>
              <a:t>bands.</a:t>
            </a:r>
          </a:p>
          <a:p>
            <a:pPr algn="just">
              <a:spcAft>
                <a:spcPts val="600"/>
              </a:spcAft>
            </a:pPr>
            <a:r>
              <a:rPr lang="en-US" sz="2400" dirty="0" smtClean="0">
                <a:latin typeface="Georgia" pitchFamily="18" charset="0"/>
              </a:rPr>
              <a:t>The second characteristic of MEMS is </a:t>
            </a:r>
            <a:r>
              <a:rPr lang="en-US" sz="2400" dirty="0" smtClean="0">
                <a:latin typeface="Georgia" pitchFamily="18" charset="0"/>
              </a:rPr>
              <a:t>the ability </a:t>
            </a:r>
            <a:r>
              <a:rPr lang="en-US" sz="2400" dirty="0" smtClean="0">
                <a:latin typeface="Georgia" pitchFamily="18" charset="0"/>
              </a:rPr>
              <a:t>to form filters with a high quality factor, reducing interference levels early in </a:t>
            </a:r>
            <a:r>
              <a:rPr lang="en-US" sz="2400" dirty="0" smtClean="0">
                <a:latin typeface="Georgia" pitchFamily="18" charset="0"/>
              </a:rPr>
              <a:t>the RF </a:t>
            </a:r>
            <a:r>
              <a:rPr lang="en-US" sz="2400" dirty="0" smtClean="0">
                <a:latin typeface="Georgia" pitchFamily="18" charset="0"/>
              </a:rPr>
              <a:t>chain and thus reducing the dynamic range requirements on components such as </a:t>
            </a:r>
            <a:r>
              <a:rPr lang="en-US" sz="2400" dirty="0" smtClean="0">
                <a:latin typeface="Georgia" pitchFamily="18" charset="0"/>
              </a:rPr>
              <a:t>the LNA </a:t>
            </a:r>
            <a:r>
              <a:rPr lang="en-US" sz="2400" dirty="0" smtClean="0">
                <a:latin typeface="Georgia" pitchFamily="18" charset="0"/>
              </a:rPr>
              <a:t>or ADC.</a:t>
            </a:r>
            <a:endParaRPr lang="en-US" sz="2400" dirty="0">
              <a:latin typeface="Georgia" pitchFamily="18" charset="0"/>
            </a:endParaRPr>
          </a:p>
        </p:txBody>
      </p:sp>
      <p:sp>
        <p:nvSpPr>
          <p:cNvPr id="3" name="Title 2"/>
          <p:cNvSpPr>
            <a:spLocks noGrp="1"/>
          </p:cNvSpPr>
          <p:nvPr>
            <p:ph type="title"/>
          </p:nvPr>
        </p:nvSpPr>
        <p:spPr/>
        <p:txBody>
          <a:bodyPr/>
          <a:lstStyle/>
          <a:p>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1295400" y="404168"/>
            <a:ext cx="7467600" cy="5928669"/>
          </a:xfrm>
          <a:prstGeom prst="rect">
            <a:avLst/>
          </a:prstGeom>
          <a:noFill/>
          <a:ln w="9525">
            <a:noFill/>
            <a:miter lim="800000"/>
            <a:headEnd/>
            <a:tailEnd/>
          </a:ln>
          <a:effec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 data stream can be </a:t>
            </a:r>
            <a:r>
              <a:rPr lang="en-US" dirty="0" err="1" smtClean="0"/>
              <a:t>downsampled</a:t>
            </a:r>
            <a:r>
              <a:rPr lang="en-US" dirty="0" smtClean="0"/>
              <a:t> to a lower sampling rate or </a:t>
            </a:r>
            <a:r>
              <a:rPr lang="en-US" dirty="0" err="1" smtClean="0"/>
              <a:t>upsampled</a:t>
            </a:r>
            <a:r>
              <a:rPr lang="en-US" dirty="0" smtClean="0"/>
              <a:t> to </a:t>
            </a:r>
            <a:r>
              <a:rPr lang="en-US" dirty="0" smtClean="0"/>
              <a:t>a higher </a:t>
            </a:r>
            <a:r>
              <a:rPr lang="en-US" dirty="0" smtClean="0"/>
              <a:t>sampling </a:t>
            </a:r>
            <a:r>
              <a:rPr lang="en-US" dirty="0" smtClean="0"/>
              <a:t>rate.</a:t>
            </a:r>
          </a:p>
          <a:p>
            <a:endParaRPr lang="en-US" dirty="0"/>
          </a:p>
        </p:txBody>
      </p:sp>
      <p:sp>
        <p:nvSpPr>
          <p:cNvPr id="3" name="Title 2"/>
          <p:cNvSpPr>
            <a:spLocks noGrp="1"/>
          </p:cNvSpPr>
          <p:nvPr>
            <p:ph type="title"/>
          </p:nvPr>
        </p:nvSpPr>
        <p:spPr/>
        <p:txBody>
          <a:bodyPr/>
          <a:lstStyle/>
          <a:p>
            <a:r>
              <a:rPr lang="en-US" dirty="0" smtClean="0"/>
              <a:t>Sample Rate Conversion Principles</a:t>
            </a:r>
            <a:endParaRPr lang="en-US" dirty="0"/>
          </a:p>
        </p:txBody>
      </p:sp>
      <p:pic>
        <p:nvPicPr>
          <p:cNvPr id="2051" name="Picture 3"/>
          <p:cNvPicPr>
            <a:picLocks noChangeAspect="1" noChangeArrowheads="1"/>
          </p:cNvPicPr>
          <p:nvPr/>
        </p:nvPicPr>
        <p:blipFill>
          <a:blip r:embed="rId2"/>
          <a:srcRect/>
          <a:stretch>
            <a:fillRect/>
          </a:stretch>
        </p:blipFill>
        <p:spPr bwMode="auto">
          <a:xfrm>
            <a:off x="1927726" y="2667000"/>
            <a:ext cx="5082674" cy="3033638"/>
          </a:xfrm>
          <a:prstGeom prst="rect">
            <a:avLst/>
          </a:prstGeom>
          <a:noFill/>
          <a:ln w="9525">
            <a:noFill/>
            <a:miter lim="800000"/>
            <a:headEnd/>
            <a:tailEnd/>
          </a:ln>
          <a:effec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481329"/>
            <a:ext cx="9105900" cy="4525963"/>
          </a:xfrm>
        </p:spPr>
        <p:txBody>
          <a:bodyPr>
            <a:normAutofit/>
          </a:bodyPr>
          <a:lstStyle/>
          <a:p>
            <a:r>
              <a:rPr lang="en-US" sz="2400" dirty="0" smtClean="0">
                <a:latin typeface="Georgia" pitchFamily="18" charset="0"/>
              </a:rPr>
              <a:t>Decimation is the process by which </a:t>
            </a:r>
            <a:r>
              <a:rPr lang="en-US" sz="2400" dirty="0" smtClean="0">
                <a:latin typeface="Georgia" pitchFamily="18" charset="0"/>
              </a:rPr>
              <a:t>high frequency </a:t>
            </a:r>
            <a:r>
              <a:rPr lang="en-US" sz="2400" dirty="0" smtClean="0">
                <a:latin typeface="Georgia" pitchFamily="18" charset="0"/>
              </a:rPr>
              <a:t>information is eliminated from a </a:t>
            </a:r>
            <a:r>
              <a:rPr lang="en-US" sz="2400" dirty="0" smtClean="0">
                <a:latin typeface="Georgia" pitchFamily="18" charset="0"/>
              </a:rPr>
              <a:t>signal to </a:t>
            </a:r>
            <a:r>
              <a:rPr lang="en-US" sz="2400" dirty="0" smtClean="0">
                <a:latin typeface="Georgia" pitchFamily="18" charset="0"/>
              </a:rPr>
              <a:t>reduce the sampling frequency without </a:t>
            </a:r>
            <a:r>
              <a:rPr lang="en-US" sz="2400" dirty="0" smtClean="0">
                <a:latin typeface="Georgia" pitchFamily="18" charset="0"/>
              </a:rPr>
              <a:t>resulting </a:t>
            </a:r>
            <a:r>
              <a:rPr lang="en-US" sz="2400" dirty="0" smtClean="0">
                <a:latin typeface="Georgia" pitchFamily="18" charset="0"/>
              </a:rPr>
              <a:t>in </a:t>
            </a:r>
            <a:r>
              <a:rPr lang="en-US" sz="2400" dirty="0" smtClean="0">
                <a:latin typeface="Georgia" pitchFamily="18" charset="0"/>
              </a:rPr>
              <a:t>aliasing.</a:t>
            </a:r>
            <a:endParaRPr lang="en-US" sz="2400" smtClean="0">
              <a:latin typeface="Georgia" pitchFamily="18" charset="0"/>
            </a:endParaRPr>
          </a:p>
          <a:p>
            <a:endParaRPr lang="en-US" sz="2400" dirty="0">
              <a:latin typeface="Georgia" pitchFamily="18" charset="0"/>
            </a:endParaRPr>
          </a:p>
        </p:txBody>
      </p:sp>
      <p:sp>
        <p:nvSpPr>
          <p:cNvPr id="3" name="Title 2"/>
          <p:cNvSpPr>
            <a:spLocks noGrp="1"/>
          </p:cNvSpPr>
          <p:nvPr>
            <p:ph type="title"/>
          </p:nvPr>
        </p:nvSpPr>
        <p:spPr/>
        <p:txBody>
          <a:bodyPr/>
          <a:lstStyle/>
          <a:p>
            <a:r>
              <a:rPr lang="en-US" dirty="0" smtClean="0"/>
              <a:t>Decimation</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5300" y="990601"/>
            <a:ext cx="8915400" cy="5016692"/>
          </a:xfrm>
        </p:spPr>
        <p:txBody>
          <a:bodyPr>
            <a:normAutofit/>
          </a:bodyPr>
          <a:lstStyle/>
          <a:p>
            <a:pPr algn="just">
              <a:spcBef>
                <a:spcPts val="600"/>
              </a:spcBef>
              <a:spcAft>
                <a:spcPts val="600"/>
              </a:spcAft>
            </a:pPr>
            <a:r>
              <a:rPr lang="en-US" sz="2400" dirty="0" smtClean="0">
                <a:latin typeface="Georgia" pitchFamily="18" charset="0"/>
              </a:rPr>
              <a:t>For handset design, it is important </a:t>
            </a:r>
            <a:r>
              <a:rPr lang="en-US" sz="2400" dirty="0" smtClean="0">
                <a:solidFill>
                  <a:srgbClr val="FF0000"/>
                </a:solidFill>
                <a:latin typeface="Georgia" pitchFamily="18" charset="0"/>
              </a:rPr>
              <a:t>to minimize radiation </a:t>
            </a:r>
            <a:r>
              <a:rPr lang="en-US" sz="2400" dirty="0" smtClean="0">
                <a:latin typeface="Georgia" pitchFamily="18" charset="0"/>
              </a:rPr>
              <a:t>directed toward the head.</a:t>
            </a:r>
          </a:p>
          <a:p>
            <a:pPr algn="just">
              <a:spcBef>
                <a:spcPts val="600"/>
              </a:spcBef>
              <a:spcAft>
                <a:spcPts val="600"/>
              </a:spcAft>
            </a:pPr>
            <a:r>
              <a:rPr lang="en-US" sz="2400" dirty="0" smtClean="0">
                <a:latin typeface="Georgia" pitchFamily="18" charset="0"/>
              </a:rPr>
              <a:t>Exploitation of diversity or smart antennas can be performed at the handset or at a base station. </a:t>
            </a:r>
          </a:p>
          <a:p>
            <a:pPr algn="just">
              <a:spcBef>
                <a:spcPts val="600"/>
              </a:spcBef>
              <a:spcAft>
                <a:spcPts val="600"/>
              </a:spcAft>
            </a:pPr>
            <a:r>
              <a:rPr lang="en-US" sz="2400" dirty="0" smtClean="0">
                <a:latin typeface="Georgia" pitchFamily="18" charset="0"/>
              </a:rPr>
              <a:t>Diversity may be achieved by using multiple receiver chains and spatially separated antennas, antennas with different gain patterns or polarization characteristics.</a:t>
            </a:r>
          </a:p>
          <a:p>
            <a:pPr algn="just">
              <a:spcBef>
                <a:spcPts val="600"/>
              </a:spcBef>
              <a:spcAft>
                <a:spcPts val="600"/>
              </a:spcAft>
            </a:pPr>
            <a:r>
              <a:rPr lang="en-US" sz="2400" dirty="0" smtClean="0">
                <a:latin typeface="Georgia" pitchFamily="18" charset="0"/>
              </a:rPr>
              <a:t>Several antenna types are commonly used for mobile terminals, including the dipole, monopole, loop, and patch antennas</a:t>
            </a:r>
            <a:endParaRPr lang="en-US" sz="2400" dirty="0">
              <a:latin typeface="Georgia" pitchFamily="18" charset="0"/>
            </a:endParaRPr>
          </a:p>
        </p:txBody>
      </p:sp>
      <p:sp>
        <p:nvSpPr>
          <p:cNvPr id="3" name="Title 2"/>
          <p:cNvSpPr>
            <a:spLocks noGrp="1"/>
          </p:cNvSpPr>
          <p:nvPr>
            <p:ph type="title"/>
          </p:nvPr>
        </p:nvSpPr>
        <p:spPr>
          <a:xfrm>
            <a:off x="495300" y="274638"/>
            <a:ext cx="8915400" cy="715962"/>
          </a:xfrm>
        </p:spPr>
        <p:txBody>
          <a:bodyPr>
            <a:normAutofit fontScale="90000"/>
          </a:bodyPr>
          <a:lstStyle/>
          <a:p>
            <a:pPr algn="ctr"/>
            <a:r>
              <a:rPr lang="en-US" sz="4400" u="sng" dirty="0" smtClean="0">
                <a:solidFill>
                  <a:srgbClr val="FF0000"/>
                </a:solidFill>
                <a:latin typeface="Georgia" pitchFamily="18" charset="0"/>
              </a:rPr>
              <a:t>Antennas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5300" y="1066801"/>
            <a:ext cx="8915400" cy="4940492"/>
          </a:xfrm>
        </p:spPr>
        <p:txBody>
          <a:bodyPr/>
          <a:lstStyle/>
          <a:p>
            <a:pPr>
              <a:spcBef>
                <a:spcPts val="600"/>
              </a:spcBef>
              <a:spcAft>
                <a:spcPts val="600"/>
              </a:spcAft>
            </a:pPr>
            <a:r>
              <a:rPr lang="en-US" sz="2400" dirty="0" smtClean="0">
                <a:latin typeface="Georgia" pitchFamily="18" charset="0"/>
              </a:rPr>
              <a:t>The dipole antenna, has a length of half a wavelength, </a:t>
            </a:r>
            <a:r>
              <a:rPr lang="en-US" sz="2400" dirty="0" smtClean="0">
                <a:latin typeface="Georgia" pitchFamily="18" charset="0"/>
                <a:sym typeface="Symbol"/>
              </a:rPr>
              <a:t></a:t>
            </a:r>
            <a:r>
              <a:rPr lang="en-US" sz="2400" dirty="0" smtClean="0">
                <a:latin typeface="Georgia" pitchFamily="18" charset="0"/>
              </a:rPr>
              <a:t>/2, and is the smallest self-resonant antenna structure. </a:t>
            </a:r>
          </a:p>
          <a:p>
            <a:pPr>
              <a:spcBef>
                <a:spcPts val="600"/>
              </a:spcBef>
              <a:spcAft>
                <a:spcPts val="600"/>
              </a:spcAft>
            </a:pPr>
            <a:r>
              <a:rPr lang="en-US" sz="2400" dirty="0" smtClean="0">
                <a:latin typeface="Georgia" pitchFamily="18" charset="0"/>
              </a:rPr>
              <a:t>The monopole antenna, is similar to a dipole antenna but with half of its length replaced by an "image" consisting of a large ground plane.</a:t>
            </a:r>
          </a:p>
          <a:p>
            <a:endParaRPr lang="en-US" dirty="0"/>
          </a:p>
        </p:txBody>
      </p:sp>
      <p:pic>
        <p:nvPicPr>
          <p:cNvPr id="1026" name="Picture 2"/>
          <p:cNvPicPr>
            <a:picLocks noChangeAspect="1" noChangeArrowheads="1"/>
          </p:cNvPicPr>
          <p:nvPr/>
        </p:nvPicPr>
        <p:blipFill>
          <a:blip r:embed="rId2"/>
          <a:srcRect/>
          <a:stretch>
            <a:fillRect/>
          </a:stretch>
        </p:blipFill>
        <p:spPr bwMode="auto">
          <a:xfrm>
            <a:off x="1600199" y="3124200"/>
            <a:ext cx="2281335" cy="3105150"/>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5029200" y="2819400"/>
            <a:ext cx="3124200" cy="3619597"/>
          </a:xfrm>
          <a:prstGeom prst="rect">
            <a:avLst/>
          </a:prstGeom>
          <a:noFill/>
          <a:ln w="9525">
            <a:noFill/>
            <a:miter lim="800000"/>
            <a:headEnd/>
            <a:tailEnd/>
          </a:ln>
          <a:effectLst/>
        </p:spPr>
      </p:pic>
      <p:sp>
        <p:nvSpPr>
          <p:cNvPr id="6" name="Title 2"/>
          <p:cNvSpPr txBox="1">
            <a:spLocks/>
          </p:cNvSpPr>
          <p:nvPr/>
        </p:nvSpPr>
        <p:spPr>
          <a:xfrm>
            <a:off x="495300" y="274638"/>
            <a:ext cx="8915400" cy="715962"/>
          </a:xfrm>
          <a:prstGeom prst="rect">
            <a:avLst/>
          </a:prstGeom>
        </p:spPr>
        <p:txBody>
          <a:bodyPr vert="horz" rtlCol="0" anchor="ctr">
            <a:normAutofit fontScale="97500" lnSpcReduction="10000"/>
            <a:scene3d>
              <a:camera prst="orthographicFront"/>
              <a:lightRig rig="soft" dir="t"/>
            </a:scene3d>
            <a:sp3d prstMaterial="softEdge">
              <a:bevelT w="25400" h="254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sng" strike="noStrike" kern="1200" cap="none" spc="0" normalizeH="0" baseline="0" noProof="0" smtClean="0">
                <a:ln>
                  <a:noFill/>
                </a:ln>
                <a:solidFill>
                  <a:srgbClr val="FF0000"/>
                </a:solidFill>
                <a:effectLst>
                  <a:outerShdw blurRad="31750" dist="25400" dir="5400000" algn="tl" rotWithShape="0">
                    <a:srgbClr val="000000">
                      <a:alpha val="25000"/>
                    </a:srgbClr>
                  </a:outerShdw>
                </a:effectLst>
                <a:uLnTx/>
                <a:uFillTx/>
                <a:latin typeface="Georgia" pitchFamily="18" charset="0"/>
                <a:ea typeface="+mj-ea"/>
                <a:cs typeface="+mj-cs"/>
              </a:rPr>
              <a:t>Antennas</a:t>
            </a:r>
            <a:endPar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5300" y="1143001"/>
            <a:ext cx="8915400" cy="4864292"/>
          </a:xfrm>
        </p:spPr>
        <p:txBody>
          <a:bodyPr>
            <a:normAutofit/>
          </a:bodyPr>
          <a:lstStyle/>
          <a:p>
            <a:pPr algn="just">
              <a:spcBef>
                <a:spcPts val="600"/>
              </a:spcBef>
              <a:spcAft>
                <a:spcPts val="600"/>
              </a:spcAft>
            </a:pPr>
            <a:r>
              <a:rPr lang="en-US" sz="2400" dirty="0" smtClean="0">
                <a:latin typeface="Georgia" pitchFamily="18" charset="0"/>
              </a:rPr>
              <a:t>The loop antenna, is a self-resonating structure when the circumference is equal to </a:t>
            </a:r>
            <a:r>
              <a:rPr lang="en-US" sz="2400" dirty="0" smtClean="0">
                <a:solidFill>
                  <a:srgbClr val="FF0000"/>
                </a:solidFill>
                <a:latin typeface="Georgia" pitchFamily="18" charset="0"/>
              </a:rPr>
              <a:t>one wavelength</a:t>
            </a:r>
            <a:r>
              <a:rPr lang="en-US" sz="2400" dirty="0" smtClean="0">
                <a:latin typeface="Georgia" pitchFamily="18" charset="0"/>
              </a:rPr>
              <a:t>.</a:t>
            </a:r>
          </a:p>
          <a:p>
            <a:pPr algn="just">
              <a:spcBef>
                <a:spcPts val="600"/>
              </a:spcBef>
              <a:spcAft>
                <a:spcPts val="600"/>
              </a:spcAft>
            </a:pPr>
            <a:r>
              <a:rPr lang="en-US" sz="2400" dirty="0" smtClean="0">
                <a:latin typeface="Georgia" pitchFamily="18" charset="0"/>
              </a:rPr>
              <a:t>The loop antenna works primarily through exploiting the changing magnetic field. </a:t>
            </a:r>
          </a:p>
          <a:p>
            <a:pPr algn="just">
              <a:spcBef>
                <a:spcPts val="600"/>
              </a:spcBef>
              <a:spcAft>
                <a:spcPts val="600"/>
              </a:spcAft>
            </a:pPr>
            <a:r>
              <a:rPr lang="en-US" sz="2400" dirty="0" smtClean="0">
                <a:latin typeface="Georgia" pitchFamily="18" charset="0"/>
              </a:rPr>
              <a:t>The impedance of this antenna is obviously very low and </a:t>
            </a:r>
            <a:r>
              <a:rPr lang="en-US" sz="2400" dirty="0" smtClean="0">
                <a:solidFill>
                  <a:srgbClr val="FF0000"/>
                </a:solidFill>
                <a:latin typeface="Georgia" pitchFamily="18" charset="0"/>
              </a:rPr>
              <a:t>requires an impedance-transforming </a:t>
            </a:r>
            <a:r>
              <a:rPr lang="en-US" sz="2400" dirty="0" smtClean="0">
                <a:latin typeface="Georgia" pitchFamily="18" charset="0"/>
              </a:rPr>
              <a:t>network to interface to the RF chain.</a:t>
            </a:r>
            <a:endParaRPr lang="en-US" sz="2400" dirty="0">
              <a:latin typeface="Georgia" pitchFamily="18" charset="0"/>
            </a:endParaRPr>
          </a:p>
        </p:txBody>
      </p:sp>
      <p:sp>
        <p:nvSpPr>
          <p:cNvPr id="4" name="Title 2"/>
          <p:cNvSpPr txBox="1">
            <a:spLocks/>
          </p:cNvSpPr>
          <p:nvPr/>
        </p:nvSpPr>
        <p:spPr>
          <a:xfrm>
            <a:off x="495300" y="274638"/>
            <a:ext cx="8915400" cy="715962"/>
          </a:xfrm>
          <a:prstGeom prst="rect">
            <a:avLst/>
          </a:prstGeom>
        </p:spPr>
        <p:txBody>
          <a:bodyPr vert="horz" rtlCol="0" anchor="ctr">
            <a:normAutofit fontScale="97500" lnSpcReduction="10000"/>
            <a:scene3d>
              <a:camera prst="orthographicFront"/>
              <a:lightRig rig="soft" dir="t"/>
            </a:scene3d>
            <a:sp3d prstMaterial="softEdge">
              <a:bevelT w="25400" h="254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sng" strike="noStrike" kern="1200" cap="none" spc="0" normalizeH="0" baseline="0" noProof="0" smtClean="0">
                <a:ln>
                  <a:noFill/>
                </a:ln>
                <a:solidFill>
                  <a:srgbClr val="FF0000"/>
                </a:solidFill>
                <a:effectLst>
                  <a:outerShdw blurRad="31750" dist="25400" dir="5400000" algn="tl" rotWithShape="0">
                    <a:srgbClr val="000000">
                      <a:alpha val="25000"/>
                    </a:srgbClr>
                  </a:outerShdw>
                </a:effectLst>
                <a:uLnTx/>
                <a:uFillTx/>
                <a:latin typeface="Georgia" pitchFamily="18" charset="0"/>
                <a:ea typeface="+mj-ea"/>
                <a:cs typeface="+mj-cs"/>
              </a:rPr>
              <a:t>Antennas</a:t>
            </a:r>
            <a:endPar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pic>
        <p:nvPicPr>
          <p:cNvPr id="2050" name="Picture 2"/>
          <p:cNvPicPr>
            <a:picLocks noChangeAspect="1" noChangeArrowheads="1"/>
          </p:cNvPicPr>
          <p:nvPr/>
        </p:nvPicPr>
        <p:blipFill>
          <a:blip r:embed="rId2"/>
          <a:srcRect/>
          <a:stretch>
            <a:fillRect/>
          </a:stretch>
        </p:blipFill>
        <p:spPr bwMode="auto">
          <a:xfrm>
            <a:off x="4191000" y="3886200"/>
            <a:ext cx="4591050" cy="2657475"/>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5300" y="990601"/>
            <a:ext cx="8915400" cy="5016692"/>
          </a:xfrm>
        </p:spPr>
        <p:txBody>
          <a:bodyPr>
            <a:normAutofit/>
          </a:bodyPr>
          <a:lstStyle/>
          <a:p>
            <a:pPr algn="just">
              <a:spcBef>
                <a:spcPts val="600"/>
              </a:spcBef>
              <a:spcAft>
                <a:spcPts val="600"/>
              </a:spcAft>
            </a:pPr>
            <a:r>
              <a:rPr lang="en-US" sz="2400" dirty="0" smtClean="0">
                <a:latin typeface="Georgia" pitchFamily="18" charset="0"/>
              </a:rPr>
              <a:t>A patch antenna, is formed by a conductor mounted on a dielectric substrate that is backed by a conducting ground plane. </a:t>
            </a:r>
          </a:p>
          <a:p>
            <a:pPr algn="just">
              <a:spcBef>
                <a:spcPts val="600"/>
              </a:spcBef>
              <a:spcAft>
                <a:spcPts val="600"/>
              </a:spcAft>
            </a:pPr>
            <a:r>
              <a:rPr lang="en-US" sz="2400" dirty="0" smtClean="0">
                <a:latin typeface="Georgia" pitchFamily="18" charset="0"/>
              </a:rPr>
              <a:t>A square patch has a length of </a:t>
            </a:r>
            <a:r>
              <a:rPr lang="en-US" sz="2400" dirty="0" smtClean="0">
                <a:solidFill>
                  <a:srgbClr val="FF0000"/>
                </a:solidFill>
                <a:latin typeface="Georgia" pitchFamily="18" charset="0"/>
              </a:rPr>
              <a:t>half a wavelength </a:t>
            </a:r>
            <a:r>
              <a:rPr lang="en-US" sz="2400" dirty="0" smtClean="0">
                <a:latin typeface="Georgia" pitchFamily="18" charset="0"/>
              </a:rPr>
              <a:t>and a circular patch has a diameter of approximately </a:t>
            </a:r>
            <a:r>
              <a:rPr lang="en-US" sz="2400" dirty="0" smtClean="0">
                <a:solidFill>
                  <a:srgbClr val="FF0000"/>
                </a:solidFill>
                <a:latin typeface="Georgia" pitchFamily="18" charset="0"/>
              </a:rPr>
              <a:t>0.6 wavelengths</a:t>
            </a:r>
            <a:r>
              <a:rPr lang="en-US" sz="2400" dirty="0" smtClean="0">
                <a:latin typeface="Georgia" pitchFamily="18" charset="0"/>
              </a:rPr>
              <a:t>.</a:t>
            </a:r>
          </a:p>
          <a:p>
            <a:pPr algn="just">
              <a:spcBef>
                <a:spcPts val="600"/>
              </a:spcBef>
              <a:spcAft>
                <a:spcPts val="600"/>
              </a:spcAft>
            </a:pPr>
            <a:r>
              <a:rPr lang="en-US" sz="2400" dirty="0" smtClean="0">
                <a:latin typeface="Georgia" pitchFamily="18" charset="0"/>
              </a:rPr>
              <a:t>Because of the ground plane, the radiation is emitted over a half space, similar to that of a monopole.</a:t>
            </a:r>
            <a:endParaRPr lang="en-US" sz="2400" dirty="0">
              <a:latin typeface="Georgia" pitchFamily="18" charset="0"/>
            </a:endParaRPr>
          </a:p>
        </p:txBody>
      </p:sp>
      <p:sp>
        <p:nvSpPr>
          <p:cNvPr id="4" name="Title 2"/>
          <p:cNvSpPr txBox="1">
            <a:spLocks/>
          </p:cNvSpPr>
          <p:nvPr/>
        </p:nvSpPr>
        <p:spPr>
          <a:xfrm>
            <a:off x="495300" y="274638"/>
            <a:ext cx="8915400" cy="715962"/>
          </a:xfrm>
          <a:prstGeom prst="rect">
            <a:avLst/>
          </a:prstGeom>
        </p:spPr>
        <p:txBody>
          <a:bodyPr vert="horz" rtlCol="0" anchor="ctr">
            <a:normAutofit fontScale="97500" lnSpcReduction="10000"/>
            <a:scene3d>
              <a:camera prst="orthographicFront"/>
              <a:lightRig rig="soft" dir="t"/>
            </a:scene3d>
            <a:sp3d prstMaterial="softEdge">
              <a:bevelT w="25400" h="254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sng" strike="noStrike" kern="1200" cap="none" spc="0" normalizeH="0" baseline="0" noProof="0" dirty="0" smtClean="0">
                <a:ln>
                  <a:noFill/>
                </a:ln>
                <a:solidFill>
                  <a:srgbClr val="FF0000"/>
                </a:solidFill>
                <a:effectLst>
                  <a:outerShdw blurRad="31750" dist="25400" dir="5400000" algn="tl" rotWithShape="0">
                    <a:srgbClr val="000000">
                      <a:alpha val="25000"/>
                    </a:srgbClr>
                  </a:outerShdw>
                </a:effectLst>
                <a:uLnTx/>
                <a:uFillTx/>
                <a:latin typeface="Georgia" pitchFamily="18" charset="0"/>
                <a:ea typeface="+mj-ea"/>
                <a:cs typeface="+mj-cs"/>
              </a:rPr>
              <a:t>Antennas</a:t>
            </a:r>
            <a:endPar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pic>
        <p:nvPicPr>
          <p:cNvPr id="3075" name="Picture 3"/>
          <p:cNvPicPr>
            <a:picLocks noChangeAspect="1" noChangeArrowheads="1"/>
          </p:cNvPicPr>
          <p:nvPr/>
        </p:nvPicPr>
        <p:blipFill>
          <a:blip r:embed="rId2"/>
          <a:srcRect/>
          <a:stretch>
            <a:fillRect/>
          </a:stretch>
        </p:blipFill>
        <p:spPr bwMode="auto">
          <a:xfrm>
            <a:off x="5181600" y="3886200"/>
            <a:ext cx="3867150" cy="2586057"/>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srcRect/>
          <a:stretch>
            <a:fillRect/>
          </a:stretch>
        </p:blipFill>
        <p:spPr bwMode="auto">
          <a:xfrm>
            <a:off x="4760482" y="4038600"/>
            <a:ext cx="4418085" cy="2590800"/>
          </a:xfrm>
          <a:prstGeom prst="rect">
            <a:avLst/>
          </a:prstGeom>
          <a:noFill/>
          <a:ln w="9525">
            <a:noFill/>
            <a:miter lim="800000"/>
            <a:headEnd/>
            <a:tailEnd/>
          </a:ln>
          <a:effectLst/>
        </p:spPr>
      </p:pic>
      <p:sp>
        <p:nvSpPr>
          <p:cNvPr id="2" name="Content Placeholder 1"/>
          <p:cNvSpPr>
            <a:spLocks noGrp="1"/>
          </p:cNvSpPr>
          <p:nvPr>
            <p:ph idx="1"/>
          </p:nvPr>
        </p:nvSpPr>
        <p:spPr>
          <a:xfrm>
            <a:off x="495300" y="1066801"/>
            <a:ext cx="8915400" cy="4940492"/>
          </a:xfrm>
        </p:spPr>
        <p:txBody>
          <a:bodyPr/>
          <a:lstStyle/>
          <a:p>
            <a:pPr algn="just">
              <a:spcBef>
                <a:spcPts val="600"/>
              </a:spcBef>
              <a:spcAft>
                <a:spcPts val="600"/>
              </a:spcAft>
            </a:pPr>
            <a:r>
              <a:rPr lang="en-US" sz="2400" dirty="0" smtClean="0">
                <a:latin typeface="Georgia" pitchFamily="18" charset="0"/>
              </a:rPr>
              <a:t>Antenna form factor is very important in mobile systems, particularly for hand-held radios, and an excessively long antenna can be a big problem.</a:t>
            </a:r>
          </a:p>
          <a:p>
            <a:pPr algn="just">
              <a:spcBef>
                <a:spcPts val="600"/>
              </a:spcBef>
              <a:spcAft>
                <a:spcPts val="600"/>
              </a:spcAft>
            </a:pPr>
            <a:r>
              <a:rPr lang="en-US" sz="2400" dirty="0" smtClean="0">
                <a:latin typeface="Georgia" pitchFamily="18" charset="0"/>
              </a:rPr>
              <a:t>The "rubber ducky" antenna is the most commonly used antenna for hand-held radios because of its reduced length.</a:t>
            </a:r>
          </a:p>
          <a:p>
            <a:pPr algn="just">
              <a:spcBef>
                <a:spcPts val="600"/>
              </a:spcBef>
              <a:spcAft>
                <a:spcPts val="600"/>
              </a:spcAft>
            </a:pPr>
            <a:r>
              <a:rPr lang="en-US" sz="2400" dirty="0" smtClean="0">
                <a:latin typeface="Georgia" pitchFamily="18" charset="0"/>
              </a:rPr>
              <a:t>This antenna is basically a monopole antenna that uses a lumped or distributed inductance to make the resonating length shorter than a quarter wavelength.</a:t>
            </a:r>
            <a:endParaRPr lang="en-US" sz="2400" dirty="0">
              <a:latin typeface="Georgia" pitchFamily="18" charset="0"/>
            </a:endParaRPr>
          </a:p>
        </p:txBody>
      </p:sp>
      <p:sp>
        <p:nvSpPr>
          <p:cNvPr id="5" name="Title 2"/>
          <p:cNvSpPr txBox="1">
            <a:spLocks/>
          </p:cNvSpPr>
          <p:nvPr/>
        </p:nvSpPr>
        <p:spPr>
          <a:xfrm>
            <a:off x="495300" y="274638"/>
            <a:ext cx="8915400" cy="715962"/>
          </a:xfrm>
          <a:prstGeom prst="rect">
            <a:avLst/>
          </a:prstGeom>
        </p:spPr>
        <p:txBody>
          <a:bodyPr vert="horz" rtlCol="0" anchor="ctr">
            <a:normAutofit fontScale="97500" lnSpcReduction="10000"/>
            <a:scene3d>
              <a:camera prst="orthographicFront"/>
              <a:lightRig rig="soft" dir="t"/>
            </a:scene3d>
            <a:sp3d prstMaterial="softEdge">
              <a:bevelT w="25400" h="254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sng" strike="noStrike" kern="1200" cap="none" spc="0" normalizeH="0" baseline="0" noProof="0" dirty="0" smtClean="0">
                <a:ln>
                  <a:noFill/>
                </a:ln>
                <a:solidFill>
                  <a:srgbClr val="FF0000"/>
                </a:solidFill>
                <a:effectLst>
                  <a:outerShdw blurRad="31750" dist="25400" dir="5400000" algn="tl" rotWithShape="0">
                    <a:srgbClr val="000000">
                      <a:alpha val="25000"/>
                    </a:srgbClr>
                  </a:outerShdw>
                </a:effectLst>
                <a:uLnTx/>
                <a:uFillTx/>
                <a:latin typeface="Georgia" pitchFamily="18" charset="0"/>
                <a:ea typeface="+mj-ea"/>
                <a:cs typeface="+mj-cs"/>
              </a:rPr>
              <a:t>Antennas</a:t>
            </a:r>
            <a:endPar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5300" y="1143001"/>
            <a:ext cx="8915400" cy="5410200"/>
          </a:xfrm>
        </p:spPr>
        <p:txBody>
          <a:bodyPr>
            <a:normAutofit/>
          </a:bodyPr>
          <a:lstStyle/>
          <a:p>
            <a:pPr algn="just">
              <a:spcBef>
                <a:spcPts val="600"/>
              </a:spcBef>
              <a:spcAft>
                <a:spcPts val="600"/>
              </a:spcAft>
            </a:pPr>
            <a:r>
              <a:rPr lang="en-US" sz="2400" dirty="0" smtClean="0">
                <a:latin typeface="Georgia" pitchFamily="18" charset="0"/>
              </a:rPr>
              <a:t>The inductance is typically a coiled wire that has a flexible, spring-like physical property.</a:t>
            </a:r>
          </a:p>
          <a:p>
            <a:pPr algn="just">
              <a:spcBef>
                <a:spcPts val="600"/>
              </a:spcBef>
              <a:spcAft>
                <a:spcPts val="600"/>
              </a:spcAft>
            </a:pPr>
            <a:r>
              <a:rPr lang="en-US" sz="2400" dirty="0" smtClean="0">
                <a:latin typeface="Georgia" pitchFamily="18" charset="0"/>
              </a:rPr>
              <a:t>It is useful to note that the human body serves as a ground plane for the antenna</a:t>
            </a:r>
          </a:p>
          <a:p>
            <a:pPr algn="just">
              <a:spcBef>
                <a:spcPts val="600"/>
              </a:spcBef>
              <a:spcAft>
                <a:spcPts val="600"/>
              </a:spcAft>
            </a:pPr>
            <a:r>
              <a:rPr lang="en-US" sz="2400" dirty="0" smtClean="0">
                <a:latin typeface="Georgia" pitchFamily="18" charset="0"/>
              </a:rPr>
              <a:t>On the other hand, the head can function as a ground plane, blocking the reception of the </a:t>
            </a:r>
            <a:r>
              <a:rPr lang="en-US" sz="2400" dirty="0" err="1" smtClean="0">
                <a:latin typeface="Georgia" pitchFamily="18" charset="0"/>
              </a:rPr>
              <a:t>basestation</a:t>
            </a:r>
            <a:r>
              <a:rPr lang="en-US" sz="2400" dirty="0" smtClean="0">
                <a:latin typeface="Georgia" pitchFamily="18" charset="0"/>
              </a:rPr>
              <a:t> signal coming from the direction of the head.</a:t>
            </a:r>
          </a:p>
          <a:p>
            <a:pPr algn="just">
              <a:spcBef>
                <a:spcPts val="600"/>
              </a:spcBef>
              <a:spcAft>
                <a:spcPts val="600"/>
              </a:spcAft>
            </a:pPr>
            <a:r>
              <a:rPr lang="en-US" sz="2400" dirty="0" smtClean="0">
                <a:latin typeface="Georgia" pitchFamily="18" charset="0"/>
              </a:rPr>
              <a:t>various antenna configurations have different polarizations, and the orientation of the radio will reduce the antenna's efficiency if the antenna and wave polarization do not match</a:t>
            </a:r>
            <a:endParaRPr lang="en-US" sz="2400" dirty="0">
              <a:latin typeface="Georgia" pitchFamily="18" charset="0"/>
            </a:endParaRPr>
          </a:p>
        </p:txBody>
      </p:sp>
      <p:sp>
        <p:nvSpPr>
          <p:cNvPr id="4" name="Title 2"/>
          <p:cNvSpPr txBox="1">
            <a:spLocks/>
          </p:cNvSpPr>
          <p:nvPr/>
        </p:nvSpPr>
        <p:spPr>
          <a:xfrm>
            <a:off x="495300" y="274638"/>
            <a:ext cx="8915400" cy="715962"/>
          </a:xfrm>
          <a:prstGeom prst="rect">
            <a:avLst/>
          </a:prstGeom>
        </p:spPr>
        <p:txBody>
          <a:bodyPr vert="horz" rtlCol="0" anchor="ctr">
            <a:normAutofit fontScale="97500" lnSpcReduction="10000"/>
            <a:scene3d>
              <a:camera prst="orthographicFront"/>
              <a:lightRig rig="soft" dir="t"/>
            </a:scene3d>
            <a:sp3d prstMaterial="softEdge">
              <a:bevelT w="25400" h="254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sng" strike="noStrike" kern="1200" cap="none" spc="0" normalizeH="0" baseline="0" noProof="0" dirty="0" smtClean="0">
                <a:ln>
                  <a:noFill/>
                </a:ln>
                <a:solidFill>
                  <a:srgbClr val="FF0000"/>
                </a:solidFill>
                <a:effectLst>
                  <a:outerShdw blurRad="31750" dist="25400" dir="5400000" algn="tl" rotWithShape="0">
                    <a:srgbClr val="000000">
                      <a:alpha val="25000"/>
                    </a:srgbClr>
                  </a:outerShdw>
                </a:effectLst>
                <a:uLnTx/>
                <a:uFillTx/>
                <a:latin typeface="Georgia" pitchFamily="18" charset="0"/>
                <a:ea typeface="+mj-ea"/>
                <a:cs typeface="+mj-cs"/>
              </a:rPr>
              <a:t>Antennas</a:t>
            </a:r>
            <a:endPar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5300" y="1143000"/>
            <a:ext cx="8915400" cy="5181599"/>
          </a:xfrm>
        </p:spPr>
        <p:txBody>
          <a:bodyPr>
            <a:normAutofit/>
          </a:bodyPr>
          <a:lstStyle/>
          <a:p>
            <a:pPr algn="just">
              <a:spcBef>
                <a:spcPts val="600"/>
              </a:spcBef>
              <a:spcAft>
                <a:spcPts val="600"/>
              </a:spcAft>
            </a:pPr>
            <a:r>
              <a:rPr lang="en-US" sz="2400" b="1" dirty="0" smtClean="0">
                <a:latin typeface="Georgia" pitchFamily="18" charset="0"/>
              </a:rPr>
              <a:t>Duplexer</a:t>
            </a:r>
            <a:r>
              <a:rPr lang="en-US" sz="2400" dirty="0" smtClean="0">
                <a:latin typeface="Georgia" pitchFamily="18" charset="0"/>
              </a:rPr>
              <a:t>: It is a 3 port device that allows the transmitter and receiver to use a single antenna.</a:t>
            </a:r>
          </a:p>
          <a:p>
            <a:pPr algn="just">
              <a:spcBef>
                <a:spcPts val="600"/>
              </a:spcBef>
              <a:spcAft>
                <a:spcPts val="600"/>
              </a:spcAft>
            </a:pPr>
            <a:r>
              <a:rPr lang="en-US" sz="2400" b="1" dirty="0" smtClean="0">
                <a:latin typeface="Georgia" pitchFamily="18" charset="0"/>
              </a:rPr>
              <a:t>Diplexer</a:t>
            </a:r>
            <a:r>
              <a:rPr lang="en-US" sz="2400" dirty="0" smtClean="0">
                <a:latin typeface="Georgia" pitchFamily="18" charset="0"/>
              </a:rPr>
              <a:t>: It is 3 port device that allows 2 different devices to share a common communication channel.</a:t>
            </a:r>
          </a:p>
          <a:p>
            <a:pPr algn="just">
              <a:spcBef>
                <a:spcPts val="600"/>
              </a:spcBef>
              <a:spcAft>
                <a:spcPts val="600"/>
              </a:spcAft>
            </a:pPr>
            <a:r>
              <a:rPr lang="en-US" sz="2400" dirty="0" smtClean="0">
                <a:latin typeface="Georgia" pitchFamily="18" charset="0"/>
              </a:rPr>
              <a:t>A duplexer is used to separate or isolate transmit and receive signals in a common frequency range that uses a common antenna.</a:t>
            </a:r>
          </a:p>
          <a:p>
            <a:pPr algn="just">
              <a:spcBef>
                <a:spcPts val="600"/>
              </a:spcBef>
              <a:spcAft>
                <a:spcPts val="600"/>
              </a:spcAft>
            </a:pPr>
            <a:r>
              <a:rPr lang="en-US" sz="2400" dirty="0" smtClean="0">
                <a:latin typeface="Georgia" pitchFamily="18" charset="0"/>
              </a:rPr>
              <a:t>A diplexer performs a similar but different function: it isolates transmitted and received signals that lie in distinct frequency ranges</a:t>
            </a:r>
          </a:p>
          <a:p>
            <a:pPr algn="just">
              <a:spcBef>
                <a:spcPts val="600"/>
              </a:spcBef>
              <a:spcAft>
                <a:spcPts val="600"/>
              </a:spcAft>
            </a:pPr>
            <a:r>
              <a:rPr lang="en-US" sz="2400" dirty="0" smtClean="0">
                <a:latin typeface="Georgia" pitchFamily="18" charset="0"/>
              </a:rPr>
              <a:t>The duplexer operates as a filter consisting of a ferrite device called a</a:t>
            </a:r>
            <a:r>
              <a:rPr lang="en-US" sz="2400" i="1" dirty="0" smtClean="0">
                <a:latin typeface="Georgia" pitchFamily="18" charset="0"/>
              </a:rPr>
              <a:t> circulator.</a:t>
            </a:r>
          </a:p>
          <a:p>
            <a:pPr algn="just">
              <a:spcBef>
                <a:spcPts val="600"/>
              </a:spcBef>
              <a:spcAft>
                <a:spcPts val="600"/>
              </a:spcAft>
            </a:pPr>
            <a:endParaRPr lang="en-US" sz="2400" dirty="0">
              <a:latin typeface="Georgia" pitchFamily="18" charset="0"/>
            </a:endParaRPr>
          </a:p>
        </p:txBody>
      </p:sp>
      <p:sp>
        <p:nvSpPr>
          <p:cNvPr id="3" name="Title 2"/>
          <p:cNvSpPr>
            <a:spLocks noGrp="1"/>
          </p:cNvSpPr>
          <p:nvPr>
            <p:ph type="title"/>
          </p:nvPr>
        </p:nvSpPr>
        <p:spPr>
          <a:xfrm>
            <a:off x="495300" y="274638"/>
            <a:ext cx="8915400" cy="792162"/>
          </a:xfrm>
        </p:spPr>
        <p:txBody>
          <a:bodyPr>
            <a:normAutofit/>
          </a:bodyPr>
          <a:lstStyle/>
          <a:p>
            <a:pPr algn="ctr"/>
            <a:r>
              <a:rPr lang="en-US" dirty="0" smtClean="0">
                <a:solidFill>
                  <a:srgbClr val="FF0000"/>
                </a:solidFill>
                <a:latin typeface="Georgia" pitchFamily="18" charset="0"/>
              </a:rPr>
              <a:t>Duplexer and Diplexer</a:t>
            </a:r>
            <a:endParaRPr lang="en-US" dirty="0">
              <a:solidFill>
                <a:srgbClr val="FF0000"/>
              </a:solidFill>
              <a:latin typeface="Georgia"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889</TotalTime>
  <Words>1759</Words>
  <Application>Microsoft Office PowerPoint</Application>
  <PresentationFormat>A4 Paper (210x297 mm)</PresentationFormat>
  <Paragraphs>109</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Concourse</vt:lpstr>
      <vt:lpstr>Software Defined Radio</vt:lpstr>
      <vt:lpstr>Importance of the Components to Overall Performance</vt:lpstr>
      <vt:lpstr>Antennas</vt:lpstr>
      <vt:lpstr>Slide 4</vt:lpstr>
      <vt:lpstr>Slide 5</vt:lpstr>
      <vt:lpstr>Slide 6</vt:lpstr>
      <vt:lpstr>Slide 7</vt:lpstr>
      <vt:lpstr>Slide 8</vt:lpstr>
      <vt:lpstr>Duplexer and Diplexer</vt:lpstr>
      <vt:lpstr>Slide 10</vt:lpstr>
      <vt:lpstr>Slide 11</vt:lpstr>
      <vt:lpstr>RF Filter</vt:lpstr>
      <vt:lpstr>Low Noise Amplifier</vt:lpstr>
      <vt:lpstr>Image Reject and IF Filters</vt:lpstr>
      <vt:lpstr>RF Mixer</vt:lpstr>
      <vt:lpstr>Local Oscillator</vt:lpstr>
      <vt:lpstr>Slide 17</vt:lpstr>
      <vt:lpstr>Slide 18</vt:lpstr>
      <vt:lpstr>Automatic Gain Control</vt:lpstr>
      <vt:lpstr>Slide 20</vt:lpstr>
      <vt:lpstr>Slide 21</vt:lpstr>
      <vt:lpstr>Slide 22</vt:lpstr>
      <vt:lpstr>Analog to Digital Converter</vt:lpstr>
      <vt:lpstr>Transmitter Architectures and Their Issues</vt:lpstr>
      <vt:lpstr>Flexible RF Systems Using Microelectromechanical Systems</vt:lpstr>
      <vt:lpstr>Slide 26</vt:lpstr>
      <vt:lpstr>Slide 27</vt:lpstr>
      <vt:lpstr>Sample Rate Conversion Principles</vt:lpstr>
      <vt:lpstr>Decimation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Defined Radio</dc:title>
  <dc:creator>Dr.D.Selvaraj</dc:creator>
  <cp:lastModifiedBy>Dr.D.Selvaraj</cp:lastModifiedBy>
  <cp:revision>76</cp:revision>
  <dcterms:created xsi:type="dcterms:W3CDTF">2006-08-16T00:00:00Z</dcterms:created>
  <dcterms:modified xsi:type="dcterms:W3CDTF">2018-03-04T17:55:35Z</dcterms:modified>
</cp:coreProperties>
</file>