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4" r:id="rId33"/>
    <p:sldId id="323" r:id="rId34"/>
    <p:sldId id="326" r:id="rId35"/>
    <p:sldId id="327" r:id="rId36"/>
    <p:sldId id="325"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2" r:id="rId51"/>
    <p:sldId id="341" r:id="rId52"/>
    <p:sldId id="343" r:id="rId53"/>
    <p:sldId id="344" r:id="rId54"/>
    <p:sldId id="345" r:id="rId55"/>
    <p:sldId id="346" r:id="rId56"/>
    <p:sldId id="347" r:id="rId57"/>
    <p:sldId id="348" r:id="rId58"/>
    <p:sldId id="349" r:id="rId59"/>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116" y="-102"/>
      </p:cViewPr>
      <p:guideLst>
        <p:guide orient="horz" pos="2160"/>
        <p:guide pos="345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640080" y="1371600"/>
            <a:ext cx="942197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40080" y="3228536"/>
            <a:ext cx="942563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3/22/2018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914402"/>
            <a:ext cx="246888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48640" y="914402"/>
            <a:ext cx="722376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6422" y="1316736"/>
            <a:ext cx="932688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36422" y="2704664"/>
            <a:ext cx="932688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87552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48640" y="1920085"/>
            <a:ext cx="484632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7840" y="1920085"/>
            <a:ext cx="484632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87552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48640" y="1855248"/>
            <a:ext cx="4848226"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4031" y="1859759"/>
            <a:ext cx="485013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48640" y="2514600"/>
            <a:ext cx="4848226"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4031" y="2514600"/>
            <a:ext cx="485013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96696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514352"/>
            <a:ext cx="329184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22960" y="1676400"/>
            <a:ext cx="329184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290061" y="1676400"/>
            <a:ext cx="613410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798903" y="1108077"/>
            <a:ext cx="630936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9604961" y="5359769"/>
            <a:ext cx="18653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31520" y="1176998"/>
            <a:ext cx="265541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731520" y="2828785"/>
            <a:ext cx="265176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692640" y="6356352"/>
            <a:ext cx="73152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4182951" y="1199517"/>
            <a:ext cx="5541264"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1430" y="5816600"/>
            <a:ext cx="1099566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257800" y="6219827"/>
            <a:ext cx="5715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430" y="-7144"/>
            <a:ext cx="1099566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257800" y="-7144"/>
            <a:ext cx="5715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548640" y="704088"/>
            <a:ext cx="987552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548640" y="1935480"/>
            <a:ext cx="987552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48640" y="6356352"/>
            <a:ext cx="256032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3/22/2018</a:t>
            </a:fld>
            <a:endParaRPr lang="en-US"/>
          </a:p>
        </p:txBody>
      </p:sp>
      <p:sp>
        <p:nvSpPr>
          <p:cNvPr id="22" name="Footer Placeholder 21"/>
          <p:cNvSpPr>
            <a:spLocks noGrp="1"/>
          </p:cNvSpPr>
          <p:nvPr>
            <p:ph type="ftr" sz="quarter" idx="3"/>
          </p:nvPr>
        </p:nvSpPr>
        <p:spPr>
          <a:xfrm>
            <a:off x="3200400" y="6356352"/>
            <a:ext cx="402336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9509760" y="6356352"/>
            <a:ext cx="9144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22820" y="202408"/>
            <a:ext cx="1101665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636" y="1600200"/>
            <a:ext cx="10224655" cy="1752600"/>
          </a:xfrm>
        </p:spPr>
        <p:txBody>
          <a:bodyPr>
            <a:noAutofit/>
          </a:bodyPr>
          <a:lstStyle/>
          <a:p>
            <a:pPr algn="ctr"/>
            <a:r>
              <a:rPr lang="en-US" sz="4800" b="1" dirty="0" smtClean="0">
                <a:solidFill>
                  <a:srgbClr val="FFFF00"/>
                </a:solidFill>
                <a:effectLst>
                  <a:outerShdw blurRad="38100" dist="38100" dir="2700000" algn="tl">
                    <a:srgbClr val="000000">
                      <a:alpha val="43137"/>
                    </a:srgbClr>
                  </a:outerShdw>
                </a:effectLst>
                <a:latin typeface="Georgia" pitchFamily="18" charset="0"/>
              </a:rPr>
              <a:t>Unit 3 - Multi Rate Signal Processing and Digital Generation of signals</a:t>
            </a:r>
            <a:endParaRPr lang="en-US" sz="4800" b="1" dirty="0">
              <a:solidFill>
                <a:srgbClr val="FFFF00"/>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85800"/>
            <a:ext cx="9875520" cy="5638800"/>
          </a:xfrm>
        </p:spPr>
        <p:txBody>
          <a:bodyPr/>
          <a:lstStyle/>
          <a:p>
            <a:pPr algn="just">
              <a:spcBef>
                <a:spcPts val="600"/>
              </a:spcBef>
              <a:spcAft>
                <a:spcPts val="600"/>
              </a:spcAft>
            </a:pPr>
            <a:r>
              <a:rPr lang="en-US" sz="2400" dirty="0" smtClean="0">
                <a:latin typeface="Georgia" pitchFamily="18" charset="0"/>
              </a:rPr>
              <a:t>The order of the comb filter and the decimation procedure can be switched without causing any change in the end results of the filtering operation. </a:t>
            </a:r>
          </a:p>
          <a:p>
            <a:pPr algn="just">
              <a:spcBef>
                <a:spcPts val="600"/>
              </a:spcBef>
              <a:spcAft>
                <a:spcPts val="600"/>
              </a:spcAft>
            </a:pPr>
            <a:r>
              <a:rPr lang="en-US" sz="2400" dirty="0" smtClean="0">
                <a:latin typeface="Georgia" pitchFamily="18" charset="0"/>
              </a:rPr>
              <a:t>The integrator and comb stages of the filter can be combined into a single transfer function, thus simplifying analysis. The transfer function of the cascaded integrator comb filter before decimation is then</a:t>
            </a:r>
          </a:p>
          <a:p>
            <a:pPr algn="just">
              <a:spcBef>
                <a:spcPts val="600"/>
              </a:spcBef>
              <a:spcAft>
                <a:spcPts val="600"/>
              </a:spcAft>
            </a:pPr>
            <a:endParaRPr lang="en-US" sz="2400" dirty="0" smtClean="0">
              <a:latin typeface="Georgia" pitchFamily="18" charset="0"/>
            </a:endParaRPr>
          </a:p>
          <a:p>
            <a:pPr algn="just">
              <a:spcBef>
                <a:spcPts val="0"/>
              </a:spcBef>
            </a:pPr>
            <a:endParaRPr lang="en-US" sz="2400" dirty="0" smtClean="0">
              <a:latin typeface="Georgia" pitchFamily="18" charset="0"/>
            </a:endParaRPr>
          </a:p>
          <a:p>
            <a:pPr algn="just">
              <a:spcBef>
                <a:spcPts val="0"/>
              </a:spcBef>
            </a:pPr>
            <a:r>
              <a:rPr lang="en-US" sz="2400" dirty="0" smtClean="0"/>
              <a:t>and the frequency response (with respect to the higher input sample rate) is</a:t>
            </a:r>
            <a:endParaRPr lang="en-US" sz="2400" dirty="0" smtClean="0">
              <a:latin typeface="Georgia" pitchFamily="18" charset="0"/>
            </a:endParaRPr>
          </a:p>
          <a:p>
            <a:endParaRPr lang="en-US" dirty="0"/>
          </a:p>
        </p:txBody>
      </p:sp>
      <p:pic>
        <p:nvPicPr>
          <p:cNvPr id="5122" name="Picture 2"/>
          <p:cNvPicPr>
            <a:picLocks noChangeAspect="1" noChangeArrowheads="1"/>
          </p:cNvPicPr>
          <p:nvPr/>
        </p:nvPicPr>
        <p:blipFill>
          <a:blip r:embed="rId2"/>
          <a:srcRect/>
          <a:stretch>
            <a:fillRect/>
          </a:stretch>
        </p:blipFill>
        <p:spPr bwMode="auto">
          <a:xfrm>
            <a:off x="2794563" y="3276600"/>
            <a:ext cx="4689676" cy="990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657600" y="4880043"/>
            <a:ext cx="3200400" cy="122658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normAutofit/>
          </a:bodyPr>
          <a:lstStyle/>
          <a:p>
            <a:pPr algn="just"/>
            <a:r>
              <a:rPr lang="en-US" sz="2400" dirty="0" smtClean="0">
                <a:latin typeface="Georgia" pitchFamily="18" charset="0"/>
              </a:rPr>
              <a:t>Note that the frequency response H(u&gt;) is with respect to the original sample rate. By letting </a:t>
            </a:r>
            <a:r>
              <a:rPr lang="en-US" sz="2400" dirty="0" smtClean="0">
                <a:latin typeface="Georgia" pitchFamily="18" charset="0"/>
                <a:sym typeface="Symbol"/>
              </a:rPr>
              <a:t></a:t>
            </a:r>
            <a:r>
              <a:rPr lang="en-US" sz="2400" dirty="0" smtClean="0">
                <a:latin typeface="Georgia" pitchFamily="18" charset="0"/>
              </a:rPr>
              <a:t>' = </a:t>
            </a:r>
            <a:r>
              <a:rPr lang="en-US" sz="2400" dirty="0" smtClean="0">
                <a:latin typeface="Georgia" pitchFamily="18" charset="0"/>
                <a:sym typeface="Symbol"/>
              </a:rPr>
              <a:t></a:t>
            </a:r>
            <a:r>
              <a:rPr lang="en-US" sz="2400" dirty="0" smtClean="0">
                <a:latin typeface="Georgia" pitchFamily="18" charset="0"/>
              </a:rPr>
              <a:t>R, the frequency response with respect to the decimated sample rate is found</a:t>
            </a:r>
          </a:p>
          <a:p>
            <a:pPr algn="just"/>
            <a:endParaRPr lang="en-US" sz="2400" dirty="0" smtClean="0">
              <a:latin typeface="Georgia" pitchFamily="18" charset="0"/>
            </a:endParaRPr>
          </a:p>
          <a:p>
            <a:pPr algn="just"/>
            <a:endParaRPr lang="en-US" sz="2400" dirty="0" smtClean="0">
              <a:latin typeface="Georgia" pitchFamily="18" charset="0"/>
            </a:endParaRPr>
          </a:p>
          <a:p>
            <a:pPr algn="just"/>
            <a:endParaRPr lang="en-US" sz="2400" dirty="0" smtClean="0">
              <a:latin typeface="Georgia" pitchFamily="18" charset="0"/>
            </a:endParaRPr>
          </a:p>
          <a:p>
            <a:pPr algn="just">
              <a:spcBef>
                <a:spcPts val="0"/>
              </a:spcBef>
            </a:pPr>
            <a:r>
              <a:rPr lang="en-US" sz="2400" dirty="0" smtClean="0">
                <a:latin typeface="Georgia" pitchFamily="18" charset="0"/>
              </a:rPr>
              <a:t>Note that a null in the frequency response occurs at 1/M for both the decimated and non-decimated filters, Furthermore, if R is large, then H(</a:t>
            </a:r>
            <a:r>
              <a:rPr lang="en-US" sz="2400" dirty="0" smtClean="0">
                <a:latin typeface="Georgia" pitchFamily="18" charset="0"/>
                <a:sym typeface="Symbol"/>
              </a:rPr>
              <a:t>’</a:t>
            </a:r>
            <a:r>
              <a:rPr lang="en-US" sz="2400" dirty="0" smtClean="0">
                <a:latin typeface="Georgia" pitchFamily="18" charset="0"/>
              </a:rPr>
              <a:t>) can be approximated as</a:t>
            </a:r>
          </a:p>
          <a:p>
            <a:pPr algn="just">
              <a:spcBef>
                <a:spcPts val="0"/>
              </a:spcBef>
            </a:pPr>
            <a:endParaRPr lang="en-US" sz="2400" dirty="0" smtClean="0">
              <a:latin typeface="Georgia" pitchFamily="18" charset="0"/>
            </a:endParaRPr>
          </a:p>
          <a:p>
            <a:endParaRPr lang="en-US" dirty="0" smtClean="0"/>
          </a:p>
          <a:p>
            <a:pPr algn="just"/>
            <a:r>
              <a:rPr lang="en-US" sz="2400" dirty="0" smtClean="0">
                <a:latin typeface="Georgia" pitchFamily="18" charset="0"/>
              </a:rPr>
              <a:t>The gain of the filter is (RM)</a:t>
            </a:r>
            <a:r>
              <a:rPr lang="en-US" sz="2400" baseline="30000" dirty="0" smtClean="0">
                <a:latin typeface="Georgia" pitchFamily="18" charset="0"/>
              </a:rPr>
              <a:t>N</a:t>
            </a:r>
            <a:r>
              <a:rPr lang="en-US" sz="2400" dirty="0" smtClean="0">
                <a:latin typeface="Georgia" pitchFamily="18" charset="0"/>
              </a:rPr>
              <a:t>, which can become very large, necessitating the need for large registers</a:t>
            </a:r>
            <a:endParaRPr lang="en-US" sz="2400" dirty="0">
              <a:latin typeface="Georgia" pitchFamily="18" charset="0"/>
            </a:endParaRPr>
          </a:p>
        </p:txBody>
      </p:sp>
      <p:pic>
        <p:nvPicPr>
          <p:cNvPr id="6148" name="Picture 4"/>
          <p:cNvPicPr>
            <a:picLocks noChangeAspect="1" noChangeArrowheads="1"/>
          </p:cNvPicPr>
          <p:nvPr/>
        </p:nvPicPr>
        <p:blipFill>
          <a:blip r:embed="rId2"/>
          <a:srcRect/>
          <a:stretch>
            <a:fillRect/>
          </a:stretch>
        </p:blipFill>
        <p:spPr bwMode="auto">
          <a:xfrm>
            <a:off x="3581400" y="1905000"/>
            <a:ext cx="2966224" cy="10668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3657600" y="4329660"/>
            <a:ext cx="3428289" cy="8667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lstStyle/>
          <a:p>
            <a:pPr algn="just"/>
            <a:r>
              <a:rPr lang="en-US" sz="2200" dirty="0" smtClean="0">
                <a:latin typeface="Georgia" pitchFamily="18" charset="0"/>
              </a:rPr>
              <a:t>As an example, the frequency response is plotted for N = 4, M = 1, R = 7 for a cutoff frequency </a:t>
            </a:r>
            <a:r>
              <a:rPr lang="en-US" sz="2200" dirty="0" err="1" smtClean="0">
                <a:latin typeface="Georgia" pitchFamily="18" charset="0"/>
              </a:rPr>
              <a:t>f</a:t>
            </a:r>
            <a:r>
              <a:rPr lang="en-US" sz="2200" baseline="-25000" dirty="0" err="1" smtClean="0">
                <a:latin typeface="Georgia" pitchFamily="18" charset="0"/>
              </a:rPr>
              <a:t>c</a:t>
            </a:r>
            <a:r>
              <a:rPr lang="en-US" sz="2200" dirty="0" smtClean="0">
                <a:latin typeface="Georgia" pitchFamily="18" charset="0"/>
              </a:rPr>
              <a:t> = 1/8. The input sample rate is 7 and the output sample rate is 1</a:t>
            </a:r>
          </a:p>
          <a:p>
            <a:pPr algn="just"/>
            <a:endParaRPr lang="en-US" sz="2400" dirty="0">
              <a:latin typeface="Georgia" pitchFamily="18" charset="0"/>
            </a:endParaRPr>
          </a:p>
        </p:txBody>
      </p:sp>
      <p:pic>
        <p:nvPicPr>
          <p:cNvPr id="7170" name="Picture 2"/>
          <p:cNvPicPr>
            <a:picLocks noChangeAspect="1" noChangeArrowheads="1"/>
          </p:cNvPicPr>
          <p:nvPr/>
        </p:nvPicPr>
        <p:blipFill>
          <a:blip r:embed="rId2"/>
          <a:srcRect/>
          <a:stretch>
            <a:fillRect/>
          </a:stretch>
        </p:blipFill>
        <p:spPr bwMode="auto">
          <a:xfrm>
            <a:off x="5219700" y="1752600"/>
            <a:ext cx="5448300" cy="4133850"/>
          </a:xfrm>
          <a:prstGeom prst="rect">
            <a:avLst/>
          </a:prstGeom>
          <a:noFill/>
          <a:ln w="9525">
            <a:noFill/>
            <a:miter lim="800000"/>
            <a:headEnd/>
            <a:tailEnd/>
          </a:ln>
          <a:effectLst/>
        </p:spPr>
      </p:pic>
      <p:sp>
        <p:nvSpPr>
          <p:cNvPr id="5" name="Rectangle 4"/>
          <p:cNvSpPr/>
          <p:nvPr/>
        </p:nvSpPr>
        <p:spPr>
          <a:xfrm>
            <a:off x="381000" y="1905000"/>
            <a:ext cx="4572000" cy="4124206"/>
          </a:xfrm>
          <a:prstGeom prst="rect">
            <a:avLst/>
          </a:prstGeom>
        </p:spPr>
        <p:txBody>
          <a:bodyPr wrap="square">
            <a:spAutoFit/>
          </a:bodyPr>
          <a:lstStyle/>
          <a:p>
            <a:pPr algn="just">
              <a:spcBef>
                <a:spcPts val="600"/>
              </a:spcBef>
              <a:spcAft>
                <a:spcPts val="600"/>
              </a:spcAft>
              <a:buFont typeface="Arial" pitchFamily="34" charset="0"/>
              <a:buChar char="•"/>
            </a:pPr>
            <a:r>
              <a:rPr lang="en-US" sz="2200" dirty="0" smtClean="0">
                <a:latin typeface="Georgia" pitchFamily="18" charset="0"/>
              </a:rPr>
              <a:t>Note the bands at multiples of 1 Hz will be aliased into the </a:t>
            </a:r>
            <a:r>
              <a:rPr lang="en-US" sz="2200" dirty="0" err="1" smtClean="0">
                <a:latin typeface="Georgia" pitchFamily="18" charset="0"/>
              </a:rPr>
              <a:t>passband</a:t>
            </a:r>
            <a:r>
              <a:rPr lang="en-US" sz="2200" dirty="0" smtClean="0">
                <a:latin typeface="Georgia" pitchFamily="18" charset="0"/>
              </a:rPr>
              <a:t> region about 0 Hz. </a:t>
            </a:r>
          </a:p>
          <a:p>
            <a:pPr algn="just">
              <a:spcBef>
                <a:spcPts val="600"/>
              </a:spcBef>
              <a:spcAft>
                <a:spcPts val="600"/>
              </a:spcAft>
              <a:buFont typeface="Arial" pitchFamily="34" charset="0"/>
              <a:buChar char="•"/>
            </a:pPr>
            <a:r>
              <a:rPr lang="en-US" sz="2200" dirty="0" smtClean="0">
                <a:latin typeface="Georgia" pitchFamily="18" charset="0"/>
              </a:rPr>
              <a:t>At multiples of 1 Hz, there are nulls in the frequency response and thus aliasing will be minimal in the </a:t>
            </a:r>
            <a:r>
              <a:rPr lang="en-US" sz="2200" dirty="0" err="1" smtClean="0">
                <a:latin typeface="Georgia" pitchFamily="18" charset="0"/>
              </a:rPr>
              <a:t>passband</a:t>
            </a:r>
            <a:r>
              <a:rPr lang="en-US" sz="2200" dirty="0" smtClean="0">
                <a:latin typeface="Georgia" pitchFamily="18" charset="0"/>
              </a:rPr>
              <a:t>. </a:t>
            </a:r>
          </a:p>
          <a:p>
            <a:pPr algn="just">
              <a:spcBef>
                <a:spcPts val="600"/>
              </a:spcBef>
              <a:spcAft>
                <a:spcPts val="600"/>
              </a:spcAft>
              <a:buFont typeface="Arial" pitchFamily="34" charset="0"/>
              <a:buChar char="•"/>
            </a:pPr>
            <a:r>
              <a:rPr lang="en-US" sz="2200" dirty="0" smtClean="0">
                <a:latin typeface="Georgia" pitchFamily="18" charset="0"/>
              </a:rPr>
              <a:t>The filter is designed to </a:t>
            </a:r>
            <a:r>
              <a:rPr lang="en-US" sz="2200" dirty="0" err="1" smtClean="0">
                <a:latin typeface="Georgia" pitchFamily="18" charset="0"/>
              </a:rPr>
              <a:t>attentuate</a:t>
            </a:r>
            <a:r>
              <a:rPr lang="en-US" sz="2200" dirty="0" smtClean="0">
                <a:latin typeface="Georgia" pitchFamily="18" charset="0"/>
              </a:rPr>
              <a:t> the signal so that there are acceptable levels of aliasing at the </a:t>
            </a:r>
            <a:r>
              <a:rPr lang="en-US" sz="2200" dirty="0" err="1" smtClean="0">
                <a:latin typeface="Georgia" pitchFamily="18" charset="0"/>
              </a:rPr>
              <a:t>passband</a:t>
            </a:r>
            <a:r>
              <a:rPr lang="en-US" sz="2200" dirty="0" smtClean="0">
                <a:latin typeface="Georgia" pitchFamily="18" charset="0"/>
              </a:rPr>
              <a:t> edge,</a:t>
            </a:r>
            <a:r>
              <a:rPr lang="en-US" sz="2200" i="1" dirty="0" smtClean="0">
                <a:latin typeface="Georgia" pitchFamily="18" charset="0"/>
              </a:rPr>
              <a:t> </a:t>
            </a:r>
            <a:r>
              <a:rPr lang="en-US" sz="2200" i="1" dirty="0" err="1" smtClean="0">
                <a:latin typeface="Georgia" pitchFamily="18" charset="0"/>
              </a:rPr>
              <a:t>fc</a:t>
            </a:r>
            <a:r>
              <a:rPr lang="en-US" sz="2200" i="1" dirty="0" smtClean="0">
                <a:latin typeface="Georgia" pitchFamily="18" charset="0"/>
              </a:rPr>
              <a:t>.</a:t>
            </a:r>
            <a:endParaRPr lang="en-US" sz="2200" dirty="0">
              <a:latin typeface="Georg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lstStyle/>
          <a:p>
            <a:pPr algn="ctr">
              <a:buNone/>
            </a:pPr>
            <a:r>
              <a:rPr lang="en-US" sz="3200" b="1" dirty="0" smtClean="0">
                <a:solidFill>
                  <a:srgbClr val="FF0000"/>
                </a:solidFill>
                <a:latin typeface="Georgia" pitchFamily="18" charset="0"/>
              </a:rPr>
              <a:t>CIC Interpolation Filter</a:t>
            </a:r>
          </a:p>
          <a:p>
            <a:pPr algn="just">
              <a:spcBef>
                <a:spcPts val="600"/>
              </a:spcBef>
              <a:spcAft>
                <a:spcPts val="600"/>
              </a:spcAft>
            </a:pPr>
            <a:r>
              <a:rPr lang="en-US" sz="2400" dirty="0" smtClean="0">
                <a:latin typeface="Georgia" pitchFamily="18" charset="0"/>
              </a:rPr>
              <a:t>The structure of the interpolation CIC filter uses a comb stage followed by an </a:t>
            </a:r>
            <a:r>
              <a:rPr lang="en-US" sz="2400" dirty="0" err="1" smtClean="0">
                <a:latin typeface="Georgia" pitchFamily="18" charset="0"/>
              </a:rPr>
              <a:t>upsampler</a:t>
            </a:r>
            <a:r>
              <a:rPr lang="en-US" sz="2400" dirty="0" smtClean="0">
                <a:latin typeface="Georgia" pitchFamily="18" charset="0"/>
              </a:rPr>
              <a:t> and an integrator stage.</a:t>
            </a:r>
          </a:p>
          <a:p>
            <a:pPr algn="just">
              <a:spcBef>
                <a:spcPts val="600"/>
              </a:spcBef>
              <a:spcAft>
                <a:spcPts val="600"/>
              </a:spcAft>
            </a:pPr>
            <a:r>
              <a:rPr lang="en-US" sz="2400" dirty="0" smtClean="0">
                <a:latin typeface="Georgia" pitchFamily="18" charset="0"/>
              </a:rPr>
              <a:t>The analysis of the interpolator CIC filter follows that of the decimator filter. One difference here is that the purpose of the CIC filter for the interpolator is to suppress replicated images that occur due to zero-insertion, while the CIC filter for decimator is used to suppress aliasing.</a:t>
            </a:r>
            <a:endParaRPr lang="en-US" sz="2400" dirty="0">
              <a:latin typeface="Georg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609600" y="914400"/>
            <a:ext cx="9867900" cy="226695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914400" y="3581400"/>
            <a:ext cx="8858250" cy="24860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875520" cy="591312"/>
          </a:xfrm>
        </p:spPr>
        <p:txBody>
          <a:bodyPr>
            <a:normAutofit fontScale="90000"/>
          </a:bodyPr>
          <a:lstStyle/>
          <a:p>
            <a:pPr algn="ctr"/>
            <a:r>
              <a:rPr lang="en-US" b="1" dirty="0" smtClean="0">
                <a:solidFill>
                  <a:srgbClr val="FF0000"/>
                </a:solidFill>
                <a:latin typeface="Georgia" pitchFamily="18" charset="0"/>
              </a:rPr>
              <a:t>Economics of CIC Filters</a:t>
            </a:r>
            <a:endParaRPr lang="en-US" dirty="0">
              <a:solidFill>
                <a:srgbClr val="FF0000"/>
              </a:solidFill>
              <a:latin typeface="Georgia" pitchFamily="18" charset="0"/>
            </a:endParaRPr>
          </a:p>
        </p:txBody>
      </p:sp>
      <p:sp>
        <p:nvSpPr>
          <p:cNvPr id="3" name="Content Placeholder 2"/>
          <p:cNvSpPr>
            <a:spLocks noGrp="1"/>
          </p:cNvSpPr>
          <p:nvPr>
            <p:ph idx="1"/>
          </p:nvPr>
        </p:nvSpPr>
        <p:spPr>
          <a:xfrm>
            <a:off x="548640" y="1524000"/>
            <a:ext cx="9875520" cy="4800600"/>
          </a:xfrm>
        </p:spPr>
        <p:txBody>
          <a:bodyPr/>
          <a:lstStyle/>
          <a:p>
            <a:pPr>
              <a:buNone/>
            </a:pPr>
            <a:r>
              <a:rPr lang="en-US" dirty="0" smtClean="0"/>
              <a:t>The CIC filter presents several advantages over more basic implementations of decimation and interpolation filters: </a:t>
            </a:r>
          </a:p>
          <a:p>
            <a:r>
              <a:rPr lang="en-US" dirty="0" smtClean="0"/>
              <a:t>no multipliers are required,</a:t>
            </a:r>
          </a:p>
          <a:p>
            <a:r>
              <a:rPr lang="en-US" dirty="0" smtClean="0"/>
              <a:t>no storage is required for filter coefficients,</a:t>
            </a:r>
          </a:p>
          <a:p>
            <a:r>
              <a:rPr lang="en-US" dirty="0" smtClean="0"/>
              <a:t>the structure of CIC filters is very regular, consisting of two simple building blocks,</a:t>
            </a:r>
          </a:p>
          <a:p>
            <a:r>
              <a:rPr lang="en-US" dirty="0" smtClean="0"/>
              <a:t>very little external or complicated control is needed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33400"/>
            <a:ext cx="9875520" cy="743712"/>
          </a:xfrm>
        </p:spPr>
        <p:txBody>
          <a:bodyPr>
            <a:normAutofit fontScale="90000"/>
          </a:bodyPr>
          <a:lstStyle/>
          <a:p>
            <a:pPr algn="ctr"/>
            <a:r>
              <a:rPr lang="en-US" b="1" dirty="0" smtClean="0">
                <a:solidFill>
                  <a:srgbClr val="FF0000"/>
                </a:solidFill>
                <a:latin typeface="Georgia" pitchFamily="18" charset="0"/>
              </a:rPr>
              <a:t>Digital Filter Banks</a:t>
            </a:r>
            <a:endParaRPr lang="en-US" dirty="0">
              <a:solidFill>
                <a:srgbClr val="FF0000"/>
              </a:solidFill>
              <a:latin typeface="Georgia" pitchFamily="18" charset="0"/>
            </a:endParaRPr>
          </a:p>
        </p:txBody>
      </p:sp>
      <p:sp>
        <p:nvSpPr>
          <p:cNvPr id="3" name="Content Placeholder 2"/>
          <p:cNvSpPr>
            <a:spLocks noGrp="1"/>
          </p:cNvSpPr>
          <p:nvPr>
            <p:ph idx="1"/>
          </p:nvPr>
        </p:nvSpPr>
        <p:spPr>
          <a:xfrm>
            <a:off x="228600" y="1295400"/>
            <a:ext cx="10515600" cy="5029200"/>
          </a:xfrm>
        </p:spPr>
        <p:txBody>
          <a:bodyPr>
            <a:normAutofit/>
          </a:bodyPr>
          <a:lstStyle/>
          <a:p>
            <a:pPr algn="just">
              <a:spcBef>
                <a:spcPts val="1200"/>
              </a:spcBef>
              <a:spcAft>
                <a:spcPts val="600"/>
              </a:spcAft>
            </a:pPr>
            <a:r>
              <a:rPr lang="en-US" dirty="0" smtClean="0">
                <a:latin typeface="Georgia" pitchFamily="18" charset="0"/>
              </a:rPr>
              <a:t>The application of digital filter banks are </a:t>
            </a:r>
            <a:r>
              <a:rPr lang="en-US" dirty="0" smtClean="0">
                <a:solidFill>
                  <a:srgbClr val="FF0000"/>
                </a:solidFill>
                <a:latin typeface="Georgia" pitchFamily="18" charset="0"/>
              </a:rPr>
              <a:t>to break a wideband signal into multiple bands</a:t>
            </a:r>
            <a:r>
              <a:rPr lang="en-US" dirty="0" smtClean="0">
                <a:latin typeface="Georgia" pitchFamily="18" charset="0"/>
              </a:rPr>
              <a:t> (channels). </a:t>
            </a:r>
          </a:p>
          <a:p>
            <a:pPr algn="just">
              <a:spcBef>
                <a:spcPts val="1200"/>
              </a:spcBef>
              <a:spcAft>
                <a:spcPts val="600"/>
              </a:spcAft>
            </a:pPr>
            <a:r>
              <a:rPr lang="en-US" dirty="0" smtClean="0">
                <a:latin typeface="Georgia" pitchFamily="18" charset="0"/>
              </a:rPr>
              <a:t>Each of these bands can be processed individually, thereby allowing lower-speed computational techniques to be applied to each of the channels. </a:t>
            </a:r>
          </a:p>
          <a:p>
            <a:pPr algn="just">
              <a:spcBef>
                <a:spcPts val="1200"/>
              </a:spcBef>
              <a:spcAft>
                <a:spcPts val="600"/>
              </a:spcAft>
            </a:pPr>
            <a:r>
              <a:rPr lang="en-US" dirty="0" smtClean="0">
                <a:latin typeface="Georgia" pitchFamily="18" charset="0"/>
              </a:rPr>
              <a:t>This partitioning of a signal using a digital filter bank can be applied to other applications apart from the </a:t>
            </a:r>
            <a:r>
              <a:rPr lang="en-US" dirty="0" smtClean="0">
                <a:solidFill>
                  <a:srgbClr val="FF0000"/>
                </a:solidFill>
                <a:latin typeface="Georgia" pitchFamily="18" charset="0"/>
              </a:rPr>
              <a:t>reduction of computational complexity</a:t>
            </a:r>
            <a:r>
              <a:rPr lang="en-US" dirty="0" smtClean="0">
                <a:latin typeface="Georgia" pitchFamily="18" charset="0"/>
              </a:rPr>
              <a:t>, such as the </a:t>
            </a:r>
            <a:r>
              <a:rPr lang="en-US" dirty="0" smtClean="0">
                <a:solidFill>
                  <a:srgbClr val="FF0000"/>
                </a:solidFill>
                <a:latin typeface="Georgia" pitchFamily="18" charset="0"/>
              </a:rPr>
              <a:t>conversion of a signal from FDM</a:t>
            </a:r>
            <a:r>
              <a:rPr lang="en-US" dirty="0" smtClean="0">
                <a:latin typeface="Georgia" pitchFamily="18" charset="0"/>
              </a:rPr>
              <a:t> to </a:t>
            </a:r>
            <a:r>
              <a:rPr lang="en-US" dirty="0" smtClean="0">
                <a:solidFill>
                  <a:srgbClr val="FF0000"/>
                </a:solidFill>
                <a:latin typeface="Georgia" pitchFamily="18" charset="0"/>
              </a:rPr>
              <a:t>TDM</a:t>
            </a:r>
            <a:r>
              <a:rPr lang="en-US" dirty="0" smtClean="0">
                <a:latin typeface="Georgia" pitchFamily="18" charset="0"/>
              </a:rPr>
              <a:t> or vice versa</a:t>
            </a:r>
            <a:endParaRPr lang="en-US" dirty="0">
              <a:latin typeface="Georg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10134600" cy="5638800"/>
          </a:xfrm>
        </p:spPr>
        <p:txBody>
          <a:bodyPr/>
          <a:lstStyle/>
          <a:p>
            <a:r>
              <a:rPr lang="en-US" dirty="0" smtClean="0"/>
              <a:t>In the following discussion, we assume a uniform filter bank, i.e., </a:t>
            </a:r>
            <a:r>
              <a:rPr lang="en-US" dirty="0" smtClean="0">
                <a:solidFill>
                  <a:srgbClr val="FF0000"/>
                </a:solidFill>
              </a:rPr>
              <a:t>all the channels have the same bandwidth and sampling rates</a:t>
            </a:r>
            <a:r>
              <a:rPr lang="en-US" dirty="0" smtClean="0"/>
              <a:t>. </a:t>
            </a:r>
          </a:p>
          <a:p>
            <a:r>
              <a:rPr lang="en-US" dirty="0" smtClean="0"/>
              <a:t>The </a:t>
            </a:r>
            <a:r>
              <a:rPr lang="en-US" dirty="0" smtClean="0">
                <a:solidFill>
                  <a:srgbClr val="FF0000"/>
                </a:solidFill>
              </a:rPr>
              <a:t>channel outputs </a:t>
            </a:r>
            <a:r>
              <a:rPr lang="en-US" dirty="0" smtClean="0"/>
              <a:t>are also assumed to be critically sampled, meaning that the total number of samples per unit time from all the channel outputs together is the same as the number of samples per unit time of the input signal. (</a:t>
            </a:r>
            <a:r>
              <a:rPr lang="en-US" dirty="0" smtClean="0">
                <a:solidFill>
                  <a:srgbClr val="FF0000"/>
                </a:solidFill>
              </a:rPr>
              <a:t>No. of output samples of all channels = input samples</a:t>
            </a:r>
            <a:r>
              <a:rPr lang="en-US" dirty="0" smtClean="0"/>
              <a:t> )</a:t>
            </a:r>
          </a:p>
          <a:p>
            <a:r>
              <a:rPr lang="en-US" dirty="0" smtClean="0"/>
              <a:t>We consider the DFT as a filter bank, and, although it is not very good in terms of </a:t>
            </a:r>
            <a:r>
              <a:rPr lang="en-US" dirty="0" err="1" smtClean="0"/>
              <a:t>stopband</a:t>
            </a:r>
            <a:r>
              <a:rPr lang="en-US" dirty="0" smtClean="0"/>
              <a:t> responses.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875520" cy="591312"/>
          </a:xfrm>
        </p:spPr>
        <p:txBody>
          <a:bodyPr>
            <a:normAutofit fontScale="90000"/>
          </a:bodyPr>
          <a:lstStyle/>
          <a:p>
            <a:pPr algn="ctr"/>
            <a:r>
              <a:rPr lang="en-US" sz="4000" b="1" dirty="0" smtClean="0">
                <a:solidFill>
                  <a:srgbClr val="FF0000"/>
                </a:solidFill>
                <a:latin typeface="Georgia" pitchFamily="18" charset="0"/>
              </a:rPr>
              <a:t>Implementation</a:t>
            </a:r>
            <a:endParaRPr lang="en-US" sz="4000" dirty="0">
              <a:solidFill>
                <a:srgbClr val="FF0000"/>
              </a:solidFill>
              <a:latin typeface="Georgia" pitchFamily="18" charset="0"/>
            </a:endParaRPr>
          </a:p>
        </p:txBody>
      </p:sp>
      <p:sp>
        <p:nvSpPr>
          <p:cNvPr id="3" name="Content Placeholder 2"/>
          <p:cNvSpPr>
            <a:spLocks noGrp="1"/>
          </p:cNvSpPr>
          <p:nvPr>
            <p:ph idx="1"/>
          </p:nvPr>
        </p:nvSpPr>
        <p:spPr>
          <a:xfrm>
            <a:off x="548640" y="1371600"/>
            <a:ext cx="9875520" cy="4953000"/>
          </a:xfrm>
        </p:spPr>
        <p:txBody>
          <a:bodyPr/>
          <a:lstStyle/>
          <a:p>
            <a:pPr algn="just"/>
            <a:r>
              <a:rPr lang="en-US" dirty="0" smtClean="0">
                <a:latin typeface="Georgia" pitchFamily="18" charset="0"/>
              </a:rPr>
              <a:t>The implementation of a digital filter bank follows two basic architectures: </a:t>
            </a:r>
          </a:p>
          <a:p>
            <a:pPr lvl="1" algn="just"/>
            <a:r>
              <a:rPr lang="en-US" dirty="0" smtClean="0">
                <a:latin typeface="Georgia" pitchFamily="18" charset="0"/>
              </a:rPr>
              <a:t>1. An analyzer for decomposing the input signal into several channels 2. A synthesizer for reconstructing the input by combining the channel signals</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990600" y="3429000"/>
            <a:ext cx="8808720" cy="2752725"/>
          </a:xfrm>
          <a:prstGeom prst="rect">
            <a:avLst/>
          </a:prstGeom>
          <a:noFill/>
          <a:ln w="9525">
            <a:noFill/>
            <a:miter lim="800000"/>
            <a:headEnd/>
            <a:tailEnd/>
          </a:ln>
          <a:effectLst/>
        </p:spPr>
      </p:pic>
      <p:sp>
        <p:nvSpPr>
          <p:cNvPr id="6" name="Rectangle 5"/>
          <p:cNvSpPr/>
          <p:nvPr/>
        </p:nvSpPr>
        <p:spPr>
          <a:xfrm>
            <a:off x="1905000" y="6248400"/>
            <a:ext cx="6705600" cy="369332"/>
          </a:xfrm>
          <a:prstGeom prst="rect">
            <a:avLst/>
          </a:prstGeom>
        </p:spPr>
        <p:txBody>
          <a:bodyPr wrap="square">
            <a:spAutoFit/>
          </a:bodyPr>
          <a:lstStyle/>
          <a:p>
            <a:r>
              <a:rPr lang="en-US" dirty="0" smtClean="0"/>
              <a:t>(a) Digital Filter Bank Analysis, (b) Synthesis Architecture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normAutofit/>
          </a:bodyPr>
          <a:lstStyle/>
          <a:p>
            <a:pPr algn="just">
              <a:spcBef>
                <a:spcPts val="1200"/>
              </a:spcBef>
              <a:spcAft>
                <a:spcPts val="600"/>
              </a:spcAft>
            </a:pPr>
            <a:r>
              <a:rPr lang="en-US" sz="2400" dirty="0" smtClean="0">
                <a:latin typeface="Georgia" pitchFamily="18" charset="0"/>
              </a:rPr>
              <a:t>In a filter bank analyzer, the input signal is divided into a set of</a:t>
            </a:r>
            <a:r>
              <a:rPr lang="en-US" sz="2400" b="1" dirty="0" smtClean="0">
                <a:latin typeface="Georgia" pitchFamily="18" charset="0"/>
              </a:rPr>
              <a:t> </a:t>
            </a:r>
            <a:r>
              <a:rPr lang="en-US" sz="2400" dirty="0" smtClean="0">
                <a:latin typeface="Georgia" pitchFamily="18" charset="0"/>
              </a:rPr>
              <a:t>N channels using</a:t>
            </a:r>
            <a:r>
              <a:rPr lang="en-US" sz="2400" b="1" dirty="0" smtClean="0">
                <a:latin typeface="Georgia" pitchFamily="18" charset="0"/>
              </a:rPr>
              <a:t> </a:t>
            </a:r>
            <a:r>
              <a:rPr lang="en-US" sz="2400" dirty="0" smtClean="0">
                <a:latin typeface="Georgia" pitchFamily="18" charset="0"/>
              </a:rPr>
              <a:t>complex </a:t>
            </a:r>
            <a:r>
              <a:rPr lang="en-US" sz="2400" dirty="0" err="1" smtClean="0">
                <a:latin typeface="Georgia" pitchFamily="18" charset="0"/>
              </a:rPr>
              <a:t>bandpass</a:t>
            </a:r>
            <a:r>
              <a:rPr lang="en-US" sz="2400" dirty="0" smtClean="0">
                <a:latin typeface="Georgia" pitchFamily="18" charset="0"/>
              </a:rPr>
              <a:t> filters. </a:t>
            </a:r>
          </a:p>
          <a:p>
            <a:pPr algn="just">
              <a:spcBef>
                <a:spcPts val="1200"/>
              </a:spcBef>
              <a:spcAft>
                <a:spcPts val="600"/>
              </a:spcAft>
            </a:pPr>
            <a:r>
              <a:rPr lang="en-US" sz="2400" dirty="0" smtClean="0">
                <a:latin typeface="Georgia" pitchFamily="18" charset="0"/>
              </a:rPr>
              <a:t>The center frequencies of these </a:t>
            </a:r>
            <a:r>
              <a:rPr lang="en-US" sz="2400" dirty="0" err="1" smtClean="0">
                <a:latin typeface="Georgia" pitchFamily="18" charset="0"/>
              </a:rPr>
              <a:t>bandpass</a:t>
            </a:r>
            <a:r>
              <a:rPr lang="en-US" sz="2400" dirty="0" smtClean="0">
                <a:latin typeface="Georgia" pitchFamily="18" charset="0"/>
              </a:rPr>
              <a:t> filters</a:t>
            </a:r>
            <a:r>
              <a:rPr lang="en-US" sz="2400" i="1" dirty="0" smtClean="0">
                <a:latin typeface="Georgia" pitchFamily="18" charset="0"/>
              </a:rPr>
              <a:t> </a:t>
            </a:r>
            <a:r>
              <a:rPr lang="en-US" sz="2400" dirty="0" err="1" smtClean="0">
                <a:latin typeface="Georgia" pitchFamily="18" charset="0"/>
              </a:rPr>
              <a:t>H</a:t>
            </a:r>
            <a:r>
              <a:rPr lang="en-US" sz="2400" baseline="-25000" dirty="0" err="1" smtClean="0">
                <a:latin typeface="Georgia" pitchFamily="18" charset="0"/>
              </a:rPr>
              <a:t>k</a:t>
            </a:r>
            <a:r>
              <a:rPr lang="en-US" sz="2400" dirty="0" smtClean="0">
                <a:latin typeface="Georgia" pitchFamily="18" charset="0"/>
              </a:rPr>
              <a:t>(</a:t>
            </a:r>
            <a:r>
              <a:rPr lang="en-US" sz="2400" dirty="0" smtClean="0">
                <a:latin typeface="Georgia" pitchFamily="18" charset="0"/>
                <a:sym typeface="Symbol"/>
              </a:rPr>
              <a:t>- </a:t>
            </a:r>
            <a:r>
              <a:rPr lang="en-US" sz="2400" baseline="-25000" dirty="0" smtClean="0">
                <a:latin typeface="Georgia" pitchFamily="18" charset="0"/>
                <a:sym typeface="Symbol"/>
              </a:rPr>
              <a:t>k</a:t>
            </a:r>
            <a:r>
              <a:rPr lang="en-US" sz="2400" dirty="0" smtClean="0">
                <a:latin typeface="Georgia" pitchFamily="18" charset="0"/>
              </a:rPr>
              <a:t>)</a:t>
            </a:r>
            <a:r>
              <a:rPr lang="en-US" sz="2400" i="1" dirty="0" smtClean="0">
                <a:latin typeface="Georgia" pitchFamily="18" charset="0"/>
              </a:rPr>
              <a:t> are </a:t>
            </a:r>
            <a:r>
              <a:rPr lang="en-US" sz="2400" dirty="0" smtClean="0">
                <a:latin typeface="Georgia" pitchFamily="18" charset="0"/>
              </a:rPr>
              <a:t>equally spaced with center frequencies </a:t>
            </a:r>
            <a:r>
              <a:rPr lang="en-US" sz="2400" dirty="0" smtClean="0">
                <a:latin typeface="Georgia" pitchFamily="18" charset="0"/>
                <a:sym typeface="Symbol"/>
              </a:rPr>
              <a:t></a:t>
            </a:r>
            <a:r>
              <a:rPr lang="en-US" sz="2400" baseline="-25000" dirty="0" smtClean="0">
                <a:latin typeface="Georgia" pitchFamily="18" charset="0"/>
                <a:sym typeface="Symbol"/>
              </a:rPr>
              <a:t>k </a:t>
            </a:r>
            <a:r>
              <a:rPr lang="en-US" sz="2400" dirty="0" smtClean="0">
                <a:latin typeface="Georgia" pitchFamily="18" charset="0"/>
              </a:rPr>
              <a:t>= 2</a:t>
            </a:r>
            <a:r>
              <a:rPr lang="en-US" sz="2400" dirty="0" smtClean="0">
                <a:latin typeface="Georgia" pitchFamily="18" charset="0"/>
                <a:sym typeface="Symbol"/>
              </a:rPr>
              <a:t>k/N, k=0, 1, 2, 3, . . .N-1. </a:t>
            </a:r>
          </a:p>
          <a:p>
            <a:pPr algn="just">
              <a:spcBef>
                <a:spcPts val="1200"/>
              </a:spcBef>
              <a:spcAft>
                <a:spcPts val="600"/>
              </a:spcAft>
            </a:pPr>
            <a:r>
              <a:rPr lang="en-US" sz="2400" dirty="0" smtClean="0">
                <a:latin typeface="Georgia" pitchFamily="18" charset="0"/>
                <a:sym typeface="Symbol"/>
              </a:rPr>
              <a:t>The output of these filters can be decimated by a factor of N. </a:t>
            </a:r>
            <a:endParaRPr lang="en-US" sz="2400"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9875520" cy="667512"/>
          </a:xfrm>
        </p:spPr>
        <p:txBody>
          <a:bodyPr>
            <a:normAutofit/>
          </a:bodyPr>
          <a:lstStyle/>
          <a:p>
            <a:pPr algn="ctr"/>
            <a:r>
              <a:rPr lang="en-US" sz="4000" b="1" dirty="0" smtClean="0">
                <a:solidFill>
                  <a:srgbClr val="D60093"/>
                </a:solidFill>
                <a:latin typeface="Georgia" pitchFamily="18" charset="0"/>
              </a:rPr>
              <a:t>Cascaded Integrator Comb Filter</a:t>
            </a:r>
            <a:endParaRPr lang="en-US" sz="4000" b="1" dirty="0">
              <a:solidFill>
                <a:srgbClr val="D60093"/>
              </a:solidFill>
              <a:latin typeface="Georgia" pitchFamily="18" charset="0"/>
            </a:endParaRPr>
          </a:p>
        </p:txBody>
      </p:sp>
      <p:sp>
        <p:nvSpPr>
          <p:cNvPr id="2" name="Content Placeholder 1"/>
          <p:cNvSpPr>
            <a:spLocks noGrp="1"/>
          </p:cNvSpPr>
          <p:nvPr>
            <p:ph idx="1"/>
          </p:nvPr>
        </p:nvSpPr>
        <p:spPr>
          <a:xfrm>
            <a:off x="304800" y="1295400"/>
            <a:ext cx="10287000" cy="5181600"/>
          </a:xfrm>
        </p:spPr>
        <p:txBody>
          <a:bodyPr>
            <a:normAutofit/>
          </a:bodyPr>
          <a:lstStyle/>
          <a:p>
            <a:r>
              <a:rPr lang="en-US" sz="2400" dirty="0" smtClean="0"/>
              <a:t>In software radio systems, sample rate changes can be very large, with changes from many </a:t>
            </a:r>
            <a:r>
              <a:rPr lang="en-US" sz="2400" dirty="0" smtClean="0">
                <a:solidFill>
                  <a:srgbClr val="D60093"/>
                </a:solidFill>
              </a:rPr>
              <a:t>tens of MHz to around 100 kHz</a:t>
            </a:r>
            <a:r>
              <a:rPr lang="en-US" sz="2400" dirty="0" smtClean="0"/>
              <a:t>.</a:t>
            </a:r>
          </a:p>
          <a:p>
            <a:r>
              <a:rPr lang="en-US" sz="2400" dirty="0" smtClean="0"/>
              <a:t>such a requirement leads to large order and high-rate digital filters, which can easily become a bottleneck in the overall system design.</a:t>
            </a:r>
          </a:p>
          <a:p>
            <a:r>
              <a:rPr lang="en-US" sz="2400" dirty="0" smtClean="0"/>
              <a:t>A cascaded integrator comb (CIC) filter can be used to reduce the computational demands</a:t>
            </a:r>
          </a:p>
          <a:p>
            <a:r>
              <a:rPr lang="en-US" sz="2400" dirty="0" smtClean="0"/>
              <a:t>A CIC filter is a cascade of simple integrators (accumulators) and a cascade of comb filters (delay and subtract from current sample).</a:t>
            </a:r>
          </a:p>
          <a:p>
            <a:r>
              <a:rPr lang="en-US" sz="2400" dirty="0" smtClean="0"/>
              <a:t>The basic building </a:t>
            </a:r>
          </a:p>
          <a:p>
            <a:pPr>
              <a:buNone/>
            </a:pPr>
            <a:r>
              <a:rPr lang="en-US" sz="2400" dirty="0" smtClean="0"/>
              <a:t>blocks are shown in Figure. </a:t>
            </a:r>
          </a:p>
          <a:p>
            <a:endParaRPr lang="en-US" sz="2400" dirty="0" smtClean="0"/>
          </a:p>
          <a:p>
            <a:endParaRPr lang="en-US" sz="2400" dirty="0" smtClean="0"/>
          </a:p>
          <a:p>
            <a:endParaRPr lang="en-US" sz="2400" dirty="0" smtClean="0"/>
          </a:p>
          <a:p>
            <a:endParaRPr lang="en-US" sz="2400" dirty="0" smtClean="0"/>
          </a:p>
          <a:p>
            <a:endParaRPr lang="en-US" sz="2400" dirty="0">
              <a:latin typeface="Georgia" pitchFamily="18" charset="0"/>
            </a:endParaRPr>
          </a:p>
        </p:txBody>
      </p:sp>
      <p:pic>
        <p:nvPicPr>
          <p:cNvPr id="5" name="Picture 2"/>
          <p:cNvPicPr>
            <a:picLocks noChangeAspect="1" noChangeArrowheads="1"/>
          </p:cNvPicPr>
          <p:nvPr/>
        </p:nvPicPr>
        <p:blipFill>
          <a:blip r:embed="rId2"/>
          <a:srcRect/>
          <a:stretch>
            <a:fillRect/>
          </a:stretch>
        </p:blipFill>
        <p:spPr bwMode="auto">
          <a:xfrm>
            <a:off x="4114800" y="4495800"/>
            <a:ext cx="6439766" cy="211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457200"/>
            <a:ext cx="9875520" cy="819912"/>
          </a:xfrm>
        </p:spPr>
        <p:txBody>
          <a:bodyPr/>
          <a:lstStyle/>
          <a:p>
            <a:pPr algn="ctr"/>
            <a:r>
              <a:rPr lang="en-US" b="1" dirty="0" smtClean="0">
                <a:solidFill>
                  <a:srgbClr val="FF0000"/>
                </a:solidFill>
              </a:rPr>
              <a:t>DFT Filter Banks</a:t>
            </a:r>
            <a:endParaRPr lang="en-US" dirty="0">
              <a:solidFill>
                <a:srgbClr val="FF0000"/>
              </a:solidFill>
            </a:endParaRPr>
          </a:p>
        </p:txBody>
      </p:sp>
      <p:sp>
        <p:nvSpPr>
          <p:cNvPr id="3" name="Content Placeholder 2"/>
          <p:cNvSpPr>
            <a:spLocks noGrp="1"/>
          </p:cNvSpPr>
          <p:nvPr>
            <p:ph idx="1"/>
          </p:nvPr>
        </p:nvSpPr>
        <p:spPr>
          <a:xfrm>
            <a:off x="304800" y="1219200"/>
            <a:ext cx="10287000" cy="5105400"/>
          </a:xfrm>
        </p:spPr>
        <p:txBody>
          <a:bodyPr/>
          <a:lstStyle/>
          <a:p>
            <a:r>
              <a:rPr lang="en-US" sz="2400" dirty="0" smtClean="0"/>
              <a:t>The DFT is a well-known approach for splitting a signal into several bands.</a:t>
            </a:r>
          </a:p>
          <a:p>
            <a:endParaRPr lang="en-US" dirty="0" smtClean="0"/>
          </a:p>
          <a:p>
            <a:endParaRPr lang="en-US" dirty="0"/>
          </a:p>
        </p:txBody>
      </p:sp>
      <p:pic>
        <p:nvPicPr>
          <p:cNvPr id="2051" name="Picture 3"/>
          <p:cNvPicPr>
            <a:picLocks noChangeAspect="1" noChangeArrowheads="1"/>
          </p:cNvPicPr>
          <p:nvPr/>
        </p:nvPicPr>
        <p:blipFill>
          <a:blip r:embed="rId2"/>
          <a:srcRect/>
          <a:stretch>
            <a:fillRect/>
          </a:stretch>
        </p:blipFill>
        <p:spPr bwMode="auto">
          <a:xfrm>
            <a:off x="5704032" y="1981201"/>
            <a:ext cx="5040167" cy="3733800"/>
          </a:xfrm>
          <a:prstGeom prst="rect">
            <a:avLst/>
          </a:prstGeom>
          <a:noFill/>
          <a:ln w="9525">
            <a:noFill/>
            <a:miter lim="800000"/>
            <a:headEnd/>
            <a:tailEnd/>
          </a:ln>
          <a:effectLst/>
        </p:spPr>
      </p:pic>
      <p:sp>
        <p:nvSpPr>
          <p:cNvPr id="6" name="Rectangle 5"/>
          <p:cNvSpPr/>
          <p:nvPr/>
        </p:nvSpPr>
        <p:spPr>
          <a:xfrm>
            <a:off x="6400800" y="5867400"/>
            <a:ext cx="4149726" cy="369332"/>
          </a:xfrm>
          <a:prstGeom prst="rect">
            <a:avLst/>
          </a:prstGeom>
        </p:spPr>
        <p:txBody>
          <a:bodyPr wrap="none">
            <a:spAutoFit/>
          </a:bodyPr>
          <a:lstStyle/>
          <a:p>
            <a:r>
              <a:rPr lang="en-US" b="1" dirty="0" smtClean="0"/>
              <a:t>N-channel DFT filter bank analyzer</a:t>
            </a:r>
            <a:endParaRPr lang="en-US" dirty="0"/>
          </a:p>
        </p:txBody>
      </p:sp>
      <p:sp>
        <p:nvSpPr>
          <p:cNvPr id="7" name="Rectangle 6"/>
          <p:cNvSpPr/>
          <p:nvPr/>
        </p:nvSpPr>
        <p:spPr>
          <a:xfrm>
            <a:off x="304800" y="1828800"/>
            <a:ext cx="5257800" cy="3477875"/>
          </a:xfrm>
          <a:prstGeom prst="rect">
            <a:avLst/>
          </a:prstGeom>
        </p:spPr>
        <p:txBody>
          <a:bodyPr wrap="square">
            <a:spAutoFit/>
          </a:bodyPr>
          <a:lstStyle/>
          <a:p>
            <a:pPr algn="just">
              <a:spcBef>
                <a:spcPts val="600"/>
              </a:spcBef>
              <a:spcAft>
                <a:spcPts val="600"/>
              </a:spcAft>
              <a:buFont typeface="Arial" pitchFamily="34" charset="0"/>
              <a:buChar char="•"/>
            </a:pPr>
            <a:r>
              <a:rPr lang="en-US" sz="2000" dirty="0" smtClean="0">
                <a:latin typeface="Georgia" pitchFamily="18" charset="0"/>
              </a:rPr>
              <a:t>The input signal, x(n), is first multiplied by the complex sinusoids e</a:t>
            </a:r>
            <a:r>
              <a:rPr lang="en-US" sz="2000" baseline="30000" dirty="0" smtClean="0">
                <a:latin typeface="Georgia" pitchFamily="18" charset="0"/>
              </a:rPr>
              <a:t>-</a:t>
            </a:r>
            <a:r>
              <a:rPr lang="en-US" sz="2000" baseline="30000" dirty="0" err="1" smtClean="0">
                <a:latin typeface="Georgia" pitchFamily="18" charset="0"/>
              </a:rPr>
              <a:t>j</a:t>
            </a:r>
            <a:r>
              <a:rPr lang="en-US" sz="2000" baseline="30000" dirty="0" err="1" smtClean="0">
                <a:latin typeface="Georgia" pitchFamily="18" charset="0"/>
                <a:sym typeface="Symbol"/>
              </a:rPr>
              <a:t>kn</a:t>
            </a:r>
            <a:r>
              <a:rPr lang="en-US" sz="2000" dirty="0" smtClean="0">
                <a:latin typeface="Georgia" pitchFamily="18" charset="0"/>
              </a:rPr>
              <a:t>, k=0,1,2, N - 1, resulting in N complex signals. </a:t>
            </a:r>
          </a:p>
          <a:p>
            <a:pPr algn="just">
              <a:spcBef>
                <a:spcPts val="600"/>
              </a:spcBef>
              <a:spcAft>
                <a:spcPts val="600"/>
              </a:spcAft>
              <a:buFont typeface="Arial" pitchFamily="34" charset="0"/>
              <a:buChar char="•"/>
            </a:pPr>
            <a:r>
              <a:rPr lang="en-US" sz="2000" dirty="0" smtClean="0">
                <a:latin typeface="Georgia" pitchFamily="18" charset="0"/>
              </a:rPr>
              <a:t>These modulated signals are then </a:t>
            </a:r>
            <a:r>
              <a:rPr lang="en-US" sz="2000" dirty="0" err="1" smtClean="0">
                <a:latin typeface="Georgia" pitchFamily="18" charset="0"/>
              </a:rPr>
              <a:t>lowpass</a:t>
            </a:r>
            <a:r>
              <a:rPr lang="en-US" sz="2000" dirty="0" smtClean="0">
                <a:latin typeface="Georgia" pitchFamily="18" charset="0"/>
              </a:rPr>
              <a:t> filtered by h(n) and </a:t>
            </a:r>
            <a:r>
              <a:rPr lang="en-US" sz="2000" dirty="0" err="1" smtClean="0">
                <a:latin typeface="Georgia" pitchFamily="18" charset="0"/>
              </a:rPr>
              <a:t>downsampled</a:t>
            </a:r>
            <a:r>
              <a:rPr lang="en-US" sz="2000" dirty="0" smtClean="0">
                <a:latin typeface="Georgia" pitchFamily="18" charset="0"/>
              </a:rPr>
              <a:t> by a factor of</a:t>
            </a:r>
            <a:r>
              <a:rPr lang="en-US" sz="2000" b="1" dirty="0" smtClean="0">
                <a:latin typeface="Georgia" pitchFamily="18" charset="0"/>
              </a:rPr>
              <a:t> </a:t>
            </a:r>
            <a:r>
              <a:rPr lang="en-US" sz="2000" dirty="0" smtClean="0">
                <a:latin typeface="Georgia" pitchFamily="18" charset="0"/>
              </a:rPr>
              <a:t>N (critically sampled), and thereby effectively converting them to baseband signals. </a:t>
            </a:r>
          </a:p>
          <a:p>
            <a:pPr algn="just">
              <a:spcBef>
                <a:spcPts val="600"/>
              </a:spcBef>
              <a:spcAft>
                <a:spcPts val="600"/>
              </a:spcAft>
              <a:buFont typeface="Arial" pitchFamily="34" charset="0"/>
              <a:buChar char="•"/>
            </a:pPr>
            <a:r>
              <a:rPr lang="en-US" sz="2000" dirty="0" smtClean="0">
                <a:latin typeface="Georgia" pitchFamily="18" charset="0"/>
              </a:rPr>
              <a:t>The channel outputs, </a:t>
            </a:r>
            <a:r>
              <a:rPr lang="en-US" sz="2000" dirty="0" err="1" smtClean="0">
                <a:latin typeface="Georgia" pitchFamily="18" charset="0"/>
              </a:rPr>
              <a:t>X</a:t>
            </a:r>
            <a:r>
              <a:rPr lang="en-US" sz="2000" baseline="-25000" dirty="0" err="1" smtClean="0">
                <a:latin typeface="Georgia" pitchFamily="18" charset="0"/>
              </a:rPr>
              <a:t>k</a:t>
            </a:r>
            <a:r>
              <a:rPr lang="en-US" sz="2000" dirty="0" smtClean="0">
                <a:latin typeface="Georgia" pitchFamily="18" charset="0"/>
              </a:rPr>
              <a:t>(m), can be expressed as</a:t>
            </a:r>
            <a:endParaRPr lang="en-US" sz="2000" dirty="0">
              <a:latin typeface="Georgia" pitchFamily="18" charset="0"/>
            </a:endParaRPr>
          </a:p>
        </p:txBody>
      </p:sp>
      <p:pic>
        <p:nvPicPr>
          <p:cNvPr id="2052" name="Picture 4"/>
          <p:cNvPicPr>
            <a:picLocks noChangeAspect="1" noChangeArrowheads="1"/>
          </p:cNvPicPr>
          <p:nvPr/>
        </p:nvPicPr>
        <p:blipFill>
          <a:blip r:embed="rId3"/>
          <a:srcRect/>
          <a:stretch>
            <a:fillRect/>
          </a:stretch>
        </p:blipFill>
        <p:spPr bwMode="auto">
          <a:xfrm>
            <a:off x="228600" y="5715000"/>
            <a:ext cx="5945778" cy="77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lstStyle/>
          <a:p>
            <a:endParaRPr lang="en-US" dirty="0"/>
          </a:p>
        </p:txBody>
      </p:sp>
      <p:pic>
        <p:nvPicPr>
          <p:cNvPr id="3075" name="Picture 3"/>
          <p:cNvPicPr>
            <a:picLocks noChangeAspect="1" noChangeArrowheads="1"/>
          </p:cNvPicPr>
          <p:nvPr/>
        </p:nvPicPr>
        <p:blipFill>
          <a:blip r:embed="rId2"/>
          <a:srcRect/>
          <a:stretch>
            <a:fillRect/>
          </a:stretch>
        </p:blipFill>
        <p:spPr bwMode="auto">
          <a:xfrm>
            <a:off x="914400" y="838200"/>
            <a:ext cx="5092700" cy="3048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761999" y="1295400"/>
            <a:ext cx="4736496" cy="838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609600" y="2362200"/>
            <a:ext cx="6324600" cy="405586"/>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685800" y="2936122"/>
            <a:ext cx="4724400" cy="828229"/>
          </a:xfrm>
          <a:prstGeom prst="rect">
            <a:avLst/>
          </a:prstGeom>
          <a:noFill/>
          <a:ln w="9525">
            <a:noFill/>
            <a:miter lim="800000"/>
            <a:headEnd/>
            <a:tailEnd/>
          </a:ln>
          <a:effectLst/>
        </p:spPr>
      </p:pic>
      <p:sp>
        <p:nvSpPr>
          <p:cNvPr id="9" name="Rectangle 8"/>
          <p:cNvSpPr/>
          <p:nvPr/>
        </p:nvSpPr>
        <p:spPr>
          <a:xfrm>
            <a:off x="685800" y="4038600"/>
            <a:ext cx="9829800" cy="830997"/>
          </a:xfrm>
          <a:prstGeom prst="rect">
            <a:avLst/>
          </a:prstGeom>
        </p:spPr>
        <p:txBody>
          <a:bodyPr wrap="square">
            <a:spAutoFit/>
          </a:bodyPr>
          <a:lstStyle/>
          <a:p>
            <a:r>
              <a:rPr lang="en-US" sz="2400" dirty="0" smtClean="0">
                <a:latin typeface="Georgia" pitchFamily="18" charset="0"/>
              </a:rPr>
              <a:t>for practical purposes, assume that the filter h(n) has a finite impulse response of length N. </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normAutofit/>
          </a:bodyPr>
          <a:lstStyle/>
          <a:p>
            <a:pPr algn="just"/>
            <a:r>
              <a:rPr lang="en-US" sz="2400" dirty="0" smtClean="0">
                <a:latin typeface="Georgia" pitchFamily="18" charset="0"/>
              </a:rPr>
              <a:t>In the DFT filter bank synthesizer, all the</a:t>
            </a:r>
            <a:r>
              <a:rPr lang="en-US" sz="2400" i="1" dirty="0" smtClean="0">
                <a:latin typeface="Georgia" pitchFamily="18" charset="0"/>
              </a:rPr>
              <a:t> N channel signals </a:t>
            </a:r>
            <a:r>
              <a:rPr lang="en-US" sz="2400" dirty="0" smtClean="0">
                <a:latin typeface="Georgia" pitchFamily="18" charset="0"/>
              </a:rPr>
              <a:t>are interpolated (</a:t>
            </a:r>
            <a:r>
              <a:rPr lang="en-US" sz="2400" dirty="0" err="1" smtClean="0">
                <a:latin typeface="Georgia" pitchFamily="18" charset="0"/>
              </a:rPr>
              <a:t>upsampled</a:t>
            </a:r>
            <a:r>
              <a:rPr lang="en-US" sz="2400" dirty="0" smtClean="0">
                <a:latin typeface="Georgia" pitchFamily="18" charset="0"/>
              </a:rPr>
              <a:t> and </a:t>
            </a:r>
            <a:r>
              <a:rPr lang="en-US" sz="2400" dirty="0" err="1" smtClean="0">
                <a:latin typeface="Georgia" pitchFamily="18" charset="0"/>
              </a:rPr>
              <a:t>lowpass</a:t>
            </a:r>
            <a:r>
              <a:rPr lang="en-US" sz="2400" dirty="0" smtClean="0">
                <a:latin typeface="Georgia" pitchFamily="18" charset="0"/>
              </a:rPr>
              <a:t> filtered) first by a factor of N that restores them to their original sampling rate. </a:t>
            </a:r>
          </a:p>
          <a:p>
            <a:pPr algn="just"/>
            <a:r>
              <a:rPr lang="en-US" sz="2400" dirty="0" smtClean="0">
                <a:latin typeface="Georgia" pitchFamily="18" charset="0"/>
              </a:rPr>
              <a:t>Finally, all the channel signals are </a:t>
            </a:r>
            <a:r>
              <a:rPr lang="en-US" sz="2400" dirty="0" err="1" smtClean="0">
                <a:latin typeface="Georgia" pitchFamily="18" charset="0"/>
              </a:rPr>
              <a:t>upconverted</a:t>
            </a:r>
            <a:r>
              <a:rPr lang="en-US" sz="2400" dirty="0" smtClean="0">
                <a:latin typeface="Georgia" pitchFamily="18" charset="0"/>
              </a:rPr>
              <a:t> and summed to get the synthesizer output.</a:t>
            </a:r>
            <a:endParaRPr lang="en-US" sz="2400" dirty="0">
              <a:latin typeface="Georgia" pitchFamily="18" charset="0"/>
            </a:endParaRPr>
          </a:p>
        </p:txBody>
      </p:sp>
      <p:pic>
        <p:nvPicPr>
          <p:cNvPr id="4098" name="Picture 2"/>
          <p:cNvPicPr>
            <a:picLocks noChangeAspect="1" noChangeArrowheads="1"/>
          </p:cNvPicPr>
          <p:nvPr/>
        </p:nvPicPr>
        <p:blipFill>
          <a:blip r:embed="rId2"/>
          <a:srcRect/>
          <a:stretch>
            <a:fillRect/>
          </a:stretch>
        </p:blipFill>
        <p:spPr bwMode="auto">
          <a:xfrm>
            <a:off x="4495800" y="2590800"/>
            <a:ext cx="6000750" cy="4057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10363200" cy="5562600"/>
          </a:xfrm>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609599" y="685800"/>
            <a:ext cx="7113782" cy="19812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09600" y="2635770"/>
            <a:ext cx="7970808" cy="6096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09600" y="3277850"/>
            <a:ext cx="5798847" cy="9048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457200" y="4131040"/>
            <a:ext cx="8534401" cy="428017"/>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1447799" y="4542020"/>
            <a:ext cx="4958013" cy="1752600"/>
          </a:xfrm>
          <a:prstGeom prst="rect">
            <a:avLst/>
          </a:prstGeom>
          <a:noFill/>
          <a:ln w="9525">
            <a:noFill/>
            <a:miter lim="800000"/>
            <a:headEnd/>
            <a:tailEnd/>
          </a:ln>
          <a:effectLst/>
        </p:spPr>
      </p:pic>
      <p:sp>
        <p:nvSpPr>
          <p:cNvPr id="9" name="Rectangle 8"/>
          <p:cNvSpPr/>
          <p:nvPr/>
        </p:nvSpPr>
        <p:spPr>
          <a:xfrm>
            <a:off x="304800" y="6211669"/>
            <a:ext cx="10134600" cy="646331"/>
          </a:xfrm>
          <a:prstGeom prst="rect">
            <a:avLst/>
          </a:prstGeom>
        </p:spPr>
        <p:txBody>
          <a:bodyPr wrap="square">
            <a:spAutoFit/>
          </a:bodyPr>
          <a:lstStyle/>
          <a:p>
            <a:r>
              <a:rPr lang="en-US" dirty="0" smtClean="0">
                <a:latin typeface="Georgia" pitchFamily="18" charset="0"/>
              </a:rPr>
              <a:t>synthesis is achievable by taking the IDFT across channels and interpolating each resulting time sample with the LPF go{n)</a:t>
            </a: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85800"/>
            <a:ext cx="9875520" cy="5638800"/>
          </a:xfrm>
        </p:spPr>
        <p:txBody>
          <a:bodyPr/>
          <a:lstStyle/>
          <a:p>
            <a:r>
              <a:rPr lang="en-US" b="1" dirty="0" smtClean="0"/>
              <a:t>Alternative Architectures</a:t>
            </a:r>
          </a:p>
          <a:p>
            <a:r>
              <a:rPr lang="en-US" dirty="0" smtClean="0"/>
              <a:t>An alternative way of implementing the DFT filter bank can be developed as follows</a:t>
            </a:r>
          </a:p>
          <a:p>
            <a:r>
              <a:rPr lang="en-US" dirty="0" smtClean="0"/>
              <a:t>the basic DFT filter bank analyzer output is given by</a:t>
            </a:r>
          </a:p>
          <a:p>
            <a:endParaRPr lang="en-US" dirty="0" smtClean="0"/>
          </a:p>
          <a:p>
            <a:endParaRPr lang="en-US" dirty="0" smtClean="0"/>
          </a:p>
          <a:p>
            <a:r>
              <a:rPr lang="en-US" dirty="0" smtClean="0"/>
              <a:t>This time it is assumed that the signal is not critically sampled, i.e.,</a:t>
            </a:r>
            <a:r>
              <a:rPr lang="en-US" i="1" dirty="0" smtClean="0"/>
              <a:t> D </a:t>
            </a:r>
            <a:r>
              <a:rPr lang="en-US" i="1" dirty="0" smtClean="0">
                <a:sym typeface="Symbol"/>
              </a:rPr>
              <a:t></a:t>
            </a:r>
            <a:r>
              <a:rPr lang="en-US" i="1" dirty="0" smtClean="0"/>
              <a:t> N. Equation (1) </a:t>
            </a:r>
            <a:r>
              <a:rPr lang="en-US" dirty="0" smtClean="0"/>
              <a:t>can then be written as</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1882726" y="2590800"/>
            <a:ext cx="6950612" cy="838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057400" y="4495800"/>
            <a:ext cx="6182852"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85800"/>
            <a:ext cx="9875520" cy="5638800"/>
          </a:xfrm>
        </p:spPr>
        <p:txBody>
          <a:bodyPr/>
          <a:lstStyle/>
          <a:p>
            <a:r>
              <a:rPr lang="en-US" dirty="0" smtClean="0"/>
              <a:t>Where,</a:t>
            </a:r>
            <a:endParaRPr lang="en-US" dirty="0"/>
          </a:p>
        </p:txBody>
      </p:sp>
      <p:pic>
        <p:nvPicPr>
          <p:cNvPr id="2050" name="Picture 2"/>
          <p:cNvPicPr>
            <a:picLocks noChangeAspect="1" noChangeArrowheads="1"/>
          </p:cNvPicPr>
          <p:nvPr/>
        </p:nvPicPr>
        <p:blipFill>
          <a:blip r:embed="rId2"/>
          <a:srcRect/>
          <a:stretch>
            <a:fillRect/>
          </a:stretch>
        </p:blipFill>
        <p:spPr bwMode="auto">
          <a:xfrm>
            <a:off x="2514600" y="824047"/>
            <a:ext cx="5410200" cy="52850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62000" y="1447800"/>
            <a:ext cx="9258861" cy="476250"/>
          </a:xfrm>
          <a:prstGeom prst="rect">
            <a:avLst/>
          </a:prstGeom>
          <a:noFill/>
          <a:ln w="9525">
            <a:noFill/>
            <a:miter lim="800000"/>
            <a:headEnd/>
            <a:tailEnd/>
          </a:ln>
          <a:effectLst/>
        </p:spPr>
      </p:pic>
      <p:sp>
        <p:nvSpPr>
          <p:cNvPr id="6" name="Rectangle 5"/>
          <p:cNvSpPr/>
          <p:nvPr/>
        </p:nvSpPr>
        <p:spPr>
          <a:xfrm>
            <a:off x="533400" y="2057400"/>
            <a:ext cx="7848600" cy="430887"/>
          </a:xfrm>
          <a:prstGeom prst="rect">
            <a:avLst/>
          </a:prstGeom>
        </p:spPr>
        <p:txBody>
          <a:bodyPr wrap="square">
            <a:spAutoFit/>
          </a:bodyPr>
          <a:lstStyle/>
          <a:p>
            <a:r>
              <a:rPr lang="en-US" sz="2200" dirty="0" smtClean="0">
                <a:latin typeface="Georgia" pitchFamily="18" charset="0"/>
              </a:rPr>
              <a:t>The alternate structure for the analyzer</a:t>
            </a:r>
            <a:endParaRPr lang="en-US" sz="2200" dirty="0">
              <a:latin typeface="Georgia" pitchFamily="18" charset="0"/>
            </a:endParaRPr>
          </a:p>
        </p:txBody>
      </p:sp>
      <p:pic>
        <p:nvPicPr>
          <p:cNvPr id="2052" name="Picture 4"/>
          <p:cNvPicPr>
            <a:picLocks noChangeAspect="1" noChangeArrowheads="1"/>
          </p:cNvPicPr>
          <p:nvPr/>
        </p:nvPicPr>
        <p:blipFill>
          <a:blip r:embed="rId4"/>
          <a:srcRect/>
          <a:stretch>
            <a:fillRect/>
          </a:stretch>
        </p:blipFill>
        <p:spPr bwMode="auto">
          <a:xfrm>
            <a:off x="5029200" y="2438400"/>
            <a:ext cx="5486400" cy="41417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838200"/>
            <a:ext cx="9875520" cy="5486400"/>
          </a:xfrm>
        </p:spPr>
        <p:txBody>
          <a:bodyPr>
            <a:normAutofit/>
          </a:bodyPr>
          <a:lstStyle/>
          <a:p>
            <a:pPr algn="just"/>
            <a:r>
              <a:rPr lang="en-US" sz="2400" dirty="0" smtClean="0">
                <a:latin typeface="Georgia" pitchFamily="18" charset="0"/>
              </a:rPr>
              <a:t>In each channel, the signal is </a:t>
            </a:r>
            <a:r>
              <a:rPr lang="en-US" sz="2400" dirty="0" err="1" smtClean="0">
                <a:latin typeface="Georgia" pitchFamily="18" charset="0"/>
              </a:rPr>
              <a:t>bandpass</a:t>
            </a:r>
            <a:r>
              <a:rPr lang="en-US" sz="2400" dirty="0" smtClean="0">
                <a:latin typeface="Georgia" pitchFamily="18" charset="0"/>
              </a:rPr>
              <a:t> filtered by </a:t>
            </a:r>
            <a:r>
              <a:rPr lang="en-US" sz="2400" dirty="0" err="1" smtClean="0">
                <a:latin typeface="Georgia" pitchFamily="18" charset="0"/>
              </a:rPr>
              <a:t>h</a:t>
            </a:r>
            <a:r>
              <a:rPr lang="en-US" sz="2400" baseline="-25000" dirty="0" err="1" smtClean="0">
                <a:latin typeface="Georgia" pitchFamily="18" charset="0"/>
              </a:rPr>
              <a:t>k</a:t>
            </a:r>
            <a:r>
              <a:rPr lang="en-US" sz="2400" dirty="0" smtClean="0">
                <a:latin typeface="Georgia" pitchFamily="18" charset="0"/>
              </a:rPr>
              <a:t>(n), </a:t>
            </a:r>
            <a:r>
              <a:rPr lang="en-US" sz="2400" dirty="0" err="1" smtClean="0">
                <a:latin typeface="Georgia" pitchFamily="18" charset="0"/>
              </a:rPr>
              <a:t>downsampled</a:t>
            </a:r>
            <a:r>
              <a:rPr lang="en-US" sz="2400" dirty="0" smtClean="0">
                <a:latin typeface="Georgia" pitchFamily="18" charset="0"/>
              </a:rPr>
              <a:t> by a factor of D, and then </a:t>
            </a:r>
            <a:r>
              <a:rPr lang="en-US" sz="2400" dirty="0" err="1" smtClean="0">
                <a:latin typeface="Georgia" pitchFamily="18" charset="0"/>
              </a:rPr>
              <a:t>downconverted</a:t>
            </a:r>
            <a:r>
              <a:rPr lang="en-US" sz="2400" dirty="0" smtClean="0">
                <a:latin typeface="Georgia" pitchFamily="18" charset="0"/>
              </a:rPr>
              <a:t> by the complex sinusoid e</a:t>
            </a:r>
            <a:r>
              <a:rPr lang="en-US" sz="2400" baseline="30000" dirty="0" smtClean="0">
                <a:latin typeface="Georgia" pitchFamily="18" charset="0"/>
              </a:rPr>
              <a:t>-j2kn/N </a:t>
            </a:r>
            <a:r>
              <a:rPr lang="en-US" sz="2400" baseline="-25000" dirty="0" smtClean="0">
                <a:latin typeface="Georgia" pitchFamily="18" charset="0"/>
              </a:rPr>
              <a:t>,</a:t>
            </a:r>
            <a:r>
              <a:rPr lang="en-US" sz="2400" dirty="0" smtClean="0">
                <a:latin typeface="Georgia" pitchFamily="18" charset="0"/>
              </a:rPr>
              <a:t>k = 0,1,2,….. N- 1. In the case of critical sampling, i.e., D = N, Equation (2) becomes</a:t>
            </a:r>
            <a:endParaRPr lang="en-US" sz="2400" dirty="0">
              <a:latin typeface="Georgia" pitchFamily="18" charset="0"/>
            </a:endParaRPr>
          </a:p>
        </p:txBody>
      </p:sp>
      <p:pic>
        <p:nvPicPr>
          <p:cNvPr id="3074" name="Picture 2"/>
          <p:cNvPicPr>
            <a:picLocks noChangeAspect="1" noChangeArrowheads="1"/>
          </p:cNvPicPr>
          <p:nvPr/>
        </p:nvPicPr>
        <p:blipFill>
          <a:blip r:embed="rId2"/>
          <a:srcRect/>
          <a:stretch>
            <a:fillRect/>
          </a:stretch>
        </p:blipFill>
        <p:spPr bwMode="auto">
          <a:xfrm>
            <a:off x="2819400" y="2514600"/>
            <a:ext cx="3971108" cy="1447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455392" y="5257800"/>
            <a:ext cx="7248940" cy="914400"/>
          </a:xfrm>
          <a:prstGeom prst="rect">
            <a:avLst/>
          </a:prstGeom>
          <a:noFill/>
          <a:ln w="9525">
            <a:noFill/>
            <a:miter lim="800000"/>
            <a:headEnd/>
            <a:tailEnd/>
          </a:ln>
          <a:effectLst/>
        </p:spPr>
      </p:pic>
      <p:sp>
        <p:nvSpPr>
          <p:cNvPr id="6" name="Rectangle 5"/>
          <p:cNvSpPr/>
          <p:nvPr/>
        </p:nvSpPr>
        <p:spPr>
          <a:xfrm>
            <a:off x="762000" y="4191000"/>
            <a:ext cx="9677400" cy="830997"/>
          </a:xfrm>
          <a:prstGeom prst="rect">
            <a:avLst/>
          </a:prstGeom>
        </p:spPr>
        <p:txBody>
          <a:bodyPr wrap="square">
            <a:spAutoFit/>
          </a:bodyPr>
          <a:lstStyle/>
          <a:p>
            <a:r>
              <a:rPr lang="en-US" sz="2400" dirty="0" smtClean="0">
                <a:latin typeface="Georgia" pitchFamily="18" charset="0"/>
              </a:rPr>
              <a:t>Similarly, an alternative structure can be created for the synthesizer. In the basic DFT filter bank synthesizer</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lstStyle/>
          <a:p>
            <a:endParaRPr lang="en-US" dirty="0"/>
          </a:p>
        </p:txBody>
      </p:sp>
      <p:pic>
        <p:nvPicPr>
          <p:cNvPr id="4098" name="Picture 2"/>
          <p:cNvPicPr>
            <a:picLocks noChangeAspect="1" noChangeArrowheads="1"/>
          </p:cNvPicPr>
          <p:nvPr/>
        </p:nvPicPr>
        <p:blipFill>
          <a:blip r:embed="rId2"/>
          <a:srcRect/>
          <a:stretch>
            <a:fillRect/>
          </a:stretch>
        </p:blipFill>
        <p:spPr bwMode="auto">
          <a:xfrm>
            <a:off x="4648200" y="1371600"/>
            <a:ext cx="5735411" cy="4286250"/>
          </a:xfrm>
          <a:prstGeom prst="rect">
            <a:avLst/>
          </a:prstGeom>
          <a:noFill/>
          <a:ln w="9525">
            <a:noFill/>
            <a:miter lim="800000"/>
            <a:headEnd/>
            <a:tailEnd/>
          </a:ln>
          <a:effectLst/>
        </p:spPr>
      </p:pic>
      <p:sp>
        <p:nvSpPr>
          <p:cNvPr id="5" name="Rectangle 4"/>
          <p:cNvSpPr/>
          <p:nvPr/>
        </p:nvSpPr>
        <p:spPr>
          <a:xfrm>
            <a:off x="685800" y="838200"/>
            <a:ext cx="6629400" cy="461665"/>
          </a:xfrm>
          <a:prstGeom prst="rect">
            <a:avLst/>
          </a:prstGeom>
        </p:spPr>
        <p:txBody>
          <a:bodyPr wrap="square">
            <a:spAutoFit/>
          </a:bodyPr>
          <a:lstStyle/>
          <a:p>
            <a:r>
              <a:rPr lang="en-US" sz="2400" dirty="0" smtClean="0">
                <a:latin typeface="Georgia" pitchFamily="18" charset="0"/>
                <a:cs typeface="Times New Roman" pitchFamily="18" charset="0"/>
              </a:rPr>
              <a:t>Another way of expressing above Equation is</a:t>
            </a:r>
            <a:endParaRPr lang="en-US" sz="2400" dirty="0">
              <a:latin typeface="Georg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85800"/>
            <a:ext cx="9875520" cy="5638800"/>
          </a:xfrm>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1447800" y="685800"/>
            <a:ext cx="8763000" cy="484821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317171" y="5562600"/>
            <a:ext cx="7237791"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85800"/>
            <a:ext cx="9875520" cy="5638800"/>
          </a:xfrm>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2362200" y="685800"/>
            <a:ext cx="7170708"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10287000" cy="5562600"/>
          </a:xfrm>
        </p:spPr>
        <p:txBody>
          <a:bodyPr/>
          <a:lstStyle/>
          <a:p>
            <a:pPr algn="just"/>
            <a:r>
              <a:rPr lang="en-US" sz="2400" dirty="0" smtClean="0">
                <a:latin typeface="Georgia" pitchFamily="18" charset="0"/>
              </a:rPr>
              <a:t>The CIC filter can implement an interpolation or decimation filter that uses only delay and add operations and thus is well-suited for FPGA and ASIC implementation. </a:t>
            </a:r>
          </a:p>
          <a:p>
            <a:pPr algn="just"/>
            <a:r>
              <a:rPr lang="en-US" sz="2400" dirty="0" smtClean="0">
                <a:latin typeface="Georgia" pitchFamily="18" charset="0"/>
              </a:rPr>
              <a:t>Further, the same basic filter structure can be used to handle variable sample rate conversion</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1066799" y="2971800"/>
            <a:ext cx="9223783" cy="3276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438400" y="6324600"/>
            <a:ext cx="6417129" cy="34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10363200" cy="5562600"/>
          </a:xfrm>
        </p:spPr>
        <p:txBody>
          <a:bodyPr/>
          <a:lstStyle/>
          <a:p>
            <a:endParaRPr lang="en-US" dirty="0"/>
          </a:p>
        </p:txBody>
      </p:sp>
      <p:sp>
        <p:nvSpPr>
          <p:cNvPr id="4" name="Rectangle 3"/>
          <p:cNvSpPr/>
          <p:nvPr/>
        </p:nvSpPr>
        <p:spPr>
          <a:xfrm>
            <a:off x="381000" y="762000"/>
            <a:ext cx="10287000" cy="3416320"/>
          </a:xfrm>
          <a:prstGeom prst="rect">
            <a:avLst/>
          </a:prstGeom>
        </p:spPr>
        <p:txBody>
          <a:bodyPr wrap="square">
            <a:spAutoFit/>
          </a:bodyPr>
          <a:lstStyle/>
          <a:p>
            <a:pPr marL="465138" indent="-465138" algn="just">
              <a:buFont typeface="Wingdings" pitchFamily="2" charset="2"/>
              <a:buChar char="v"/>
            </a:pPr>
            <a:r>
              <a:rPr lang="en-US" sz="2400" dirty="0" smtClean="0">
                <a:latin typeface="Georgia" pitchFamily="18" charset="0"/>
              </a:rPr>
              <a:t>In this alternative implementation, each of the channel input signals is separately multiplied by the complex sinusoid, translating the frequency bands to their original spectral location. </a:t>
            </a:r>
          </a:p>
          <a:p>
            <a:pPr marL="465138" indent="-465138" algn="just">
              <a:buFont typeface="Wingdings" pitchFamily="2" charset="2"/>
              <a:buChar char="v"/>
            </a:pPr>
            <a:r>
              <a:rPr lang="en-US" sz="2400" dirty="0" smtClean="0">
                <a:latin typeface="Georgia" pitchFamily="18" charset="0"/>
              </a:rPr>
              <a:t>The </a:t>
            </a:r>
            <a:r>
              <a:rPr lang="en-US" sz="2400" dirty="0" err="1" smtClean="0">
                <a:latin typeface="Georgia" pitchFamily="18" charset="0"/>
              </a:rPr>
              <a:t>upconverted</a:t>
            </a:r>
            <a:r>
              <a:rPr lang="en-US" sz="2400" dirty="0" smtClean="0">
                <a:latin typeface="Georgia" pitchFamily="18" charset="0"/>
              </a:rPr>
              <a:t> signals are then interpolated by a factor of D, converting the sample rate to the original value. </a:t>
            </a:r>
          </a:p>
          <a:p>
            <a:pPr marL="465138" indent="-465138" algn="just">
              <a:buFont typeface="Wingdings" pitchFamily="2" charset="2"/>
              <a:buChar char="v"/>
            </a:pPr>
            <a:r>
              <a:rPr lang="en-US" sz="2400" dirty="0" smtClean="0">
                <a:latin typeface="Georgia" pitchFamily="18" charset="0"/>
              </a:rPr>
              <a:t>The interpolation filter is the complex BPF, the impulse response of which is given by </a:t>
            </a:r>
            <a:r>
              <a:rPr lang="en-US" sz="2400" dirty="0" err="1" smtClean="0">
                <a:latin typeface="Georgia" pitchFamily="18" charset="0"/>
              </a:rPr>
              <a:t>g'k</a:t>
            </a:r>
            <a:r>
              <a:rPr lang="en-US" sz="2400" dirty="0" smtClean="0">
                <a:latin typeface="Georgia" pitchFamily="18" charset="0"/>
              </a:rPr>
              <a:t>(n), k = 0,1, 2,N — 1, which selects the desired </a:t>
            </a:r>
            <a:r>
              <a:rPr lang="en-US" sz="2400" dirty="0" err="1" smtClean="0">
                <a:latin typeface="Georgia" pitchFamily="18" charset="0"/>
              </a:rPr>
              <a:t>bandpass</a:t>
            </a:r>
            <a:r>
              <a:rPr lang="en-US" sz="2400" dirty="0" smtClean="0">
                <a:latin typeface="Georgia" pitchFamily="18" charset="0"/>
              </a:rPr>
              <a:t> image. </a:t>
            </a:r>
          </a:p>
          <a:p>
            <a:pPr marL="465138" indent="-465138" algn="just">
              <a:buFont typeface="Wingdings" pitchFamily="2" charset="2"/>
              <a:buChar char="v"/>
            </a:pPr>
            <a:r>
              <a:rPr lang="en-US" sz="2400" dirty="0" smtClean="0">
                <a:latin typeface="Georgia" pitchFamily="18" charset="0"/>
              </a:rPr>
              <a:t>For the case of critical sampling, i.e., D = N,</a:t>
            </a:r>
            <a:endParaRPr lang="en-US" sz="2400" dirty="0">
              <a:latin typeface="Georgia" pitchFamily="18" charset="0"/>
            </a:endParaRPr>
          </a:p>
        </p:txBody>
      </p:sp>
      <p:pic>
        <p:nvPicPr>
          <p:cNvPr id="7170" name="Picture 2"/>
          <p:cNvPicPr>
            <a:picLocks noChangeAspect="1" noChangeArrowheads="1"/>
          </p:cNvPicPr>
          <p:nvPr/>
        </p:nvPicPr>
        <p:blipFill>
          <a:blip r:embed="rId2"/>
          <a:srcRect/>
          <a:stretch>
            <a:fillRect/>
          </a:stretch>
        </p:blipFill>
        <p:spPr bwMode="auto">
          <a:xfrm>
            <a:off x="2286000" y="4226257"/>
            <a:ext cx="3962400" cy="15719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10287000" cy="5715000"/>
          </a:xfrm>
        </p:spPr>
        <p:txBody>
          <a:bodyPr/>
          <a:lstStyle/>
          <a:p>
            <a:pPr algn="ctr"/>
            <a:r>
              <a:rPr lang="en-US" b="1" dirty="0" err="1" smtClean="0"/>
              <a:t>Transmultiplexers</a:t>
            </a:r>
            <a:endParaRPr lang="en-US" b="1" dirty="0" smtClean="0"/>
          </a:p>
          <a:p>
            <a:r>
              <a:rPr lang="en-US" dirty="0" smtClean="0"/>
              <a:t>An application of </a:t>
            </a:r>
            <a:r>
              <a:rPr lang="en-US" dirty="0" err="1" smtClean="0"/>
              <a:t>multirate</a:t>
            </a:r>
            <a:r>
              <a:rPr lang="en-US" dirty="0" smtClean="0"/>
              <a:t> digital signal processing in communications is in the channelization of data streams. </a:t>
            </a:r>
          </a:p>
          <a:p>
            <a:r>
              <a:rPr lang="en-US" dirty="0" smtClean="0"/>
              <a:t>The goal of these techniques is to convert a TDM signal into a FDM signal, conversely, an FDM signal can be converted in a TDM signal. </a:t>
            </a:r>
            <a:endParaRPr lang="en-US" dirty="0"/>
          </a:p>
        </p:txBody>
      </p:sp>
      <p:pic>
        <p:nvPicPr>
          <p:cNvPr id="8194" name="Picture 2"/>
          <p:cNvPicPr>
            <a:picLocks noChangeAspect="1" noChangeArrowheads="1"/>
          </p:cNvPicPr>
          <p:nvPr/>
        </p:nvPicPr>
        <p:blipFill>
          <a:blip r:embed="rId2"/>
          <a:srcRect/>
          <a:stretch>
            <a:fillRect/>
          </a:stretch>
        </p:blipFill>
        <p:spPr bwMode="auto">
          <a:xfrm>
            <a:off x="485177" y="3276600"/>
            <a:ext cx="4411869" cy="24288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6019800" y="3124200"/>
            <a:ext cx="4276725" cy="27908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a:stretch>
            <a:fillRect/>
          </a:stretch>
        </p:blipFill>
        <p:spPr bwMode="auto">
          <a:xfrm>
            <a:off x="1526242" y="6096000"/>
            <a:ext cx="1588434" cy="4000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a:srcRect/>
          <a:stretch>
            <a:fillRect/>
          </a:stretch>
        </p:blipFill>
        <p:spPr bwMode="auto">
          <a:xfrm>
            <a:off x="6779342" y="6096000"/>
            <a:ext cx="1497883" cy="371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791200"/>
          </a:xfrm>
        </p:spPr>
        <p:txBody>
          <a:bodyPr>
            <a:normAutofit/>
          </a:bodyPr>
          <a:lstStyle/>
          <a:p>
            <a:pPr>
              <a:buNone/>
            </a:pPr>
            <a:r>
              <a:rPr lang="en-US" b="1" dirty="0" smtClean="0">
                <a:latin typeface="Georgia" pitchFamily="18" charset="0"/>
              </a:rPr>
              <a:t>TDM to FDM Conversion (</a:t>
            </a:r>
            <a:r>
              <a:rPr lang="en-US" dirty="0" smtClean="0"/>
              <a:t>DFT filter bank synthesizer )</a:t>
            </a:r>
            <a:endParaRPr lang="en-US" b="1" dirty="0" smtClean="0">
              <a:latin typeface="Georgia" pitchFamily="18" charset="0"/>
            </a:endParaRPr>
          </a:p>
          <a:p>
            <a:pPr algn="just"/>
            <a:r>
              <a:rPr lang="en-US" sz="2200" dirty="0" smtClean="0">
                <a:latin typeface="Georgia" pitchFamily="18" charset="0"/>
              </a:rPr>
              <a:t>A block diagram of a system that performs a TDM to FDM conversion is shown below.</a:t>
            </a:r>
          </a:p>
          <a:p>
            <a:endParaRPr lang="en-US" sz="2200" dirty="0" smtClean="0">
              <a:latin typeface="Georgia" pitchFamily="18" charset="0"/>
            </a:endParaRPr>
          </a:p>
          <a:p>
            <a:endParaRPr lang="en-US" sz="2200" dirty="0" smtClean="0">
              <a:latin typeface="Georgia" pitchFamily="18" charset="0"/>
            </a:endParaRPr>
          </a:p>
          <a:p>
            <a:endParaRPr lang="en-US" sz="2200" dirty="0" smtClean="0">
              <a:latin typeface="Georgia" pitchFamily="18" charset="0"/>
            </a:endParaRPr>
          </a:p>
          <a:p>
            <a:endParaRPr lang="en-US" sz="2200" dirty="0" smtClean="0">
              <a:latin typeface="Georgia" pitchFamily="18" charset="0"/>
            </a:endParaRPr>
          </a:p>
          <a:p>
            <a:endParaRPr lang="en-US" sz="2200" dirty="0" smtClean="0">
              <a:latin typeface="Georgia" pitchFamily="18" charset="0"/>
            </a:endParaRPr>
          </a:p>
          <a:p>
            <a:endParaRPr lang="en-US" sz="2200" dirty="0" smtClean="0">
              <a:latin typeface="Georgia" pitchFamily="18" charset="0"/>
            </a:endParaRPr>
          </a:p>
          <a:p>
            <a:endParaRPr lang="en-US" sz="2200" dirty="0" smtClean="0">
              <a:latin typeface="Georgia" pitchFamily="18" charset="0"/>
            </a:endParaRPr>
          </a:p>
          <a:p>
            <a:pPr algn="just"/>
            <a:r>
              <a:rPr lang="en-US" sz="2200" dirty="0" smtClean="0">
                <a:latin typeface="Georgia" pitchFamily="18" charset="0"/>
              </a:rPr>
              <a:t>The TDM to FDM conversion converts a single data stream into a channelized version of the original signal. </a:t>
            </a:r>
          </a:p>
          <a:p>
            <a:pPr algn="just"/>
            <a:r>
              <a:rPr lang="en-US" sz="2200" dirty="0" smtClean="0">
                <a:latin typeface="Georgia" pitchFamily="18" charset="0"/>
              </a:rPr>
              <a:t>The IDFT process collects several narrowband signals and generates a single wideband signal that contains all the information received. </a:t>
            </a:r>
            <a:endParaRPr lang="en-US" sz="2200" dirty="0">
              <a:latin typeface="Georgia" pitchFamily="18" charset="0"/>
            </a:endParaRPr>
          </a:p>
        </p:txBody>
      </p:sp>
      <p:pic>
        <p:nvPicPr>
          <p:cNvPr id="9218" name="Picture 2"/>
          <p:cNvPicPr>
            <a:picLocks noChangeAspect="1" noChangeArrowheads="1"/>
          </p:cNvPicPr>
          <p:nvPr/>
        </p:nvPicPr>
        <p:blipFill>
          <a:blip r:embed="rId2"/>
          <a:srcRect/>
          <a:stretch>
            <a:fillRect/>
          </a:stretch>
        </p:blipFill>
        <p:spPr bwMode="auto">
          <a:xfrm>
            <a:off x="1581765" y="2057400"/>
            <a:ext cx="7266960"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lstStyle/>
          <a:p>
            <a:r>
              <a:rPr lang="en-US" b="1" dirty="0" smtClean="0"/>
              <a:t>FDM to TDM Conversion (</a:t>
            </a:r>
            <a:r>
              <a:rPr lang="en-US" dirty="0" smtClean="0"/>
              <a:t>DFT filter bank analyzer )</a:t>
            </a:r>
            <a:endParaRPr lang="en-US" b="1" dirty="0" smtClean="0"/>
          </a:p>
          <a:p>
            <a:r>
              <a:rPr lang="en-US" dirty="0" smtClean="0"/>
              <a:t>Block diagram of an FDM to TDM conversion system is shown below. </a:t>
            </a:r>
            <a:endParaRPr lang="en-US" dirty="0"/>
          </a:p>
        </p:txBody>
      </p:sp>
      <p:pic>
        <p:nvPicPr>
          <p:cNvPr id="10242" name="Picture 2"/>
          <p:cNvPicPr>
            <a:picLocks noChangeAspect="1" noChangeArrowheads="1"/>
          </p:cNvPicPr>
          <p:nvPr/>
        </p:nvPicPr>
        <p:blipFill>
          <a:blip r:embed="rId2"/>
          <a:srcRect/>
          <a:stretch>
            <a:fillRect/>
          </a:stretch>
        </p:blipFill>
        <p:spPr bwMode="auto">
          <a:xfrm>
            <a:off x="1752600" y="2361024"/>
            <a:ext cx="6858000" cy="2058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457200" y="488667"/>
            <a:ext cx="9982200" cy="5577321"/>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3048000" y="6096000"/>
            <a:ext cx="4116754"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10363200" cy="5867400"/>
          </a:xfrm>
        </p:spPr>
        <p:txBody>
          <a:bodyPr/>
          <a:lstStyle/>
          <a:p>
            <a:endParaRPr lang="en-US" dirty="0"/>
          </a:p>
        </p:txBody>
      </p:sp>
      <p:pic>
        <p:nvPicPr>
          <p:cNvPr id="12290" name="Picture 2"/>
          <p:cNvPicPr>
            <a:picLocks noChangeAspect="1" noChangeArrowheads="1"/>
          </p:cNvPicPr>
          <p:nvPr/>
        </p:nvPicPr>
        <p:blipFill>
          <a:blip r:embed="rId2"/>
          <a:srcRect/>
          <a:stretch>
            <a:fillRect/>
          </a:stretch>
        </p:blipFill>
        <p:spPr bwMode="auto">
          <a:xfrm>
            <a:off x="304800" y="838199"/>
            <a:ext cx="10324289" cy="4534968"/>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3048000" y="5562600"/>
            <a:ext cx="5430611" cy="407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51688"/>
            <a:ext cx="9875520" cy="972312"/>
          </a:xfrm>
        </p:spPr>
        <p:txBody>
          <a:bodyPr>
            <a:normAutofit fontScale="90000"/>
          </a:bodyPr>
          <a:lstStyle/>
          <a:p>
            <a:pPr algn="ctr"/>
            <a:r>
              <a:rPr lang="en-US" sz="3400" b="1" dirty="0" smtClean="0">
                <a:solidFill>
                  <a:srgbClr val="FF0000"/>
                </a:solidFill>
                <a:latin typeface="Georgia" pitchFamily="18" charset="0"/>
              </a:rPr>
              <a:t>Timing Recovery in Digital Receivers</a:t>
            </a:r>
            <a:br>
              <a:rPr lang="en-US" sz="3400" b="1" dirty="0" smtClean="0">
                <a:solidFill>
                  <a:srgbClr val="FF0000"/>
                </a:solidFill>
                <a:latin typeface="Georgia" pitchFamily="18" charset="0"/>
              </a:rPr>
            </a:br>
            <a:r>
              <a:rPr lang="en-US" sz="3400" b="1" dirty="0" smtClean="0">
                <a:solidFill>
                  <a:srgbClr val="FF0000"/>
                </a:solidFill>
                <a:latin typeface="Georgia" pitchFamily="18" charset="0"/>
              </a:rPr>
              <a:t>Using </a:t>
            </a:r>
            <a:r>
              <a:rPr lang="en-US" sz="3400" b="1" dirty="0" err="1" smtClean="0">
                <a:solidFill>
                  <a:srgbClr val="FF0000"/>
                </a:solidFill>
                <a:latin typeface="Georgia" pitchFamily="18" charset="0"/>
              </a:rPr>
              <a:t>Multirate</a:t>
            </a:r>
            <a:r>
              <a:rPr lang="en-US" sz="3400" b="1" dirty="0" smtClean="0">
                <a:solidFill>
                  <a:srgbClr val="FF0000"/>
                </a:solidFill>
                <a:latin typeface="Georgia" pitchFamily="18" charset="0"/>
              </a:rPr>
              <a:t> Digital Filters</a:t>
            </a:r>
            <a:endParaRPr lang="en-US" sz="3400" dirty="0">
              <a:solidFill>
                <a:srgbClr val="FF0000"/>
              </a:solidFill>
              <a:latin typeface="Georgia" pitchFamily="18" charset="0"/>
            </a:endParaRPr>
          </a:p>
        </p:txBody>
      </p:sp>
      <p:sp>
        <p:nvSpPr>
          <p:cNvPr id="3" name="Content Placeholder 2"/>
          <p:cNvSpPr>
            <a:spLocks noGrp="1"/>
          </p:cNvSpPr>
          <p:nvPr>
            <p:ph idx="1"/>
          </p:nvPr>
        </p:nvSpPr>
        <p:spPr>
          <a:xfrm>
            <a:off x="228600" y="1676400"/>
            <a:ext cx="10439400" cy="5181600"/>
          </a:xfrm>
        </p:spPr>
        <p:txBody>
          <a:bodyPr>
            <a:normAutofit lnSpcReduction="10000"/>
          </a:bodyPr>
          <a:lstStyle/>
          <a:p>
            <a:pPr algn="just">
              <a:spcBef>
                <a:spcPts val="600"/>
              </a:spcBef>
              <a:spcAft>
                <a:spcPts val="600"/>
              </a:spcAft>
            </a:pPr>
            <a:r>
              <a:rPr lang="en-US" dirty="0" err="1" smtClean="0"/>
              <a:t>Multirate</a:t>
            </a:r>
            <a:r>
              <a:rPr lang="en-US" dirty="0" smtClean="0"/>
              <a:t> signal processing is very useful for </a:t>
            </a:r>
            <a:r>
              <a:rPr lang="en-US" dirty="0" smtClean="0">
                <a:solidFill>
                  <a:srgbClr val="FF0000"/>
                </a:solidFill>
              </a:rPr>
              <a:t>creating flexible timing </a:t>
            </a:r>
            <a:r>
              <a:rPr lang="en-US" dirty="0" smtClean="0"/>
              <a:t>recovery techniques for radios supporting multiple waveforms.</a:t>
            </a:r>
          </a:p>
          <a:p>
            <a:pPr algn="just">
              <a:spcBef>
                <a:spcPts val="600"/>
              </a:spcBef>
              <a:spcAft>
                <a:spcPts val="600"/>
              </a:spcAft>
            </a:pPr>
            <a:r>
              <a:rPr lang="en-US" dirty="0" smtClean="0"/>
              <a:t> </a:t>
            </a:r>
            <a:r>
              <a:rPr lang="en-US" dirty="0" err="1" smtClean="0"/>
              <a:t>Multirate</a:t>
            </a:r>
            <a:r>
              <a:rPr lang="en-US" dirty="0" smtClean="0"/>
              <a:t> digital signal processing timing recovery techniques may also </a:t>
            </a:r>
            <a:r>
              <a:rPr lang="en-US" dirty="0" smtClean="0">
                <a:solidFill>
                  <a:srgbClr val="FF0000"/>
                </a:solidFill>
              </a:rPr>
              <a:t>reduce complexity</a:t>
            </a:r>
            <a:r>
              <a:rPr lang="en-US" dirty="0" smtClean="0"/>
              <a:t> compared to conventional timing recovery techniques that rely on altering the sample rate of the ADC. </a:t>
            </a:r>
          </a:p>
          <a:p>
            <a:pPr algn="just">
              <a:spcBef>
                <a:spcPts val="600"/>
              </a:spcBef>
              <a:spcAft>
                <a:spcPts val="600"/>
              </a:spcAft>
            </a:pPr>
            <a:r>
              <a:rPr lang="en-US" dirty="0" smtClean="0"/>
              <a:t>A </a:t>
            </a:r>
            <a:r>
              <a:rPr lang="en-US" dirty="0" smtClean="0">
                <a:solidFill>
                  <a:srgbClr val="FF0000"/>
                </a:solidFill>
              </a:rPr>
              <a:t>feedback loop</a:t>
            </a:r>
            <a:r>
              <a:rPr lang="en-US" dirty="0" smtClean="0"/>
              <a:t> is used in conventional techniques to adjust ADC timing, which spans across both analog and digital domains, </a:t>
            </a:r>
            <a:r>
              <a:rPr lang="en-US" dirty="0" smtClean="0">
                <a:solidFill>
                  <a:srgbClr val="FF0000"/>
                </a:solidFill>
              </a:rPr>
              <a:t>greatly complicating the overall design</a:t>
            </a:r>
            <a:r>
              <a:rPr lang="en-US" dirty="0" smtClean="0"/>
              <a:t>. </a:t>
            </a:r>
          </a:p>
          <a:p>
            <a:pPr algn="just">
              <a:spcBef>
                <a:spcPts val="600"/>
              </a:spcBef>
              <a:spcAft>
                <a:spcPts val="600"/>
              </a:spcAft>
            </a:pPr>
            <a:r>
              <a:rPr lang="en-US" dirty="0" err="1" smtClean="0"/>
              <a:t>Multirate</a:t>
            </a:r>
            <a:r>
              <a:rPr lang="en-US" dirty="0" smtClean="0"/>
              <a:t> digital filters can be </a:t>
            </a:r>
            <a:r>
              <a:rPr lang="en-US" dirty="0" smtClean="0">
                <a:solidFill>
                  <a:srgbClr val="FF0000"/>
                </a:solidFill>
              </a:rPr>
              <a:t>used in digital signal processing </a:t>
            </a:r>
            <a:r>
              <a:rPr lang="en-US" dirty="0" smtClean="0"/>
              <a:t>based receivers to avoid crossing between domains and to allow for simplified timing recovery, providing a more flexible approach to support multiple waveforms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875520" cy="438912"/>
          </a:xfrm>
        </p:spPr>
        <p:txBody>
          <a:bodyPr>
            <a:normAutofit fontScale="90000"/>
          </a:bodyPr>
          <a:lstStyle/>
          <a:p>
            <a:r>
              <a:rPr lang="en-US" sz="3400" b="1" dirty="0" smtClean="0">
                <a:solidFill>
                  <a:srgbClr val="FF0000"/>
                </a:solidFill>
                <a:latin typeface="Georgia" pitchFamily="18" charset="0"/>
              </a:rPr>
              <a:t>Timing Recovery in a Classical Analog Receiver</a:t>
            </a:r>
            <a:endParaRPr lang="en-US" sz="3400" dirty="0">
              <a:solidFill>
                <a:srgbClr val="FF0000"/>
              </a:solidFill>
              <a:latin typeface="Georgia" pitchFamily="18" charset="0"/>
            </a:endParaRPr>
          </a:p>
        </p:txBody>
      </p:sp>
      <p:sp>
        <p:nvSpPr>
          <p:cNvPr id="3" name="Content Placeholder 2"/>
          <p:cNvSpPr>
            <a:spLocks noGrp="1"/>
          </p:cNvSpPr>
          <p:nvPr>
            <p:ph idx="1"/>
          </p:nvPr>
        </p:nvSpPr>
        <p:spPr>
          <a:xfrm>
            <a:off x="548640" y="1219200"/>
            <a:ext cx="9875520" cy="5105400"/>
          </a:xfrm>
        </p:spPr>
        <p:txBody>
          <a:bodyPr>
            <a:normAutofit/>
          </a:bodyPr>
          <a:lstStyle/>
          <a:p>
            <a:r>
              <a:rPr lang="en-US" dirty="0" smtClean="0"/>
              <a:t>In the classic </a:t>
            </a:r>
            <a:r>
              <a:rPr lang="en-US" dirty="0" err="1" smtClean="0"/>
              <a:t>l&amp;Q</a:t>
            </a:r>
            <a:r>
              <a:rPr lang="en-US" dirty="0" smtClean="0"/>
              <a:t> receiver, shown in Figure 3.59, a PLL is used to control the phase of a VCO. </a:t>
            </a:r>
          </a:p>
          <a:p>
            <a:r>
              <a:rPr lang="en-US" dirty="0" smtClean="0"/>
              <a:t>By altering the phase, the output of the matched filter is sampled at the optimal instance. (Note that this structure is somewhat inflexible since software control of the analog matched filter is difficult to accomplish.)</a:t>
            </a:r>
          </a:p>
          <a:p>
            <a:r>
              <a:rPr lang="en-US" dirty="0" smtClean="0"/>
              <a:t>A more modern approach is shown in Figure 3.60. The signal is sampled prior to the matched filtering operation. </a:t>
            </a:r>
          </a:p>
          <a:p>
            <a:r>
              <a:rPr lang="en-US" dirty="0" smtClean="0"/>
              <a:t>However, the timing recovery requires feedback between the analog and digital domains, which complicates the overall design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a:off x="457200" y="838200"/>
            <a:ext cx="9957485" cy="553878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361950" y="890588"/>
            <a:ext cx="10248900" cy="50768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715000"/>
          </a:xfrm>
        </p:spPr>
        <p:txBody>
          <a:bodyPr>
            <a:normAutofit/>
          </a:bodyPr>
          <a:lstStyle/>
          <a:p>
            <a:pPr lvl="2">
              <a:buNone/>
            </a:pPr>
            <a:r>
              <a:rPr lang="en-US" dirty="0" smtClean="0"/>
              <a:t>			</a:t>
            </a:r>
            <a:r>
              <a:rPr lang="en-US" sz="3200" b="1" dirty="0" smtClean="0">
                <a:solidFill>
                  <a:srgbClr val="FF0000"/>
                </a:solidFill>
              </a:rPr>
              <a:t>CIC Filter Vs FIR Filter</a:t>
            </a:r>
          </a:p>
          <a:p>
            <a:pPr algn="just">
              <a:spcBef>
                <a:spcPts val="600"/>
              </a:spcBef>
              <a:spcAft>
                <a:spcPts val="600"/>
              </a:spcAft>
            </a:pPr>
            <a:r>
              <a:rPr lang="en-US" sz="2400" dirty="0" smtClean="0">
                <a:latin typeface="Georgia" pitchFamily="18" charset="0"/>
              </a:rPr>
              <a:t>CIC filters have </a:t>
            </a:r>
            <a:r>
              <a:rPr lang="en-US" sz="2400" dirty="0" smtClean="0">
                <a:solidFill>
                  <a:srgbClr val="FF0000"/>
                </a:solidFill>
                <a:latin typeface="Georgia" pitchFamily="18" charset="0"/>
              </a:rPr>
              <a:t>low pass </a:t>
            </a:r>
            <a:r>
              <a:rPr lang="en-US" sz="2400" dirty="0" smtClean="0">
                <a:latin typeface="Georgia" pitchFamily="18" charset="0"/>
              </a:rPr>
              <a:t>frequency characteristics, while FIR filters can have </a:t>
            </a:r>
            <a:r>
              <a:rPr lang="en-US" sz="2400" dirty="0" smtClean="0">
                <a:solidFill>
                  <a:srgbClr val="FF0000"/>
                </a:solidFill>
                <a:latin typeface="Georgia" pitchFamily="18" charset="0"/>
              </a:rPr>
              <a:t>low-pass, high-pass</a:t>
            </a:r>
            <a:r>
              <a:rPr lang="en-US" sz="2400" dirty="0" smtClean="0">
                <a:latin typeface="Georgia" pitchFamily="18" charset="0"/>
              </a:rPr>
              <a:t>, or </a:t>
            </a:r>
            <a:r>
              <a:rPr lang="en-US" sz="2400" dirty="0" smtClean="0">
                <a:solidFill>
                  <a:srgbClr val="FF0000"/>
                </a:solidFill>
                <a:latin typeface="Georgia" pitchFamily="18" charset="0"/>
              </a:rPr>
              <a:t>band-pass</a:t>
            </a:r>
            <a:r>
              <a:rPr lang="en-US" sz="2400" dirty="0" smtClean="0">
                <a:latin typeface="Georgia" pitchFamily="18" charset="0"/>
              </a:rPr>
              <a:t> frequency characteristics. </a:t>
            </a:r>
          </a:p>
          <a:p>
            <a:pPr algn="just">
              <a:spcBef>
                <a:spcPts val="600"/>
              </a:spcBef>
              <a:spcAft>
                <a:spcPts val="600"/>
              </a:spcAft>
            </a:pPr>
            <a:r>
              <a:rPr lang="en-US" sz="2400" dirty="0" smtClean="0">
                <a:latin typeface="Georgia" pitchFamily="18" charset="0"/>
              </a:rPr>
              <a:t>CIC filters use only </a:t>
            </a:r>
            <a:r>
              <a:rPr lang="en-US" sz="2400" dirty="0" smtClean="0">
                <a:solidFill>
                  <a:srgbClr val="FF0000"/>
                </a:solidFill>
                <a:latin typeface="Georgia" pitchFamily="18" charset="0"/>
              </a:rPr>
              <a:t>addition and subtraction</a:t>
            </a:r>
            <a:r>
              <a:rPr lang="en-US" sz="2400" dirty="0" smtClean="0">
                <a:latin typeface="Georgia" pitchFamily="18" charset="0"/>
              </a:rPr>
              <a:t>.FIR filters use </a:t>
            </a:r>
            <a:r>
              <a:rPr lang="en-US" sz="2400" dirty="0" smtClean="0">
                <a:solidFill>
                  <a:srgbClr val="FF0000"/>
                </a:solidFill>
                <a:latin typeface="Georgia" pitchFamily="18" charset="0"/>
              </a:rPr>
              <a:t>addition, subtraction</a:t>
            </a:r>
            <a:r>
              <a:rPr lang="en-US" sz="2400" dirty="0" smtClean="0">
                <a:latin typeface="Georgia" pitchFamily="18" charset="0"/>
              </a:rPr>
              <a:t>, but most FIR filters also require </a:t>
            </a:r>
            <a:r>
              <a:rPr lang="en-US" sz="2400" dirty="0" smtClean="0">
                <a:solidFill>
                  <a:srgbClr val="FF0000"/>
                </a:solidFill>
                <a:latin typeface="Georgia" pitchFamily="18" charset="0"/>
              </a:rPr>
              <a:t>multiplication</a:t>
            </a:r>
            <a:r>
              <a:rPr lang="en-US" sz="2400" dirty="0" smtClean="0">
                <a:latin typeface="Georgia" pitchFamily="18" charset="0"/>
              </a:rPr>
              <a:t>. </a:t>
            </a:r>
          </a:p>
          <a:p>
            <a:pPr algn="just">
              <a:spcBef>
                <a:spcPts val="600"/>
              </a:spcBef>
              <a:spcAft>
                <a:spcPts val="600"/>
              </a:spcAft>
            </a:pPr>
            <a:r>
              <a:rPr lang="en-US" sz="2400" dirty="0" smtClean="0">
                <a:latin typeface="Georgia" pitchFamily="18" charset="0"/>
              </a:rPr>
              <a:t>CIC filters have a </a:t>
            </a:r>
            <a:r>
              <a:rPr lang="en-US" sz="2400" dirty="0" smtClean="0">
                <a:solidFill>
                  <a:srgbClr val="FF0000"/>
                </a:solidFill>
                <a:latin typeface="Georgia" pitchFamily="18" charset="0"/>
              </a:rPr>
              <a:t>specific frequency roll-off</a:t>
            </a:r>
            <a:r>
              <a:rPr lang="en-US" sz="2400" dirty="0" smtClean="0">
                <a:latin typeface="Georgia" pitchFamily="18" charset="0"/>
              </a:rPr>
              <a:t>, while low pass FIR filters can have an </a:t>
            </a:r>
            <a:r>
              <a:rPr lang="en-US" sz="2400" dirty="0" smtClean="0">
                <a:solidFill>
                  <a:srgbClr val="FF0000"/>
                </a:solidFill>
                <a:latin typeface="Georgia" pitchFamily="18" charset="0"/>
              </a:rPr>
              <a:t>arbitrarily sharp frequency roll-off</a:t>
            </a:r>
            <a:r>
              <a:rPr lang="en-US" sz="2400" dirty="0" smtClean="0">
                <a:latin typeface="Georgia" pitchFamily="18" charset="0"/>
              </a:rPr>
              <a:t>.</a:t>
            </a:r>
          </a:p>
          <a:p>
            <a:pPr algn="just">
              <a:spcBef>
                <a:spcPts val="600"/>
              </a:spcBef>
              <a:spcAft>
                <a:spcPts val="600"/>
              </a:spcAft>
            </a:pPr>
            <a:r>
              <a:rPr lang="en-US" sz="2400" dirty="0" smtClean="0">
                <a:latin typeface="Georgia" pitchFamily="18" charset="0"/>
              </a:rPr>
              <a:t>CIC filters are in general much </a:t>
            </a:r>
            <a:r>
              <a:rPr lang="en-US" sz="2400" dirty="0" smtClean="0">
                <a:solidFill>
                  <a:srgbClr val="FF0000"/>
                </a:solidFill>
                <a:latin typeface="Georgia" pitchFamily="18" charset="0"/>
              </a:rPr>
              <a:t>more economical </a:t>
            </a:r>
            <a:r>
              <a:rPr lang="en-US" sz="2400" dirty="0" smtClean="0">
                <a:latin typeface="Georgia" pitchFamily="18" charset="0"/>
              </a:rPr>
              <a:t>than general FIR filters</a:t>
            </a:r>
          </a:p>
          <a:p>
            <a:pPr algn="just">
              <a:spcBef>
                <a:spcPts val="600"/>
              </a:spcBef>
              <a:spcAft>
                <a:spcPts val="600"/>
              </a:spcAft>
            </a:pPr>
            <a:r>
              <a:rPr lang="en-US" sz="2400" dirty="0" smtClean="0">
                <a:latin typeface="Georgia" pitchFamily="18" charset="0"/>
              </a:rPr>
              <a:t>In cases where only a </a:t>
            </a:r>
            <a:r>
              <a:rPr lang="en-US" sz="2400" dirty="0" smtClean="0">
                <a:solidFill>
                  <a:srgbClr val="FF0000"/>
                </a:solidFill>
                <a:latin typeface="Georgia" pitchFamily="18" charset="0"/>
              </a:rPr>
              <a:t>small amount of interpolation or decimation </a:t>
            </a:r>
            <a:r>
              <a:rPr lang="en-US" sz="2400" dirty="0" smtClean="0">
                <a:latin typeface="Georgia" pitchFamily="18" charset="0"/>
              </a:rPr>
              <a:t>are needed, FIR filters generally have the advantage</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875520" cy="591312"/>
          </a:xfrm>
        </p:spPr>
        <p:txBody>
          <a:bodyPr>
            <a:noAutofit/>
          </a:bodyPr>
          <a:lstStyle/>
          <a:p>
            <a:pPr algn="ctr"/>
            <a:r>
              <a:rPr lang="en-US" sz="4000" b="1" dirty="0" smtClean="0">
                <a:solidFill>
                  <a:srgbClr val="FF0000"/>
                </a:solidFill>
              </a:rPr>
              <a:t>Approaches to Direct Digital Synthesis</a:t>
            </a:r>
            <a:endParaRPr lang="en-US" sz="4000" dirty="0">
              <a:solidFill>
                <a:srgbClr val="FF0000"/>
              </a:solidFill>
            </a:endParaRPr>
          </a:p>
        </p:txBody>
      </p:sp>
      <p:sp>
        <p:nvSpPr>
          <p:cNvPr id="3" name="Content Placeholder 2"/>
          <p:cNvSpPr>
            <a:spLocks noGrp="1"/>
          </p:cNvSpPr>
          <p:nvPr>
            <p:ph idx="1"/>
          </p:nvPr>
        </p:nvSpPr>
        <p:spPr>
          <a:xfrm>
            <a:off x="548640" y="1371600"/>
            <a:ext cx="9875520" cy="4953000"/>
          </a:xfrm>
        </p:spPr>
        <p:txBody>
          <a:bodyPr>
            <a:normAutofit/>
          </a:bodyPr>
          <a:lstStyle/>
          <a:p>
            <a:pPr algn="just"/>
            <a:r>
              <a:rPr lang="en-US" sz="2400" dirty="0" smtClean="0">
                <a:latin typeface="Georgia" pitchFamily="18" charset="0"/>
              </a:rPr>
              <a:t>There are two basic approaches for generating signals directly from digital hardware</a:t>
            </a:r>
          </a:p>
          <a:p>
            <a:pPr lvl="1" algn="just"/>
            <a:r>
              <a:rPr lang="en-US" dirty="0" smtClean="0">
                <a:latin typeface="Georgia" pitchFamily="18" charset="0"/>
              </a:rPr>
              <a:t>ROM LUT approach</a:t>
            </a:r>
          </a:p>
          <a:p>
            <a:pPr lvl="1" algn="just"/>
            <a:r>
              <a:rPr lang="en-US" dirty="0" smtClean="0">
                <a:latin typeface="Georgia" pitchFamily="18" charset="0"/>
              </a:rPr>
              <a:t>Pulse output DDS</a:t>
            </a:r>
          </a:p>
          <a:p>
            <a:pPr algn="just"/>
            <a:r>
              <a:rPr lang="en-US" sz="2400" dirty="0" smtClean="0">
                <a:latin typeface="Georgia" pitchFamily="18" charset="0"/>
              </a:rPr>
              <a:t>In ROM LUT approach, the sampled values of the sine waveform are stored in ROM and are output periodically through a DAC to generate the output waveform.</a:t>
            </a:r>
          </a:p>
          <a:p>
            <a:pPr algn="just"/>
            <a:r>
              <a:rPr lang="en-US" sz="2400" dirty="0" smtClean="0">
                <a:latin typeface="Georgia" pitchFamily="18" charset="0"/>
              </a:rPr>
              <a:t>In second approach, pulse output DDS, a phase accumulator is used to obtain a series of periodic pulses (or a rectangular</a:t>
            </a:r>
          </a:p>
          <a:p>
            <a:pPr algn="just"/>
            <a:r>
              <a:rPr lang="en-US" sz="2400" dirty="0" smtClean="0">
                <a:latin typeface="Georgia" pitchFamily="18" charset="0"/>
              </a:rPr>
              <a:t>or </a:t>
            </a:r>
            <a:r>
              <a:rPr lang="en-US" sz="2400" dirty="0" err="1" smtClean="0">
                <a:latin typeface="Georgia" pitchFamily="18" charset="0"/>
              </a:rPr>
              <a:t>sawtooth</a:t>
            </a:r>
            <a:r>
              <a:rPr lang="en-US" sz="2400" dirty="0" smtClean="0">
                <a:latin typeface="Georgia" pitchFamily="18" charset="0"/>
              </a:rPr>
              <a:t> waveform) from which other waveforms can be created</a:t>
            </a:r>
            <a:endParaRPr lang="en-US" sz="2400" b="1" dirty="0">
              <a:latin typeface="Georgia"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85800"/>
            <a:ext cx="9875520" cy="5638800"/>
          </a:xfrm>
        </p:spPr>
        <p:txBody>
          <a:bodyPr>
            <a:normAutofit/>
          </a:bodyPr>
          <a:lstStyle/>
          <a:p>
            <a:r>
              <a:rPr lang="en-US" sz="2400" dirty="0" smtClean="0">
                <a:latin typeface="Georgia" pitchFamily="18" charset="0"/>
              </a:rPr>
              <a:t>Like all digital systems, a direct digital synthesizer is driven by a reference clock signal.</a:t>
            </a:r>
          </a:p>
          <a:p>
            <a:r>
              <a:rPr lang="en-US" sz="2400" dirty="0" smtClean="0">
                <a:latin typeface="Georgia" pitchFamily="18" charset="0"/>
              </a:rPr>
              <a:t>The </a:t>
            </a:r>
            <a:r>
              <a:rPr lang="en-US" sz="2400" dirty="0" err="1" smtClean="0">
                <a:latin typeface="Georgia" pitchFamily="18" charset="0"/>
              </a:rPr>
              <a:t>Nyquist</a:t>
            </a:r>
            <a:r>
              <a:rPr lang="en-US" sz="2400" dirty="0" smtClean="0">
                <a:latin typeface="Georgia" pitchFamily="18" charset="0"/>
              </a:rPr>
              <a:t> sampling theorem limits the theoretical maximum attainable output </a:t>
            </a:r>
            <a:r>
              <a:rPr lang="en-US" sz="2400" dirty="0" err="1" smtClean="0">
                <a:latin typeface="Georgia" pitchFamily="18" charset="0"/>
              </a:rPr>
              <a:t>lowpass</a:t>
            </a:r>
            <a:r>
              <a:rPr lang="en-US" sz="2400" dirty="0" smtClean="0">
                <a:latin typeface="Georgia" pitchFamily="18" charset="0"/>
              </a:rPr>
              <a:t> frequency to half the clock frequency</a:t>
            </a:r>
            <a:r>
              <a:rPr lang="en-US" sz="2400" i="1" dirty="0" smtClean="0">
                <a:latin typeface="Georgia" pitchFamily="18" charset="0"/>
              </a:rPr>
              <a:t> </a:t>
            </a:r>
            <a:r>
              <a:rPr lang="en-US" sz="2400" i="1" dirty="0" err="1" smtClean="0">
                <a:latin typeface="Georgia" pitchFamily="18" charset="0"/>
              </a:rPr>
              <a:t>f</a:t>
            </a:r>
            <a:r>
              <a:rPr lang="en-US" sz="2400" i="1" baseline="-25000" dirty="0" err="1" smtClean="0">
                <a:latin typeface="Georgia" pitchFamily="18" charset="0"/>
              </a:rPr>
              <a:t>clk</a:t>
            </a:r>
            <a:r>
              <a:rPr lang="en-US" sz="2400" i="1" dirty="0" smtClean="0">
                <a:latin typeface="Georgia" pitchFamily="18" charset="0"/>
              </a:rPr>
              <a:t>/2. </a:t>
            </a:r>
            <a:endParaRPr lang="en-US" sz="2400" dirty="0">
              <a:latin typeface="Georgia"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875520" cy="667512"/>
          </a:xfrm>
        </p:spPr>
        <p:txBody>
          <a:bodyPr>
            <a:normAutofit fontScale="90000"/>
          </a:bodyPr>
          <a:lstStyle/>
          <a:p>
            <a:r>
              <a:rPr lang="en-US" b="1" dirty="0" smtClean="0"/>
              <a:t>Pulse Output Direct Digital Synthesis</a:t>
            </a:r>
            <a:endParaRPr lang="en-US" dirty="0"/>
          </a:p>
        </p:txBody>
      </p:sp>
      <p:sp>
        <p:nvSpPr>
          <p:cNvPr id="3" name="Content Placeholder 2"/>
          <p:cNvSpPr>
            <a:spLocks noGrp="1"/>
          </p:cNvSpPr>
          <p:nvPr>
            <p:ph idx="1"/>
          </p:nvPr>
        </p:nvSpPr>
        <p:spPr>
          <a:xfrm>
            <a:off x="381000" y="1371600"/>
            <a:ext cx="10134600" cy="4953000"/>
          </a:xfrm>
        </p:spPr>
        <p:txBody>
          <a:bodyPr>
            <a:normAutofit/>
          </a:bodyPr>
          <a:lstStyle/>
          <a:p>
            <a:pPr algn="just"/>
            <a:r>
              <a:rPr lang="en-US" sz="2400" dirty="0" smtClean="0">
                <a:latin typeface="Georgia" pitchFamily="18" charset="0"/>
              </a:rPr>
              <a:t>One of the simplest forms of a DDS system is a pulse output DDS (PO DDS) system. </a:t>
            </a:r>
          </a:p>
          <a:p>
            <a:pPr algn="just"/>
            <a:r>
              <a:rPr lang="en-US" sz="2400" dirty="0" smtClean="0">
                <a:latin typeface="Georgia" pitchFamily="18" charset="0"/>
              </a:rPr>
              <a:t>This DDS approach generates pulse, </a:t>
            </a:r>
            <a:r>
              <a:rPr lang="en-US" sz="2400" dirty="0" err="1" smtClean="0">
                <a:latin typeface="Georgia" pitchFamily="18" charset="0"/>
              </a:rPr>
              <a:t>sawtooth</a:t>
            </a:r>
            <a:r>
              <a:rPr lang="en-US" sz="2400" dirty="0" smtClean="0">
                <a:latin typeface="Georgia" pitchFamily="18" charset="0"/>
              </a:rPr>
              <a:t>, or rectangular waveforms. Other waveforms can be created from these basic waveforms. </a:t>
            </a:r>
          </a:p>
          <a:p>
            <a:pPr algn="just"/>
            <a:r>
              <a:rPr lang="en-US" sz="2400" dirty="0" smtClean="0">
                <a:latin typeface="Georgia" pitchFamily="18" charset="0"/>
              </a:rPr>
              <a:t>The idea is to create the rectangular waveform by cycling through an accumulator as a way to create an adjustable pulse frequency from a stable high-frequency driving clock. </a:t>
            </a:r>
          </a:p>
          <a:p>
            <a:pPr algn="just"/>
            <a:r>
              <a:rPr lang="en-US" sz="2400" dirty="0" smtClean="0">
                <a:latin typeface="Georgia" pitchFamily="18" charset="0"/>
              </a:rPr>
              <a:t>PO DDS consists of an bit adder and register to form an accumulator</a:t>
            </a:r>
          </a:p>
          <a:p>
            <a:r>
              <a:rPr lang="en-US" sz="2400" dirty="0" smtClean="0"/>
              <a:t>A frequency word </a:t>
            </a:r>
            <a:r>
              <a:rPr lang="en-US" sz="2400" dirty="0" smtClean="0">
                <a:sym typeface="Symbol"/>
              </a:rPr>
              <a:t></a:t>
            </a:r>
            <a:r>
              <a:rPr lang="en-US" sz="2400" baseline="-25000" dirty="0" smtClean="0"/>
              <a:t>r</a:t>
            </a:r>
            <a:r>
              <a:rPr lang="en-US" sz="2400" dirty="0" smtClean="0"/>
              <a:t> is added to the accumulator once every clock period, </a:t>
            </a:r>
            <a:r>
              <a:rPr lang="en-US" sz="2400" dirty="0" err="1" smtClean="0"/>
              <a:t>T</a:t>
            </a:r>
            <a:r>
              <a:rPr lang="en-US" sz="2400" baseline="-25000" dirty="0" err="1" smtClean="0"/>
              <a:t>clk</a:t>
            </a:r>
            <a:r>
              <a:rPr lang="en-US" sz="2400" dirty="0" smtClean="0"/>
              <a:t> . </a:t>
            </a:r>
            <a:endParaRPr lang="en-US" sz="2400" dirty="0">
              <a:latin typeface="Georgia"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85800"/>
            <a:ext cx="9875520" cy="5638800"/>
          </a:xfrm>
        </p:spPr>
        <p:txBody>
          <a:bodyPr/>
          <a:lstStyle/>
          <a:p>
            <a:r>
              <a:rPr lang="en-US" dirty="0" smtClean="0"/>
              <a:t>The output of the accumulator,</a:t>
            </a:r>
            <a:r>
              <a:rPr lang="en-US" i="1" dirty="0" smtClean="0"/>
              <a:t> S(n) at time n, is given by</a:t>
            </a:r>
            <a:endParaRPr lang="en-US" b="1" dirty="0"/>
          </a:p>
        </p:txBody>
      </p:sp>
      <p:pic>
        <p:nvPicPr>
          <p:cNvPr id="1027" name="Picture 3"/>
          <p:cNvPicPr>
            <a:picLocks noChangeAspect="1" noChangeArrowheads="1"/>
          </p:cNvPicPr>
          <p:nvPr/>
        </p:nvPicPr>
        <p:blipFill>
          <a:blip r:embed="rId2"/>
          <a:srcRect/>
          <a:stretch>
            <a:fillRect/>
          </a:stretch>
        </p:blipFill>
        <p:spPr bwMode="auto">
          <a:xfrm>
            <a:off x="3124200" y="1219200"/>
            <a:ext cx="3484605" cy="457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964150" y="1905000"/>
            <a:ext cx="6670264" cy="28860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761999" y="5181600"/>
            <a:ext cx="9514974" cy="9906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4343401" y="5991896"/>
            <a:ext cx="1844918" cy="67560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10210800" cy="5638800"/>
          </a:xfrm>
        </p:spPr>
        <p:txBody>
          <a:bodyPr/>
          <a:lstStyle/>
          <a:p>
            <a:r>
              <a:rPr lang="en-US" dirty="0" smtClean="0"/>
              <a:t>The output of this synthesizer could be the carry output of the accumulator for a pulse output (Figure 2) or the most significant bit (MSB) of the accumulator to represent the approximate square wave output, or</a:t>
            </a:r>
            <a:r>
              <a:rPr lang="en-US" i="1" dirty="0" smtClean="0"/>
              <a:t> S(n), for a </a:t>
            </a:r>
            <a:r>
              <a:rPr lang="en-US" i="1" dirty="0" err="1" smtClean="0"/>
              <a:t>sawtooth</a:t>
            </a:r>
            <a:r>
              <a:rPr lang="en-US" i="1" dirty="0" smtClean="0"/>
              <a:t> waveform</a:t>
            </a:r>
            <a:endParaRPr lang="en-US" dirty="0"/>
          </a:p>
        </p:txBody>
      </p:sp>
      <p:pic>
        <p:nvPicPr>
          <p:cNvPr id="2050" name="Picture 2"/>
          <p:cNvPicPr>
            <a:picLocks noChangeAspect="1" noChangeArrowheads="1"/>
          </p:cNvPicPr>
          <p:nvPr/>
        </p:nvPicPr>
        <p:blipFill>
          <a:blip r:embed="rId2"/>
          <a:srcRect/>
          <a:stretch>
            <a:fillRect/>
          </a:stretch>
        </p:blipFill>
        <p:spPr bwMode="auto">
          <a:xfrm>
            <a:off x="4800600" y="2438400"/>
            <a:ext cx="5419725" cy="41529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04088"/>
            <a:ext cx="9875520" cy="667512"/>
          </a:xfrm>
        </p:spPr>
        <p:txBody>
          <a:bodyPr>
            <a:normAutofit/>
          </a:bodyPr>
          <a:lstStyle/>
          <a:p>
            <a:pPr algn="ctr"/>
            <a:r>
              <a:rPr lang="en-US" sz="4000" b="1" dirty="0" smtClean="0">
                <a:solidFill>
                  <a:srgbClr val="FF0000"/>
                </a:solidFill>
                <a:latin typeface="Georgia" pitchFamily="18" charset="0"/>
              </a:rPr>
              <a:t>ROM Look-Up Table Approach</a:t>
            </a:r>
            <a:endParaRPr lang="en-US" sz="4000" dirty="0">
              <a:solidFill>
                <a:srgbClr val="FF0000"/>
              </a:solidFill>
              <a:latin typeface="Georgia" pitchFamily="18" charset="0"/>
            </a:endParaRPr>
          </a:p>
        </p:txBody>
      </p:sp>
      <p:sp>
        <p:nvSpPr>
          <p:cNvPr id="3" name="Content Placeholder 2"/>
          <p:cNvSpPr>
            <a:spLocks noGrp="1"/>
          </p:cNvSpPr>
          <p:nvPr>
            <p:ph idx="1"/>
          </p:nvPr>
        </p:nvSpPr>
        <p:spPr>
          <a:xfrm>
            <a:off x="228600" y="1447800"/>
            <a:ext cx="10439400" cy="5105400"/>
          </a:xfrm>
        </p:spPr>
        <p:txBody>
          <a:bodyPr>
            <a:normAutofit/>
          </a:bodyPr>
          <a:lstStyle/>
          <a:p>
            <a:pPr algn="just">
              <a:spcBef>
                <a:spcPts val="600"/>
              </a:spcBef>
              <a:spcAft>
                <a:spcPts val="600"/>
              </a:spcAft>
            </a:pPr>
            <a:r>
              <a:rPr lang="en-US" sz="2400" dirty="0" smtClean="0">
                <a:latin typeface="Georgia" pitchFamily="18" charset="0"/>
              </a:rPr>
              <a:t>The ROM LUT approach uses sampled values of a periodic function stored in a ROM.</a:t>
            </a:r>
          </a:p>
          <a:p>
            <a:pPr algn="just">
              <a:spcBef>
                <a:spcPts val="600"/>
              </a:spcBef>
              <a:spcAft>
                <a:spcPts val="600"/>
              </a:spcAft>
            </a:pPr>
            <a:r>
              <a:rPr lang="en-US" sz="2400" dirty="0" smtClean="0">
                <a:latin typeface="Georgia" pitchFamily="18" charset="0"/>
              </a:rPr>
              <a:t>Every clock cycle, a value of the periodic function stored in the ROM is output through a DAC to generate the synthesized signal. </a:t>
            </a:r>
          </a:p>
          <a:p>
            <a:pPr algn="just">
              <a:spcBef>
                <a:spcPts val="600"/>
              </a:spcBef>
              <a:spcAft>
                <a:spcPts val="600"/>
              </a:spcAft>
            </a:pPr>
            <a:r>
              <a:rPr lang="en-US" sz="2400" dirty="0" smtClean="0">
                <a:latin typeface="Georgia" pitchFamily="18" charset="0"/>
              </a:rPr>
              <a:t>The output from the DAC, however, is a distorted analog signal due to the sample and hold nature of the waveform. </a:t>
            </a:r>
          </a:p>
          <a:p>
            <a:pPr algn="just">
              <a:spcBef>
                <a:spcPts val="600"/>
              </a:spcBef>
              <a:spcAft>
                <a:spcPts val="600"/>
              </a:spcAft>
            </a:pPr>
            <a:r>
              <a:rPr lang="en-US" sz="2400" dirty="0" smtClean="0">
                <a:latin typeface="Georgia" pitchFamily="18" charset="0"/>
              </a:rPr>
              <a:t>Therefore, the signal obtained at the output of the DAC is passed through LPFs and amplifiers to obtain the final analog waveform.</a:t>
            </a:r>
          </a:p>
          <a:p>
            <a:pPr algn="just">
              <a:spcBef>
                <a:spcPts val="600"/>
              </a:spcBef>
              <a:spcAft>
                <a:spcPts val="600"/>
              </a:spcAft>
            </a:pPr>
            <a:r>
              <a:rPr lang="en-US" sz="2400" dirty="0" smtClean="0">
                <a:latin typeface="Georgia" pitchFamily="18" charset="0"/>
              </a:rPr>
              <a:t> Sometimes it is advantageous to perform digital filtering before the digital to analog conversion to compensate for the distortion of the non-ideal analog filters.</a:t>
            </a:r>
            <a:endParaRPr lang="en-US" sz="2400" dirty="0">
              <a:latin typeface="Georgia"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10287000" cy="5867400"/>
          </a:xfrm>
        </p:spPr>
        <p:txBody>
          <a:bodyPr>
            <a:normAutofit/>
          </a:bodyPr>
          <a:lstStyle/>
          <a:p>
            <a:pPr algn="just"/>
            <a:r>
              <a:rPr lang="en-US" sz="2400" dirty="0" smtClean="0">
                <a:latin typeface="Georgia" pitchFamily="18" charset="0"/>
              </a:rPr>
              <a:t>DDS-based function generators are based on a single crystal oscillator, which generates a reference clock frequency. </a:t>
            </a:r>
          </a:p>
          <a:p>
            <a:pPr algn="just"/>
            <a:r>
              <a:rPr lang="en-US" sz="2400" dirty="0" smtClean="0">
                <a:latin typeface="Georgia" pitchFamily="18" charset="0"/>
              </a:rPr>
              <a:t>The structure of a DDS system using a ROM LUT is shown below.</a:t>
            </a:r>
            <a:endParaRPr lang="en-US" sz="2400" dirty="0">
              <a:latin typeface="Georgia" pitchFamily="18" charset="0"/>
            </a:endParaRPr>
          </a:p>
        </p:txBody>
      </p:sp>
      <p:pic>
        <p:nvPicPr>
          <p:cNvPr id="3074" name="Picture 2"/>
          <p:cNvPicPr>
            <a:picLocks noChangeAspect="1" noChangeArrowheads="1"/>
          </p:cNvPicPr>
          <p:nvPr/>
        </p:nvPicPr>
        <p:blipFill>
          <a:blip r:embed="rId2"/>
          <a:srcRect/>
          <a:stretch>
            <a:fillRect/>
          </a:stretch>
        </p:blipFill>
        <p:spPr bwMode="auto">
          <a:xfrm>
            <a:off x="1295400" y="1981201"/>
            <a:ext cx="8382000" cy="377375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10287000" cy="5943600"/>
          </a:xfrm>
        </p:spPr>
        <p:txBody>
          <a:bodyPr>
            <a:normAutofit/>
          </a:bodyPr>
          <a:lstStyle/>
          <a:p>
            <a:pPr algn="just">
              <a:spcBef>
                <a:spcPts val="600"/>
              </a:spcBef>
              <a:spcAft>
                <a:spcPts val="600"/>
              </a:spcAft>
            </a:pPr>
            <a:r>
              <a:rPr lang="en-US" sz="2400" dirty="0" smtClean="0">
                <a:latin typeface="Georgia" pitchFamily="18" charset="0"/>
              </a:rPr>
              <a:t>The adder and register function as an accumulator and increment the output value by </a:t>
            </a:r>
            <a:r>
              <a:rPr lang="en-US" sz="2400" dirty="0" smtClean="0">
                <a:latin typeface="Georgia" pitchFamily="18" charset="0"/>
                <a:sym typeface="Symbol"/>
              </a:rPr>
              <a:t></a:t>
            </a:r>
            <a:r>
              <a:rPr lang="en-US" sz="2400" dirty="0" smtClean="0">
                <a:latin typeface="Georgia" pitchFamily="18" charset="0"/>
              </a:rPr>
              <a:t>r at each clock cycle. </a:t>
            </a:r>
          </a:p>
          <a:p>
            <a:pPr algn="just">
              <a:spcBef>
                <a:spcPts val="600"/>
              </a:spcBef>
              <a:spcAft>
                <a:spcPts val="600"/>
              </a:spcAft>
            </a:pPr>
            <a:r>
              <a:rPr lang="en-US" sz="2400" dirty="0" smtClean="0">
                <a:latin typeface="Georgia" pitchFamily="18" charset="0"/>
              </a:rPr>
              <a:t>For example, if the first adder output is zero and the phase</a:t>
            </a:r>
          </a:p>
          <a:p>
            <a:pPr algn="just">
              <a:spcBef>
                <a:spcPts val="600"/>
              </a:spcBef>
              <a:spcAft>
                <a:spcPts val="600"/>
              </a:spcAft>
            </a:pPr>
            <a:r>
              <a:rPr lang="en-US" sz="2400" dirty="0" smtClean="0">
                <a:latin typeface="Georgia" pitchFamily="18" charset="0"/>
              </a:rPr>
              <a:t>increment </a:t>
            </a:r>
            <a:r>
              <a:rPr lang="en-US" sz="2400" dirty="0" smtClean="0">
                <a:latin typeface="Georgia" pitchFamily="18" charset="0"/>
                <a:sym typeface="Symbol"/>
              </a:rPr>
              <a:t> </a:t>
            </a:r>
            <a:r>
              <a:rPr lang="en-US" sz="2400" dirty="0" smtClean="0">
                <a:latin typeface="Georgia" pitchFamily="18" charset="0"/>
              </a:rPr>
              <a:t>r is 17, then the second output would be 17, the third would be 34, the fourth 51, etc.</a:t>
            </a:r>
          </a:p>
          <a:p>
            <a:pPr algn="just">
              <a:spcBef>
                <a:spcPts val="600"/>
              </a:spcBef>
              <a:spcAft>
                <a:spcPts val="600"/>
              </a:spcAft>
            </a:pPr>
            <a:r>
              <a:rPr lang="en-US" sz="2400" dirty="0" smtClean="0">
                <a:latin typeface="Georgia" pitchFamily="18" charset="0"/>
              </a:rPr>
              <a:t>The output of the accumulator takes the form of an address used by a ROM LUT that contains the waveform samples. </a:t>
            </a:r>
          </a:p>
          <a:p>
            <a:pPr algn="just">
              <a:spcBef>
                <a:spcPts val="600"/>
              </a:spcBef>
              <a:spcAft>
                <a:spcPts val="600"/>
              </a:spcAft>
            </a:pPr>
            <a:r>
              <a:rPr lang="en-US" sz="2400" dirty="0" smtClean="0">
                <a:latin typeface="Georgia" pitchFamily="18" charset="0"/>
              </a:rPr>
              <a:t>The number of clock cycles needed to step through the entire ROM LUT defines the time period of the waveform. </a:t>
            </a:r>
          </a:p>
          <a:p>
            <a:pPr algn="just">
              <a:spcBef>
                <a:spcPts val="600"/>
              </a:spcBef>
              <a:spcAft>
                <a:spcPts val="600"/>
              </a:spcAft>
            </a:pPr>
            <a:r>
              <a:rPr lang="en-US" sz="2400" dirty="0" smtClean="0">
                <a:latin typeface="Georgia" pitchFamily="18" charset="0"/>
              </a:rPr>
              <a:t>The waveform period is determined by </a:t>
            </a:r>
            <a:r>
              <a:rPr lang="en-US" sz="2400" dirty="0" smtClean="0">
                <a:latin typeface="Georgia" pitchFamily="18" charset="0"/>
                <a:sym typeface="Symbol"/>
              </a:rPr>
              <a:t></a:t>
            </a:r>
            <a:r>
              <a:rPr lang="en-US" sz="2400" dirty="0" smtClean="0">
                <a:latin typeface="Georgia" pitchFamily="18" charset="0"/>
              </a:rPr>
              <a:t>r.</a:t>
            </a:r>
          </a:p>
          <a:p>
            <a:pPr algn="just">
              <a:spcBef>
                <a:spcPts val="600"/>
              </a:spcBef>
              <a:spcAft>
                <a:spcPts val="600"/>
              </a:spcAft>
            </a:pPr>
            <a:r>
              <a:rPr lang="en-US" sz="2400" dirty="0" smtClean="0">
                <a:latin typeface="Georgia" pitchFamily="18" charset="0"/>
              </a:rPr>
              <a:t>The LUT holds the digital representation of the desired waveform, which is made up of digital words that define the amplitude of the waveform as a function of phase.</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10287000" cy="5638800"/>
          </a:xfrm>
        </p:spPr>
        <p:txBody>
          <a:bodyPr>
            <a:normAutofit/>
          </a:bodyPr>
          <a:lstStyle/>
          <a:p>
            <a:pPr algn="just">
              <a:spcBef>
                <a:spcPts val="600"/>
              </a:spcBef>
              <a:spcAft>
                <a:spcPts val="600"/>
              </a:spcAft>
            </a:pPr>
            <a:r>
              <a:rPr lang="en-US" sz="2400" dirty="0" smtClean="0">
                <a:latin typeface="Georgia" pitchFamily="18" charset="0"/>
              </a:rPr>
              <a:t>The address generated by the adder represents the phase value of the waveform. </a:t>
            </a:r>
          </a:p>
          <a:p>
            <a:pPr algn="just">
              <a:spcBef>
                <a:spcPts val="600"/>
              </a:spcBef>
              <a:spcAft>
                <a:spcPts val="600"/>
              </a:spcAft>
            </a:pPr>
            <a:r>
              <a:rPr lang="en-US" sz="2400" dirty="0" smtClean="0">
                <a:latin typeface="Georgia" pitchFamily="18" charset="0"/>
              </a:rPr>
              <a:t>For example, if the ROM LUT has 512 addresses, address 0 would correspond to the phase of the waveform equal to 0 degrees and address 511 would correspond to the phase of the waveform equal to (511/512)*360°.</a:t>
            </a:r>
          </a:p>
          <a:p>
            <a:pPr algn="just">
              <a:spcBef>
                <a:spcPts val="600"/>
              </a:spcBef>
              <a:spcAft>
                <a:spcPts val="600"/>
              </a:spcAft>
            </a:pPr>
            <a:r>
              <a:rPr lang="en-US" sz="2400" dirty="0" smtClean="0">
                <a:latin typeface="Georgia" pitchFamily="18" charset="0"/>
              </a:rPr>
              <a:t>The address generator sequentially reads the table of digital values out of the memory and passes them to a DAC to generate the output waveform. </a:t>
            </a:r>
          </a:p>
          <a:p>
            <a:pPr algn="just">
              <a:spcBef>
                <a:spcPts val="600"/>
              </a:spcBef>
              <a:spcAft>
                <a:spcPts val="600"/>
              </a:spcAft>
            </a:pPr>
            <a:r>
              <a:rPr lang="en-US" sz="2400" dirty="0" smtClean="0">
                <a:latin typeface="Georgia" pitchFamily="18" charset="0"/>
              </a:rPr>
              <a:t>The DAC changes each of these digital words into an analog voltage, which is fed through filters to reduce the distortion and amplifiers to produce an analog signal. </a:t>
            </a:r>
          </a:p>
          <a:p>
            <a:pPr algn="just">
              <a:spcBef>
                <a:spcPts val="600"/>
              </a:spcBef>
              <a:spcAft>
                <a:spcPts val="600"/>
              </a:spcAft>
            </a:pPr>
            <a:r>
              <a:rPr lang="en-US" sz="2400" dirty="0" smtClean="0">
                <a:latin typeface="Georgia" pitchFamily="18" charset="0"/>
              </a:rPr>
              <a:t>The period of the output waveform is based on the phase increment value </a:t>
            </a:r>
            <a:r>
              <a:rPr lang="en-US" sz="2400" dirty="0" smtClean="0">
                <a:latin typeface="Georgia" pitchFamily="18" charset="0"/>
                <a:sym typeface="Symbol"/>
              </a:rPr>
              <a:t></a:t>
            </a:r>
            <a:r>
              <a:rPr lang="en-US" sz="2400" dirty="0" smtClean="0">
                <a:latin typeface="Georgia" pitchFamily="18" charset="0"/>
              </a:rPr>
              <a:t>r and the frequency of the clock signal </a:t>
            </a:r>
            <a:r>
              <a:rPr lang="en-US" sz="2400" dirty="0" err="1" smtClean="0">
                <a:latin typeface="Georgia" pitchFamily="18" charset="0"/>
              </a:rPr>
              <a:t>F</a:t>
            </a:r>
            <a:r>
              <a:rPr lang="en-US" sz="2400" baseline="-25000" dirty="0" err="1" smtClean="0">
                <a:latin typeface="Georgia" pitchFamily="18" charset="0"/>
              </a:rPr>
              <a:t>clk</a:t>
            </a:r>
            <a:r>
              <a:rPr lang="en-US" sz="2400" dirty="0" smtClean="0">
                <a:latin typeface="Georgia" pitchFamily="18" charset="0"/>
              </a:rPr>
              <a:t>.</a:t>
            </a:r>
            <a:endParaRPr lang="en-US" sz="2400" dirty="0">
              <a:latin typeface="Georgi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10363200" cy="5791200"/>
          </a:xfrm>
        </p:spPr>
        <p:txBody>
          <a:bodyPr>
            <a:normAutofit/>
          </a:bodyPr>
          <a:lstStyle/>
          <a:p>
            <a:pPr algn="just"/>
            <a:r>
              <a:rPr lang="en-US" sz="2400" b="1" dirty="0" smtClean="0">
                <a:latin typeface="Georgia" pitchFamily="18" charset="0"/>
              </a:rPr>
              <a:t>Phase Truncation Distortion</a:t>
            </a:r>
          </a:p>
          <a:p>
            <a:pPr algn="just"/>
            <a:r>
              <a:rPr lang="en-US" sz="2400" dirty="0" smtClean="0">
                <a:latin typeface="Georgia" pitchFamily="18" charset="0"/>
              </a:rPr>
              <a:t>The size of the ROM needed can be a major design issue and sometimes it is necessary to limit the address size before going into the random access memory (RAM). </a:t>
            </a:r>
          </a:p>
          <a:p>
            <a:pPr algn="just"/>
            <a:r>
              <a:rPr lang="en-US" sz="2400" dirty="0" smtClean="0">
                <a:latin typeface="Georgia" pitchFamily="18" charset="0"/>
              </a:rPr>
              <a:t>This process is essentially truncating the phase of the signal. </a:t>
            </a:r>
          </a:p>
          <a:p>
            <a:pPr algn="just">
              <a:buNone/>
            </a:pPr>
            <a:r>
              <a:rPr lang="en-US" sz="2400" b="1" dirty="0" smtClean="0">
                <a:solidFill>
                  <a:srgbClr val="FF0000"/>
                </a:solidFill>
                <a:latin typeface="Georgia" pitchFamily="18" charset="0"/>
              </a:rPr>
              <a:t>Example:</a:t>
            </a:r>
          </a:p>
          <a:p>
            <a:pPr algn="just"/>
            <a:r>
              <a:rPr lang="en-US" sz="2400" dirty="0" smtClean="0">
                <a:latin typeface="Georgia" pitchFamily="18" charset="0"/>
              </a:rPr>
              <a:t>To output a particular frequency, the proper phase increment value must be loaded into the accumulator. The original address is increased by the phase increment and is used to index the ROM LUT.</a:t>
            </a:r>
          </a:p>
          <a:p>
            <a:pPr algn="just"/>
            <a:r>
              <a:rPr lang="en-US" sz="2400" dirty="0" smtClean="0">
                <a:latin typeface="Georgia" pitchFamily="18" charset="0"/>
              </a:rPr>
              <a:t> According to the </a:t>
            </a:r>
            <a:r>
              <a:rPr lang="en-US" sz="2400" dirty="0" err="1" smtClean="0">
                <a:latin typeface="Georgia" pitchFamily="18" charset="0"/>
              </a:rPr>
              <a:t>Nyquist</a:t>
            </a:r>
            <a:r>
              <a:rPr lang="en-US" sz="2400" dirty="0" smtClean="0">
                <a:latin typeface="Georgia" pitchFamily="18" charset="0"/>
              </a:rPr>
              <a:t> sampling criterion, the maximum value </a:t>
            </a:r>
            <a:r>
              <a:rPr lang="en-US" sz="2400" dirty="0" err="1" smtClean="0">
                <a:latin typeface="Georgia" pitchFamily="18" charset="0"/>
              </a:rPr>
              <a:t>lowpass</a:t>
            </a:r>
            <a:r>
              <a:rPr lang="en-US" sz="2400" dirty="0" smtClean="0">
                <a:latin typeface="Georgia" pitchFamily="18" charset="0"/>
              </a:rPr>
              <a:t> output frequency,</a:t>
            </a:r>
            <a:r>
              <a:rPr lang="en-US" sz="2400" i="1" dirty="0" smtClean="0">
                <a:latin typeface="Georgia" pitchFamily="18" charset="0"/>
              </a:rPr>
              <a:t> </a:t>
            </a:r>
            <a:r>
              <a:rPr lang="en-US" sz="2400" i="1" dirty="0" err="1" smtClean="0">
                <a:latin typeface="Georgia" pitchFamily="18" charset="0"/>
              </a:rPr>
              <a:t>F</a:t>
            </a:r>
            <a:r>
              <a:rPr lang="en-US" sz="2400" i="1" baseline="-25000" dirty="0" err="1" smtClean="0">
                <a:latin typeface="Georgia" pitchFamily="18" charset="0"/>
              </a:rPr>
              <a:t>out</a:t>
            </a:r>
            <a:r>
              <a:rPr lang="en-US" sz="2400" i="1" dirty="0" smtClean="0">
                <a:latin typeface="Georgia" pitchFamily="18" charset="0"/>
              </a:rPr>
              <a:t>, is </a:t>
            </a:r>
            <a:r>
              <a:rPr lang="en-US" sz="2400" i="1" dirty="0" err="1" smtClean="0">
                <a:latin typeface="Georgia" pitchFamily="18" charset="0"/>
              </a:rPr>
              <a:t>F</a:t>
            </a:r>
            <a:r>
              <a:rPr lang="en-US" sz="2400" i="1" baseline="-25000" dirty="0" err="1" smtClean="0">
                <a:latin typeface="Georgia" pitchFamily="18" charset="0"/>
              </a:rPr>
              <a:t>clk</a:t>
            </a:r>
            <a:r>
              <a:rPr lang="en-US" sz="2400" i="1" dirty="0" smtClean="0">
                <a:latin typeface="Georgia" pitchFamily="18" charset="0"/>
              </a:rPr>
              <a:t>/2, although it is customary to limit </a:t>
            </a:r>
            <a:r>
              <a:rPr lang="en-US" sz="2400" i="1" dirty="0" smtClean="0">
                <a:latin typeface="Georgia" pitchFamily="18" charset="0"/>
                <a:sym typeface="Symbol"/>
              </a:rPr>
              <a:t></a:t>
            </a:r>
            <a:r>
              <a:rPr lang="en-US" sz="2400" i="1" baseline="-25000" dirty="0" smtClean="0">
                <a:latin typeface="Georgia" pitchFamily="18" charset="0"/>
              </a:rPr>
              <a:t>r</a:t>
            </a:r>
            <a:r>
              <a:rPr lang="en-US" sz="2400" i="1" dirty="0" smtClean="0">
                <a:latin typeface="Georgia" pitchFamily="18" charset="0"/>
              </a:rPr>
              <a:t> to </a:t>
            </a:r>
            <a:r>
              <a:rPr lang="en-US" sz="2400" i="1" dirty="0" err="1" smtClean="0">
                <a:latin typeface="Georgia" pitchFamily="18" charset="0"/>
              </a:rPr>
              <a:t>F</a:t>
            </a:r>
            <a:r>
              <a:rPr lang="en-US" sz="2400" i="1" baseline="-25000" dirty="0" err="1" smtClean="0">
                <a:latin typeface="Georgia" pitchFamily="18" charset="0"/>
              </a:rPr>
              <a:t>clk</a:t>
            </a:r>
            <a:r>
              <a:rPr lang="en-US" sz="2400" i="1" dirty="0" smtClean="0">
                <a:latin typeface="Georgia" pitchFamily="18" charset="0"/>
              </a:rPr>
              <a:t>/4 </a:t>
            </a:r>
            <a:r>
              <a:rPr lang="en-US" sz="2400" dirty="0" smtClean="0">
                <a:latin typeface="Georgia" pitchFamily="18" charset="0"/>
              </a:rPr>
              <a:t>to accommodate non-ideal analog filters. Given that the smallest change in </a:t>
            </a:r>
            <a:r>
              <a:rPr lang="en-US" sz="2400" i="1" dirty="0" smtClean="0">
                <a:latin typeface="Georgia" pitchFamily="18" charset="0"/>
                <a:sym typeface="Symbol"/>
              </a:rPr>
              <a:t></a:t>
            </a:r>
            <a:r>
              <a:rPr lang="en-US" sz="2400" i="1" baseline="-25000" dirty="0" smtClean="0">
                <a:latin typeface="Georgia" pitchFamily="18" charset="0"/>
              </a:rPr>
              <a:t>r</a:t>
            </a:r>
            <a:r>
              <a:rPr lang="en-US" sz="2400" dirty="0" smtClean="0">
                <a:latin typeface="Georgia" pitchFamily="18" charset="0"/>
              </a:rPr>
              <a:t> is 1, </a:t>
            </a:r>
            <a:r>
              <a:rPr lang="en-US" sz="2400" dirty="0" smtClean="0">
                <a:latin typeface="Georgia" pitchFamily="18" charset="0"/>
              </a:rPr>
              <a:t>the frequency </a:t>
            </a:r>
            <a:r>
              <a:rPr lang="en-US" sz="2400" dirty="0" smtClean="0">
                <a:latin typeface="Georgia" pitchFamily="18" charset="0"/>
              </a:rPr>
              <a:t>resolution is found from Equation</a:t>
            </a:r>
            <a:endParaRPr lang="en-US" sz="2400" dirty="0">
              <a:latin typeface="Georgia" pitchFamily="18" charset="0"/>
            </a:endParaRPr>
          </a:p>
        </p:txBody>
      </p:sp>
      <p:pic>
        <p:nvPicPr>
          <p:cNvPr id="4098" name="Picture 2"/>
          <p:cNvPicPr>
            <a:picLocks noChangeAspect="1" noChangeArrowheads="1"/>
          </p:cNvPicPr>
          <p:nvPr/>
        </p:nvPicPr>
        <p:blipFill>
          <a:blip r:embed="rId2"/>
          <a:srcRect/>
          <a:stretch>
            <a:fillRect/>
          </a:stretch>
        </p:blipFill>
        <p:spPr bwMode="auto">
          <a:xfrm>
            <a:off x="4267200" y="5943600"/>
            <a:ext cx="1701312"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791200"/>
          </a:xfrm>
        </p:spPr>
        <p:txBody>
          <a:bodyPr>
            <a:normAutofit/>
          </a:bodyPr>
          <a:lstStyle/>
          <a:p>
            <a:pPr algn="just">
              <a:spcBef>
                <a:spcPts val="600"/>
              </a:spcBef>
              <a:spcAft>
                <a:spcPts val="600"/>
              </a:spcAft>
            </a:pPr>
            <a:r>
              <a:rPr lang="en-US" sz="2400" dirty="0" smtClean="0">
                <a:latin typeface="Georgia" pitchFamily="18" charset="0"/>
              </a:rPr>
              <a:t>For large rate changes, a CIC has a significant advantage over a FIR filter with respect to architectural and </a:t>
            </a:r>
            <a:r>
              <a:rPr lang="en-US" sz="2400" dirty="0" smtClean="0">
                <a:solidFill>
                  <a:srgbClr val="FF0000"/>
                </a:solidFill>
                <a:latin typeface="Georgia" pitchFamily="18" charset="0"/>
              </a:rPr>
              <a:t>computational efficiency.</a:t>
            </a:r>
          </a:p>
          <a:p>
            <a:pPr algn="just">
              <a:spcBef>
                <a:spcPts val="600"/>
              </a:spcBef>
              <a:spcAft>
                <a:spcPts val="600"/>
              </a:spcAft>
            </a:pPr>
            <a:r>
              <a:rPr lang="en-US" sz="2400" dirty="0" smtClean="0">
                <a:latin typeface="Georgia" pitchFamily="18" charset="0"/>
              </a:rPr>
              <a:t>FIR filter can use </a:t>
            </a:r>
            <a:r>
              <a:rPr lang="en-US" sz="2400" dirty="0" smtClean="0">
                <a:solidFill>
                  <a:srgbClr val="FF0000"/>
                </a:solidFill>
                <a:latin typeface="Georgia" pitchFamily="18" charset="0"/>
              </a:rPr>
              <a:t>fixed</a:t>
            </a:r>
            <a:r>
              <a:rPr lang="en-US" sz="2400" dirty="0" smtClean="0">
                <a:latin typeface="Georgia" pitchFamily="18" charset="0"/>
              </a:rPr>
              <a:t> or </a:t>
            </a:r>
            <a:r>
              <a:rPr lang="en-US" sz="2400" dirty="0" smtClean="0">
                <a:solidFill>
                  <a:srgbClr val="FF0000"/>
                </a:solidFill>
                <a:latin typeface="Georgia" pitchFamily="18" charset="0"/>
              </a:rPr>
              <a:t>floating point</a:t>
            </a:r>
            <a:r>
              <a:rPr lang="en-US" sz="2400" dirty="0" smtClean="0">
                <a:latin typeface="Georgia" pitchFamily="18" charset="0"/>
              </a:rPr>
              <a:t> math, a CIC filter uses only fixed point math</a:t>
            </a:r>
          </a:p>
          <a:p>
            <a:pPr algn="just">
              <a:spcBef>
                <a:spcPts val="600"/>
              </a:spcBef>
              <a:spcAft>
                <a:spcPts val="600"/>
              </a:spcAft>
            </a:pPr>
            <a:r>
              <a:rPr lang="en-US" sz="2400" dirty="0" smtClean="0">
                <a:latin typeface="Georgia" pitchFamily="18" charset="0"/>
              </a:rPr>
              <a:t>The range of filter shapes and responses available from a CIC filter is somewhat limited.</a:t>
            </a:r>
          </a:p>
          <a:p>
            <a:pPr algn="just">
              <a:spcBef>
                <a:spcPts val="600"/>
              </a:spcBef>
              <a:spcAft>
                <a:spcPts val="600"/>
              </a:spcAft>
            </a:pPr>
            <a:r>
              <a:rPr lang="en-US" sz="2400" dirty="0" smtClean="0">
                <a:latin typeface="Georgia" pitchFamily="18" charset="0"/>
              </a:rPr>
              <a:t>Larger amounts of </a:t>
            </a:r>
            <a:r>
              <a:rPr lang="en-US" sz="2400" dirty="0" smtClean="0">
                <a:solidFill>
                  <a:srgbClr val="FF0000"/>
                </a:solidFill>
                <a:latin typeface="Georgia" pitchFamily="18" charset="0"/>
              </a:rPr>
              <a:t>stopband</a:t>
            </a:r>
            <a:r>
              <a:rPr lang="en-US" sz="2400" dirty="0" smtClean="0">
                <a:latin typeface="Georgia" pitchFamily="18" charset="0"/>
              </a:rPr>
              <a:t> rejection can be achieved by increasing the number of poles. However, doing so requires an increase in bit</a:t>
            </a:r>
            <a:r>
              <a:rPr lang="en-US" sz="2400" dirty="0" smtClean="0">
                <a:solidFill>
                  <a:srgbClr val="FF0000"/>
                </a:solidFill>
                <a:latin typeface="Georgia" pitchFamily="18" charset="0"/>
              </a:rPr>
              <a:t> width </a:t>
            </a:r>
            <a:r>
              <a:rPr lang="en-US" sz="2400" dirty="0" smtClean="0">
                <a:latin typeface="Georgia" pitchFamily="18" charset="0"/>
              </a:rPr>
              <a:t>in the integrator and comb sections which increases filter </a:t>
            </a:r>
            <a:r>
              <a:rPr lang="en-US" sz="2400" dirty="0" smtClean="0">
                <a:solidFill>
                  <a:srgbClr val="FF0000"/>
                </a:solidFill>
                <a:latin typeface="Georgia" pitchFamily="18" charset="0"/>
              </a:rPr>
              <a:t>complexity.</a:t>
            </a:r>
          </a:p>
          <a:p>
            <a:pPr algn="just">
              <a:spcBef>
                <a:spcPts val="600"/>
              </a:spcBef>
              <a:spcAft>
                <a:spcPts val="600"/>
              </a:spcAft>
            </a:pPr>
            <a:r>
              <a:rPr lang="en-US" sz="2400" dirty="0" smtClean="0">
                <a:latin typeface="Georgia" pitchFamily="18" charset="0"/>
              </a:rPr>
              <a:t>The shape of the filter response provides even fewer degrees of design freedom.</a:t>
            </a:r>
            <a:r>
              <a:rPr lang="en-US" sz="2400" baseline="30000" dirty="0" smtClean="0">
                <a:latin typeface="Georgia" pitchFamily="18" charset="0"/>
              </a:rPr>
              <a:t> </a:t>
            </a:r>
            <a:r>
              <a:rPr lang="en-US" sz="2400" dirty="0" smtClean="0">
                <a:latin typeface="Georgia" pitchFamily="18" charset="0"/>
              </a:rPr>
              <a:t>For this reason, many real-world filtering requirements cannot be met by a CIC filter alone</a:t>
            </a:r>
            <a:endParaRPr lang="en-US" sz="2400" dirty="0" smtClean="0">
              <a:solidFill>
                <a:srgbClr val="FF0000"/>
              </a:solidFill>
              <a:latin typeface="Georgia" pitchFamily="18" charset="0"/>
            </a:endParaRP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10363200" cy="5638800"/>
          </a:xfrm>
        </p:spPr>
        <p:txBody>
          <a:bodyPr>
            <a:normAutofit/>
          </a:bodyPr>
          <a:lstStyle/>
          <a:p>
            <a:pPr algn="just"/>
            <a:r>
              <a:rPr lang="en-US" dirty="0" smtClean="0">
                <a:latin typeface="Georgia" pitchFamily="18" charset="0"/>
              </a:rPr>
              <a:t>For example, if the maximum output frequency is 2.5 MHz, with a tuning step of 1 Hz, </a:t>
            </a:r>
            <a:r>
              <a:rPr lang="en-US" dirty="0" err="1" smtClean="0">
                <a:latin typeface="Georgia" pitchFamily="18" charset="0"/>
              </a:rPr>
              <a:t>F</a:t>
            </a:r>
            <a:r>
              <a:rPr lang="en-US" baseline="-25000" dirty="0" err="1" smtClean="0">
                <a:latin typeface="Georgia" pitchFamily="18" charset="0"/>
              </a:rPr>
              <a:t>clk</a:t>
            </a:r>
            <a:r>
              <a:rPr lang="en-US" dirty="0" smtClean="0">
                <a:latin typeface="Georgia" pitchFamily="18" charset="0"/>
              </a:rPr>
              <a:t> should be 10 </a:t>
            </a:r>
            <a:r>
              <a:rPr lang="en-US" dirty="0" err="1" smtClean="0">
                <a:latin typeface="Georgia" pitchFamily="18" charset="0"/>
              </a:rPr>
              <a:t>MHz.</a:t>
            </a:r>
            <a:r>
              <a:rPr lang="en-US" dirty="0" smtClean="0">
                <a:latin typeface="Georgia" pitchFamily="18" charset="0"/>
              </a:rPr>
              <a:t> The accumulator should have sufficient width given by 2</a:t>
            </a:r>
            <a:r>
              <a:rPr lang="en-US" baseline="30000" dirty="0" smtClean="0">
                <a:latin typeface="Georgia" pitchFamily="18" charset="0"/>
              </a:rPr>
              <a:t>N</a:t>
            </a:r>
            <a:r>
              <a:rPr lang="en-US" dirty="0" smtClean="0">
                <a:latin typeface="Georgia" pitchFamily="18" charset="0"/>
              </a:rPr>
              <a:t>.</a:t>
            </a:r>
          </a:p>
          <a:p>
            <a:pPr algn="just"/>
            <a:r>
              <a:rPr lang="en-US" dirty="0" smtClean="0">
                <a:latin typeface="Georgia" pitchFamily="18" charset="0"/>
              </a:rPr>
              <a:t>Solving for the smallest accumulator size gives N = 24, which means that the size of a LUT should be 2</a:t>
            </a:r>
            <a:r>
              <a:rPr lang="en-US" baseline="30000" dirty="0" smtClean="0">
                <a:latin typeface="Georgia" pitchFamily="18" charset="0"/>
              </a:rPr>
              <a:t>24</a:t>
            </a:r>
            <a:r>
              <a:rPr lang="en-US" dirty="0" smtClean="0">
                <a:latin typeface="Georgia" pitchFamily="18" charset="0"/>
              </a:rPr>
              <a:t> or 16 MB. </a:t>
            </a:r>
          </a:p>
          <a:p>
            <a:pPr algn="just"/>
            <a:r>
              <a:rPr lang="en-US" dirty="0" smtClean="0">
                <a:latin typeface="Georgia" pitchFamily="18" charset="0"/>
              </a:rPr>
              <a:t>Typically eight bits may be used to represent each sample. Having this size of memory on a board is costly. </a:t>
            </a:r>
          </a:p>
          <a:p>
            <a:pPr algn="just"/>
            <a:r>
              <a:rPr lang="en-US" dirty="0" smtClean="0">
                <a:latin typeface="Georgia" pitchFamily="18" charset="0"/>
              </a:rPr>
              <a:t>The number of ROM bytes required can be reduced by storing only one-fourth the period of the sine wave and repeating it with the necessary sign inversion. </a:t>
            </a:r>
          </a:p>
          <a:p>
            <a:pPr algn="just"/>
            <a:r>
              <a:rPr lang="en-US" dirty="0" smtClean="0">
                <a:latin typeface="Georgia" pitchFamily="18" charset="0"/>
              </a:rPr>
              <a:t>However, the size of the memory remains 4 MB, which is still very large.</a:t>
            </a: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10119360" cy="5562600"/>
          </a:xfrm>
        </p:spPr>
        <p:txBody>
          <a:bodyPr>
            <a:noAutofit/>
          </a:bodyPr>
          <a:lstStyle/>
          <a:p>
            <a:pPr algn="just">
              <a:spcAft>
                <a:spcPts val="600"/>
              </a:spcAft>
            </a:pPr>
            <a:r>
              <a:rPr lang="en-US" sz="2400" dirty="0" smtClean="0">
                <a:latin typeface="Georgia" pitchFamily="18" charset="0"/>
              </a:rPr>
              <a:t>To circumvent the problem of having a large amount of memory, </a:t>
            </a:r>
            <a:r>
              <a:rPr lang="en-US" sz="2400" dirty="0" smtClean="0">
                <a:solidFill>
                  <a:srgbClr val="FF0000"/>
                </a:solidFill>
                <a:latin typeface="Georgia" pitchFamily="18" charset="0"/>
              </a:rPr>
              <a:t>not all of the </a:t>
            </a:r>
            <a:r>
              <a:rPr lang="en-US" sz="2400" dirty="0" smtClean="0">
                <a:solidFill>
                  <a:srgbClr val="FF0000"/>
                </a:solidFill>
                <a:latin typeface="Georgia" pitchFamily="18" charset="0"/>
              </a:rPr>
              <a:t>N </a:t>
            </a:r>
            <a:r>
              <a:rPr lang="en-US" sz="2400" dirty="0" smtClean="0">
                <a:solidFill>
                  <a:srgbClr val="FF0000"/>
                </a:solidFill>
                <a:latin typeface="Georgia" pitchFamily="18" charset="0"/>
              </a:rPr>
              <a:t>bits</a:t>
            </a:r>
            <a:r>
              <a:rPr lang="en-US" sz="2400" dirty="0" smtClean="0">
                <a:latin typeface="Georgia" pitchFamily="18" charset="0"/>
              </a:rPr>
              <a:t> of the phase accumulator are used to address the ROM. </a:t>
            </a:r>
            <a:r>
              <a:rPr lang="en-US" sz="2400" dirty="0" smtClean="0">
                <a:solidFill>
                  <a:srgbClr val="FF0000"/>
                </a:solidFill>
                <a:latin typeface="Georgia" pitchFamily="18" charset="0"/>
              </a:rPr>
              <a:t>Instead fewer bits</a:t>
            </a:r>
            <a:r>
              <a:rPr lang="en-US" sz="2400" dirty="0" smtClean="0">
                <a:latin typeface="Georgia" pitchFamily="18" charset="0"/>
              </a:rPr>
              <a:t>, say W, are used to address the ROM while retaining the number of bits used in the accumulator. This approach is called phase truncation.</a:t>
            </a:r>
          </a:p>
          <a:p>
            <a:pPr algn="just">
              <a:spcAft>
                <a:spcPts val="600"/>
              </a:spcAft>
            </a:pPr>
            <a:r>
              <a:rPr lang="en-US" sz="2400" dirty="0" smtClean="0">
                <a:latin typeface="Georgia" pitchFamily="18" charset="0"/>
              </a:rPr>
              <a:t>Often</a:t>
            </a:r>
            <a:r>
              <a:rPr lang="en-US" sz="2400" dirty="0" smtClean="0">
                <a:latin typeface="Georgia" pitchFamily="18" charset="0"/>
              </a:rPr>
              <a:t>, on a particular clock pulse, the accumulator output does not advance, so the ROM causes the DAC to deliver the same voltage as on the previous clock cycle. Thus the phase is held </a:t>
            </a:r>
            <a:r>
              <a:rPr lang="en-US" sz="2400" dirty="0" smtClean="0">
                <a:latin typeface="Georgia" pitchFamily="18" charset="0"/>
              </a:rPr>
              <a:t>back by 2</a:t>
            </a:r>
            <a:r>
              <a:rPr lang="en-US" sz="2400" dirty="0" smtClean="0">
                <a:latin typeface="Georgia" pitchFamily="18" charset="0"/>
                <a:sym typeface="Symbol"/>
              </a:rPr>
              <a:t></a:t>
            </a:r>
            <a:r>
              <a:rPr lang="en-US" sz="2400" dirty="0" smtClean="0">
                <a:latin typeface="Georgia" pitchFamily="18" charset="0"/>
              </a:rPr>
              <a:t>/2</a:t>
            </a:r>
            <a:r>
              <a:rPr lang="en-US" sz="2400" baseline="30000" dirty="0" smtClean="0">
                <a:latin typeface="Georgia" pitchFamily="18" charset="0"/>
              </a:rPr>
              <a:t>W</a:t>
            </a:r>
            <a:r>
              <a:rPr lang="en-US" sz="2400" dirty="0" smtClean="0">
                <a:latin typeface="Georgia" pitchFamily="18" charset="0"/>
              </a:rPr>
              <a:t> </a:t>
            </a:r>
            <a:r>
              <a:rPr lang="en-US" sz="2400" dirty="0" smtClean="0">
                <a:latin typeface="Georgia" pitchFamily="18" charset="0"/>
              </a:rPr>
              <a:t>radians before continuing to creep forward as before. </a:t>
            </a:r>
            <a:endParaRPr lang="en-US" sz="2400" dirty="0" smtClean="0">
              <a:latin typeface="Georgia" pitchFamily="18" charset="0"/>
            </a:endParaRPr>
          </a:p>
          <a:p>
            <a:pPr algn="just">
              <a:spcAft>
                <a:spcPts val="600"/>
              </a:spcAft>
            </a:pPr>
            <a:r>
              <a:rPr lang="en-US" sz="2400" dirty="0" smtClean="0">
                <a:latin typeface="Georgia" pitchFamily="18" charset="0"/>
              </a:rPr>
              <a:t>The </a:t>
            </a:r>
            <a:r>
              <a:rPr lang="en-US" sz="2400" dirty="0" smtClean="0">
                <a:latin typeface="Georgia" pitchFamily="18" charset="0"/>
              </a:rPr>
              <a:t>variation of the phase at the output of the DDS with phase truncation is explained in </a:t>
            </a:r>
            <a:r>
              <a:rPr lang="en-US" sz="2400" dirty="0" smtClean="0">
                <a:solidFill>
                  <a:srgbClr val="FF0000"/>
                </a:solidFill>
                <a:latin typeface="Georgia" pitchFamily="18" charset="0"/>
              </a:rPr>
              <a:t>Table</a:t>
            </a:r>
            <a:r>
              <a:rPr lang="en-US" sz="2400" dirty="0" smtClean="0">
                <a:latin typeface="Georgia" pitchFamily="18" charset="0"/>
              </a:rPr>
              <a:t> </a:t>
            </a:r>
            <a:r>
              <a:rPr lang="en-US" sz="2400" dirty="0" smtClean="0">
                <a:latin typeface="Georgia" pitchFamily="18" charset="0"/>
              </a:rPr>
              <a:t>below. </a:t>
            </a:r>
          </a:p>
          <a:p>
            <a:pPr algn="just">
              <a:spcAft>
                <a:spcPts val="600"/>
              </a:spcAft>
            </a:pPr>
            <a:r>
              <a:rPr lang="en-US" sz="2400" dirty="0" smtClean="0">
                <a:latin typeface="Georgia" pitchFamily="18" charset="0"/>
              </a:rPr>
              <a:t>Here </a:t>
            </a:r>
            <a:r>
              <a:rPr lang="en-US" sz="2400" dirty="0" smtClean="0">
                <a:latin typeface="Georgia" pitchFamily="18" charset="0"/>
              </a:rPr>
              <a:t>a </a:t>
            </a:r>
            <a:r>
              <a:rPr lang="en-US" sz="2400" dirty="0" smtClean="0">
                <a:latin typeface="Georgia" pitchFamily="18" charset="0"/>
              </a:rPr>
              <a:t>three-bit DDS </a:t>
            </a:r>
            <a:r>
              <a:rPr lang="en-US" sz="2400" dirty="0" smtClean="0">
                <a:latin typeface="Georgia" pitchFamily="18" charset="0"/>
              </a:rPr>
              <a:t>accumulator </a:t>
            </a:r>
            <a:r>
              <a:rPr lang="en-US" sz="2400" dirty="0" smtClean="0">
                <a:latin typeface="Georgia" pitchFamily="18" charset="0"/>
              </a:rPr>
              <a:t>(N </a:t>
            </a:r>
            <a:r>
              <a:rPr lang="en-US" sz="2400" dirty="0" smtClean="0">
                <a:latin typeface="Georgia" pitchFamily="18" charset="0"/>
              </a:rPr>
              <a:t>= 3) is used, but only two of the MSBs (W = 2) of the accumulator are used to address a 2x8 ROM. </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9875520" cy="4389120"/>
          </a:xfrm>
        </p:spPr>
        <p:txBody>
          <a:bodyPr>
            <a:normAutofit/>
          </a:bodyPr>
          <a:lstStyle/>
          <a:p>
            <a:pPr algn="just"/>
            <a:r>
              <a:rPr lang="en-US" sz="2400" dirty="0" smtClean="0">
                <a:latin typeface="Georgia" pitchFamily="18" charset="0"/>
              </a:rPr>
              <a:t>Table </a:t>
            </a:r>
            <a:r>
              <a:rPr lang="en-US" sz="2400" dirty="0" smtClean="0">
                <a:latin typeface="Georgia" pitchFamily="18" charset="0"/>
              </a:rPr>
              <a:t> </a:t>
            </a:r>
            <a:r>
              <a:rPr lang="en-US" sz="2400" dirty="0" smtClean="0">
                <a:latin typeface="Georgia" pitchFamily="18" charset="0"/>
              </a:rPr>
              <a:t>shows the output of the accumulator, the input </a:t>
            </a:r>
            <a:r>
              <a:rPr lang="en-US" sz="2400" dirty="0" smtClean="0">
                <a:latin typeface="Georgia" pitchFamily="18" charset="0"/>
              </a:rPr>
              <a:t>to </a:t>
            </a:r>
            <a:r>
              <a:rPr lang="en-US" sz="2400" dirty="0" smtClean="0">
                <a:latin typeface="Georgia" pitchFamily="18" charset="0"/>
              </a:rPr>
              <a:t>the </a:t>
            </a:r>
            <a:r>
              <a:rPr lang="en-US" sz="2400" dirty="0" smtClean="0">
                <a:latin typeface="Georgia" pitchFamily="18" charset="0"/>
              </a:rPr>
              <a:t>ROM address lines, and the output of the ROM. </a:t>
            </a:r>
            <a:endParaRPr lang="en-US" sz="2400" dirty="0" smtClean="0">
              <a:latin typeface="Georgia" pitchFamily="18" charset="0"/>
            </a:endParaRPr>
          </a:p>
          <a:p>
            <a:pPr algn="just"/>
            <a:r>
              <a:rPr lang="en-US" sz="2400" dirty="0" smtClean="0">
                <a:latin typeface="Georgia" pitchFamily="18" charset="0"/>
              </a:rPr>
              <a:t>The </a:t>
            </a:r>
            <a:r>
              <a:rPr lang="en-US" sz="2400" dirty="0" smtClean="0">
                <a:latin typeface="Georgia" pitchFamily="18" charset="0"/>
              </a:rPr>
              <a:t>addresses and the contents of the ROM LUT are also shown in </a:t>
            </a:r>
            <a:r>
              <a:rPr lang="en-US" sz="2400" dirty="0" smtClean="0">
                <a:latin typeface="Georgia" pitchFamily="18" charset="0"/>
              </a:rPr>
              <a:t>Table. </a:t>
            </a:r>
            <a:endParaRPr lang="en-US" sz="2400" dirty="0">
              <a:latin typeface="Georgia" pitchFamily="18" charset="0"/>
            </a:endParaRPr>
          </a:p>
        </p:txBody>
      </p:sp>
      <p:pic>
        <p:nvPicPr>
          <p:cNvPr id="5122" name="Picture 2"/>
          <p:cNvPicPr>
            <a:picLocks noChangeAspect="1" noChangeArrowheads="1"/>
          </p:cNvPicPr>
          <p:nvPr/>
        </p:nvPicPr>
        <p:blipFill>
          <a:blip r:embed="rId2"/>
          <a:srcRect/>
          <a:stretch>
            <a:fillRect/>
          </a:stretch>
        </p:blipFill>
        <p:spPr bwMode="auto">
          <a:xfrm>
            <a:off x="1828800" y="2286000"/>
            <a:ext cx="7750377"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10439400" cy="5715000"/>
          </a:xfrm>
        </p:spPr>
        <p:txBody>
          <a:bodyPr>
            <a:noAutofit/>
          </a:bodyPr>
          <a:lstStyle/>
          <a:p>
            <a:pPr algn="just">
              <a:spcAft>
                <a:spcPts val="600"/>
              </a:spcAft>
            </a:pPr>
            <a:r>
              <a:rPr lang="en-US" sz="2400" dirty="0" smtClean="0">
                <a:latin typeface="Georgia" pitchFamily="18" charset="0"/>
              </a:rPr>
              <a:t>An example of a </a:t>
            </a:r>
            <a:r>
              <a:rPr lang="en-US" sz="2400" dirty="0" smtClean="0">
                <a:solidFill>
                  <a:srgbClr val="FF0000"/>
                </a:solidFill>
                <a:latin typeface="Georgia" pitchFamily="18" charset="0"/>
              </a:rPr>
              <a:t>rudimentary DDS system using phase truncation</a:t>
            </a:r>
            <a:r>
              <a:rPr lang="en-US" sz="2400" dirty="0" smtClean="0">
                <a:latin typeface="Georgia" pitchFamily="18" charset="0"/>
              </a:rPr>
              <a:t> follows:</a:t>
            </a:r>
          </a:p>
          <a:p>
            <a:pPr algn="just">
              <a:spcAft>
                <a:spcPts val="600"/>
              </a:spcAft>
            </a:pPr>
            <a:r>
              <a:rPr lang="en-US" sz="2400" dirty="0" smtClean="0">
                <a:latin typeface="Georgia" pitchFamily="18" charset="0"/>
              </a:rPr>
              <a:t>The system has an accumulator of </a:t>
            </a:r>
            <a:r>
              <a:rPr lang="en-US" sz="2400" dirty="0" smtClean="0">
                <a:solidFill>
                  <a:srgbClr val="FF0000"/>
                </a:solidFill>
                <a:latin typeface="Georgia" pitchFamily="18" charset="0"/>
              </a:rPr>
              <a:t>length five bits</a:t>
            </a:r>
            <a:r>
              <a:rPr lang="en-US" sz="2400" dirty="0" smtClean="0">
                <a:latin typeface="Georgia" pitchFamily="18" charset="0"/>
              </a:rPr>
              <a:t>, of which </a:t>
            </a:r>
            <a:r>
              <a:rPr lang="en-US" sz="2400" dirty="0" smtClean="0">
                <a:solidFill>
                  <a:srgbClr val="FF0000"/>
                </a:solidFill>
                <a:latin typeface="Georgia" pitchFamily="18" charset="0"/>
              </a:rPr>
              <a:t>three bits </a:t>
            </a:r>
            <a:r>
              <a:rPr lang="en-US" sz="2400" dirty="0" smtClean="0">
                <a:latin typeface="Georgia" pitchFamily="18" charset="0"/>
              </a:rPr>
              <a:t>are used to address an 8x8 ROM. </a:t>
            </a:r>
          </a:p>
          <a:p>
            <a:pPr algn="just">
              <a:spcAft>
                <a:spcPts val="600"/>
              </a:spcAft>
            </a:pPr>
            <a:r>
              <a:rPr lang="en-US" sz="2400" dirty="0" smtClean="0">
                <a:latin typeface="Georgia" pitchFamily="18" charset="0"/>
              </a:rPr>
              <a:t>The </a:t>
            </a:r>
            <a:r>
              <a:rPr lang="en-US" sz="2400" dirty="0" smtClean="0">
                <a:latin typeface="Georgia" pitchFamily="18" charset="0"/>
              </a:rPr>
              <a:t>only function of the address latch is to latch the addresses at </a:t>
            </a:r>
            <a:r>
              <a:rPr lang="en-US" sz="2400" dirty="0" smtClean="0">
                <a:latin typeface="Georgia" pitchFamily="18" charset="0"/>
              </a:rPr>
              <a:t>the ROM </a:t>
            </a:r>
            <a:r>
              <a:rPr lang="en-US" sz="2400" dirty="0" smtClean="0">
                <a:latin typeface="Georgia" pitchFamily="18" charset="0"/>
              </a:rPr>
              <a:t>over a complete clock cycle. </a:t>
            </a:r>
            <a:endParaRPr lang="en-US" sz="2400" dirty="0" smtClean="0">
              <a:latin typeface="Georgia" pitchFamily="18" charset="0"/>
            </a:endParaRPr>
          </a:p>
          <a:p>
            <a:pPr algn="just">
              <a:spcAft>
                <a:spcPts val="600"/>
              </a:spcAft>
            </a:pPr>
            <a:r>
              <a:rPr lang="en-US" sz="2400" dirty="0" smtClean="0">
                <a:latin typeface="Georgia" pitchFamily="18" charset="0"/>
              </a:rPr>
              <a:t>The </a:t>
            </a:r>
            <a:r>
              <a:rPr lang="en-US" sz="2400" dirty="0" smtClean="0">
                <a:latin typeface="Georgia" pitchFamily="18" charset="0"/>
              </a:rPr>
              <a:t>three MSBs of the accumulator held at the </a:t>
            </a:r>
            <a:r>
              <a:rPr lang="en-US" sz="2400" dirty="0" smtClean="0">
                <a:latin typeface="Georgia" pitchFamily="18" charset="0"/>
              </a:rPr>
              <a:t>latch are </a:t>
            </a:r>
            <a:r>
              <a:rPr lang="en-US" sz="2400" dirty="0" smtClean="0">
                <a:latin typeface="Georgia" pitchFamily="18" charset="0"/>
              </a:rPr>
              <a:t>capable of addressing 2</a:t>
            </a:r>
            <a:r>
              <a:rPr lang="en-US" sz="2400" baseline="30000" dirty="0" smtClean="0">
                <a:latin typeface="Georgia" pitchFamily="18" charset="0"/>
              </a:rPr>
              <a:t>3</a:t>
            </a:r>
            <a:r>
              <a:rPr lang="en-US" sz="2400" dirty="0" smtClean="0">
                <a:latin typeface="Georgia" pitchFamily="18" charset="0"/>
              </a:rPr>
              <a:t> or 8 memory locations. Hence an 8x8 ROM is used to </a:t>
            </a:r>
            <a:r>
              <a:rPr lang="en-US" sz="2400" dirty="0" smtClean="0">
                <a:latin typeface="Georgia" pitchFamily="18" charset="0"/>
              </a:rPr>
              <a:t>store the </a:t>
            </a:r>
            <a:r>
              <a:rPr lang="en-US" sz="2400" dirty="0" smtClean="0">
                <a:latin typeface="Georgia" pitchFamily="18" charset="0"/>
              </a:rPr>
              <a:t>values of the periodic </a:t>
            </a:r>
            <a:r>
              <a:rPr lang="en-US" sz="2400" dirty="0" smtClean="0">
                <a:latin typeface="Georgia" pitchFamily="18" charset="0"/>
              </a:rPr>
              <a:t>function</a:t>
            </a:r>
          </a:p>
          <a:p>
            <a:pPr algn="just">
              <a:spcAft>
                <a:spcPts val="600"/>
              </a:spcAft>
            </a:pPr>
            <a:r>
              <a:rPr lang="en-US" sz="2400" dirty="0" smtClean="0">
                <a:latin typeface="Georgia" pitchFamily="18" charset="0"/>
              </a:rPr>
              <a:t>For </a:t>
            </a:r>
            <a:r>
              <a:rPr lang="en-US" sz="2400" dirty="0" smtClean="0">
                <a:latin typeface="Georgia" pitchFamily="18" charset="0"/>
              </a:rPr>
              <a:t>convenience, sine function values are shown </a:t>
            </a:r>
            <a:r>
              <a:rPr lang="en-US" sz="2400" dirty="0" smtClean="0">
                <a:latin typeface="Georgia" pitchFamily="18" charset="0"/>
              </a:rPr>
              <a:t>in the </a:t>
            </a:r>
            <a:r>
              <a:rPr lang="en-US" sz="2400" dirty="0" smtClean="0">
                <a:latin typeface="Georgia" pitchFamily="18" charset="0"/>
              </a:rPr>
              <a:t>memory. </a:t>
            </a:r>
            <a:endParaRPr lang="en-US" sz="2400" dirty="0" smtClean="0">
              <a:latin typeface="Georgia" pitchFamily="18" charset="0"/>
            </a:endParaRPr>
          </a:p>
          <a:p>
            <a:pPr algn="just">
              <a:spcAft>
                <a:spcPts val="600"/>
              </a:spcAft>
            </a:pPr>
            <a:r>
              <a:rPr lang="en-US" sz="2400" dirty="0" smtClean="0">
                <a:latin typeface="Georgia" pitchFamily="18" charset="0"/>
              </a:rPr>
              <a:t>At </a:t>
            </a:r>
            <a:r>
              <a:rPr lang="en-US" sz="2400" dirty="0" smtClean="0">
                <a:latin typeface="Georgia" pitchFamily="18" charset="0"/>
              </a:rPr>
              <a:t>every clock cycle, the output of the accumulator corresponds to a </a:t>
            </a:r>
            <a:r>
              <a:rPr lang="en-US" sz="2400" dirty="0" smtClean="0">
                <a:latin typeface="Georgia" pitchFamily="18" charset="0"/>
              </a:rPr>
              <a:t>unique address </a:t>
            </a:r>
            <a:r>
              <a:rPr lang="en-US" sz="2400" dirty="0" smtClean="0">
                <a:latin typeface="Georgia" pitchFamily="18" charset="0"/>
              </a:rPr>
              <a:t>in the ROM. </a:t>
            </a:r>
            <a:endParaRPr lang="en-US" sz="2400" dirty="0" smtClean="0">
              <a:latin typeface="Georgia" pitchFamily="18" charset="0"/>
            </a:endParaRPr>
          </a:p>
          <a:p>
            <a:pPr algn="just">
              <a:spcAft>
                <a:spcPts val="600"/>
              </a:spcAft>
            </a:pPr>
            <a:r>
              <a:rPr lang="en-US" sz="2400" dirty="0" smtClean="0">
                <a:latin typeface="Georgia" pitchFamily="18" charset="0"/>
              </a:rPr>
              <a:t>The </a:t>
            </a:r>
            <a:r>
              <a:rPr lang="en-US" sz="2400" dirty="0" smtClean="0">
                <a:latin typeface="Georgia" pitchFamily="18" charset="0"/>
              </a:rPr>
              <a:t>value stored at this address is then output to the DAC. The </a:t>
            </a:r>
            <a:r>
              <a:rPr lang="en-US" sz="2400" dirty="0" smtClean="0">
                <a:latin typeface="Georgia" pitchFamily="18" charset="0"/>
              </a:rPr>
              <a:t>output of </a:t>
            </a:r>
            <a:r>
              <a:rPr lang="en-US" sz="2400" dirty="0" smtClean="0">
                <a:latin typeface="Georgia" pitchFamily="18" charset="0"/>
              </a:rPr>
              <a:t>the DAC is then passed through reconstruction filters and amplifiers</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285750" y="633413"/>
            <a:ext cx="10401300" cy="5591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796920" y="6325851"/>
            <a:ext cx="5140036"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10439400" cy="5791200"/>
          </a:xfrm>
        </p:spPr>
        <p:txBody>
          <a:bodyPr>
            <a:normAutofit lnSpcReduction="10000"/>
          </a:bodyPr>
          <a:lstStyle/>
          <a:p>
            <a:pPr algn="just">
              <a:spcAft>
                <a:spcPts val="600"/>
              </a:spcAft>
            </a:pPr>
            <a:r>
              <a:rPr lang="en-US" sz="2400" dirty="0" smtClean="0">
                <a:latin typeface="Georgia" pitchFamily="18" charset="0"/>
              </a:rPr>
              <a:t>The accumulator generates a maximum of 2</a:t>
            </a:r>
            <a:r>
              <a:rPr lang="en-US" sz="2400" baseline="30000" dirty="0" smtClean="0">
                <a:latin typeface="Georgia" pitchFamily="18" charset="0"/>
              </a:rPr>
              <a:t>5</a:t>
            </a:r>
            <a:r>
              <a:rPr lang="en-US" sz="2400" dirty="0" smtClean="0">
                <a:latin typeface="Georgia" pitchFamily="18" charset="0"/>
              </a:rPr>
              <a:t> or 32 unique addresses. However, </a:t>
            </a:r>
            <a:r>
              <a:rPr lang="en-US" sz="2400" dirty="0" smtClean="0">
                <a:latin typeface="Georgia" pitchFamily="18" charset="0"/>
              </a:rPr>
              <a:t>since only </a:t>
            </a:r>
            <a:r>
              <a:rPr lang="en-US" sz="2400" dirty="0" smtClean="0">
                <a:latin typeface="Georgia" pitchFamily="18" charset="0"/>
              </a:rPr>
              <a:t>three MSBs are used, only 2</a:t>
            </a:r>
            <a:r>
              <a:rPr lang="en-US" sz="2400" baseline="30000" dirty="0" smtClean="0">
                <a:latin typeface="Georgia" pitchFamily="18" charset="0"/>
              </a:rPr>
              <a:t>3</a:t>
            </a:r>
            <a:r>
              <a:rPr lang="en-US" sz="2400" dirty="0" smtClean="0">
                <a:latin typeface="Georgia" pitchFamily="18" charset="0"/>
              </a:rPr>
              <a:t> or 8 unique addresses are created. Thus the </a:t>
            </a:r>
            <a:r>
              <a:rPr lang="en-US" sz="2400" dirty="0" smtClean="0">
                <a:latin typeface="Georgia" pitchFamily="18" charset="0"/>
              </a:rPr>
              <a:t>values stored </a:t>
            </a:r>
            <a:r>
              <a:rPr lang="en-US" sz="2400" dirty="0" smtClean="0">
                <a:latin typeface="Georgia" pitchFamily="18" charset="0"/>
              </a:rPr>
              <a:t>in the ROM correspond to one complete </a:t>
            </a:r>
            <a:r>
              <a:rPr lang="en-US" sz="2400" dirty="0" smtClean="0">
                <a:latin typeface="Georgia" pitchFamily="18" charset="0"/>
              </a:rPr>
              <a:t>cycle.</a:t>
            </a:r>
            <a:endParaRPr lang="en-US" sz="2400" dirty="0" smtClean="0">
              <a:latin typeface="Georgia" pitchFamily="18" charset="0"/>
            </a:endParaRPr>
          </a:p>
          <a:p>
            <a:pPr algn="just">
              <a:spcAft>
                <a:spcPts val="600"/>
              </a:spcAft>
            </a:pPr>
            <a:r>
              <a:rPr lang="en-US" sz="2400" dirty="0" smtClean="0">
                <a:latin typeface="Georgia" pitchFamily="18" charset="0"/>
              </a:rPr>
              <a:t>So, the eight values in the ROM need to represent the amplitudes of a sine wave at 45</a:t>
            </a:r>
            <a:r>
              <a:rPr lang="en-US" sz="2400" dirty="0" smtClean="0">
                <a:latin typeface="Georgia" pitchFamily="18" charset="0"/>
              </a:rPr>
              <a:t>° intervals</a:t>
            </a:r>
            <a:r>
              <a:rPr lang="en-US" sz="2400" dirty="0" smtClean="0">
                <a:latin typeface="Georgia" pitchFamily="18" charset="0"/>
              </a:rPr>
              <a:t>. </a:t>
            </a:r>
            <a:endParaRPr lang="en-US" sz="2400" dirty="0" smtClean="0">
              <a:latin typeface="Georgia" pitchFamily="18" charset="0"/>
            </a:endParaRPr>
          </a:p>
          <a:p>
            <a:pPr algn="just">
              <a:spcAft>
                <a:spcPts val="600"/>
              </a:spcAft>
            </a:pPr>
            <a:r>
              <a:rPr lang="en-US" sz="2400" dirty="0" smtClean="0">
                <a:latin typeface="Georgia" pitchFamily="18" charset="0"/>
              </a:rPr>
              <a:t>The </a:t>
            </a:r>
            <a:r>
              <a:rPr lang="en-US" sz="2400" dirty="0" smtClean="0">
                <a:latin typeface="Georgia" pitchFamily="18" charset="0"/>
              </a:rPr>
              <a:t>amplitude values stored in the ROM range from 1 for the negative peak of </a:t>
            </a:r>
            <a:r>
              <a:rPr lang="en-US" sz="2400" dirty="0" smtClean="0">
                <a:latin typeface="Georgia" pitchFamily="18" charset="0"/>
              </a:rPr>
              <a:t>the waveform </a:t>
            </a:r>
            <a:r>
              <a:rPr lang="en-US" sz="2400" dirty="0" smtClean="0">
                <a:latin typeface="Georgia" pitchFamily="18" charset="0"/>
              </a:rPr>
              <a:t>to 2 5 5 for the positive peak. The DAC assumes an offset binary </a:t>
            </a:r>
            <a:r>
              <a:rPr lang="en-US" sz="2400" dirty="0" smtClean="0">
                <a:latin typeface="Georgia" pitchFamily="18" charset="0"/>
              </a:rPr>
              <a:t>representation where </a:t>
            </a:r>
            <a:r>
              <a:rPr lang="en-US" sz="2400" dirty="0" smtClean="0">
                <a:latin typeface="Georgia" pitchFamily="18" charset="0"/>
              </a:rPr>
              <a:t>the value 12 8 corresponds to the mean level of the </a:t>
            </a:r>
            <a:r>
              <a:rPr lang="en-US" sz="2400" dirty="0" smtClean="0">
                <a:latin typeface="Georgia" pitchFamily="18" charset="0"/>
              </a:rPr>
              <a:t>waveform</a:t>
            </a:r>
          </a:p>
          <a:p>
            <a:pPr algn="just">
              <a:spcAft>
                <a:spcPts val="600"/>
              </a:spcAft>
            </a:pPr>
            <a:r>
              <a:rPr lang="en-US" sz="2400" dirty="0" smtClean="0">
                <a:latin typeface="Georgia" pitchFamily="18" charset="0"/>
              </a:rPr>
              <a:t>In Table 4.3, the output of the accumulator, the input to the ROM, and the output of the direct digital synthesizer when </a:t>
            </a:r>
            <a:r>
              <a:rPr lang="en-US" sz="2400" dirty="0" smtClean="0">
                <a:latin typeface="Georgia" pitchFamily="18" charset="0"/>
                <a:sym typeface="Symbol"/>
              </a:rPr>
              <a:t></a:t>
            </a:r>
            <a:r>
              <a:rPr lang="en-US" sz="2400" baseline="-25000" dirty="0" smtClean="0">
                <a:latin typeface="Georgia" pitchFamily="18" charset="0"/>
              </a:rPr>
              <a:t>r</a:t>
            </a:r>
            <a:r>
              <a:rPr lang="en-US" sz="2400" dirty="0" smtClean="0">
                <a:latin typeface="Georgia" pitchFamily="18" charset="0"/>
              </a:rPr>
              <a:t> = 1 are shown at each clock cycle for one complete period. </a:t>
            </a:r>
          </a:p>
          <a:p>
            <a:pPr algn="just">
              <a:spcAft>
                <a:spcPts val="600"/>
              </a:spcAft>
            </a:pPr>
            <a:r>
              <a:rPr lang="en-US" sz="2400" dirty="0" smtClean="0">
                <a:latin typeface="Georgia" pitchFamily="18" charset="0"/>
              </a:rPr>
              <a:t>Assuming the beginning state where the latch content is all 0s, the ROM address lines will all be 0, so the ROM will output 10000000. </a:t>
            </a:r>
          </a:p>
          <a:p>
            <a:pPr algn="just"/>
            <a:endParaRPr lang="en-US" sz="2400" dirty="0" smtClean="0">
              <a:latin typeface="Georgia" pitchFamily="18" charset="0"/>
            </a:endParaRPr>
          </a:p>
          <a:p>
            <a:pPr algn="just"/>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10515600" cy="5867400"/>
          </a:xfrm>
        </p:spPr>
        <p:txBody>
          <a:bodyPr>
            <a:normAutofit fontScale="92500" lnSpcReduction="10000"/>
          </a:bodyPr>
          <a:lstStyle/>
          <a:p>
            <a:pPr algn="just">
              <a:spcAft>
                <a:spcPts val="600"/>
              </a:spcAft>
            </a:pPr>
            <a:r>
              <a:rPr lang="en-US" dirty="0" smtClean="0">
                <a:latin typeface="Georgia" pitchFamily="18" charset="0"/>
              </a:rPr>
              <a:t>The </a:t>
            </a:r>
            <a:r>
              <a:rPr lang="en-US" dirty="0" smtClean="0">
                <a:latin typeface="Georgia" pitchFamily="18" charset="0"/>
              </a:rPr>
              <a:t>value of </a:t>
            </a:r>
            <a:r>
              <a:rPr lang="en-US" dirty="0" smtClean="0">
                <a:latin typeface="Georgia" pitchFamily="18" charset="0"/>
              </a:rPr>
              <a:t> 10000000 </a:t>
            </a:r>
            <a:r>
              <a:rPr lang="en-US" dirty="0" smtClean="0">
                <a:latin typeface="Georgia" pitchFamily="18" charset="0"/>
              </a:rPr>
              <a:t>(D7-D0) is stored in the first ROM location as seen in Table 4.3. This </a:t>
            </a:r>
            <a:r>
              <a:rPr lang="en-US" dirty="0" smtClean="0">
                <a:latin typeface="Georgia" pitchFamily="18" charset="0"/>
              </a:rPr>
              <a:t>causes the </a:t>
            </a:r>
            <a:r>
              <a:rPr lang="en-US" dirty="0" smtClean="0">
                <a:latin typeface="Georgia" pitchFamily="18" charset="0"/>
              </a:rPr>
              <a:t>DAC to output 0 V, corresponding to the value of a sine wave at 0°. </a:t>
            </a:r>
            <a:endParaRPr lang="en-US" dirty="0" smtClean="0">
              <a:latin typeface="Georgia" pitchFamily="18" charset="0"/>
            </a:endParaRPr>
          </a:p>
          <a:p>
            <a:pPr algn="just">
              <a:spcAft>
                <a:spcPts val="600"/>
              </a:spcAft>
            </a:pPr>
            <a:r>
              <a:rPr lang="en-US" dirty="0" smtClean="0">
                <a:latin typeface="Georgia" pitchFamily="18" charset="0"/>
              </a:rPr>
              <a:t>Four </a:t>
            </a:r>
            <a:r>
              <a:rPr lang="en-US" dirty="0" smtClean="0">
                <a:latin typeface="Georgia" pitchFamily="18" charset="0"/>
              </a:rPr>
              <a:t>clock </a:t>
            </a:r>
            <a:r>
              <a:rPr lang="en-US" dirty="0" smtClean="0">
                <a:latin typeface="Georgia" pitchFamily="18" charset="0"/>
              </a:rPr>
              <a:t>cycles later</a:t>
            </a:r>
            <a:r>
              <a:rPr lang="en-US" dirty="0" smtClean="0">
                <a:latin typeface="Georgia" pitchFamily="18" charset="0"/>
              </a:rPr>
              <a:t>, the accumulator contents are incremented by four since </a:t>
            </a:r>
            <a:r>
              <a:rPr lang="en-US" dirty="0" smtClean="0">
                <a:latin typeface="Georgia" pitchFamily="18" charset="0"/>
                <a:sym typeface="Symbol"/>
              </a:rPr>
              <a:t></a:t>
            </a:r>
            <a:r>
              <a:rPr lang="en-US" dirty="0" smtClean="0">
                <a:latin typeface="Georgia" pitchFamily="18" charset="0"/>
              </a:rPr>
              <a:t>r </a:t>
            </a:r>
            <a:r>
              <a:rPr lang="en-US" dirty="0" smtClean="0">
                <a:latin typeface="Georgia" pitchFamily="18" charset="0"/>
              </a:rPr>
              <a:t>= 1. </a:t>
            </a:r>
            <a:endParaRPr lang="en-US" dirty="0" smtClean="0">
              <a:latin typeface="Georgia" pitchFamily="18" charset="0"/>
            </a:endParaRPr>
          </a:p>
          <a:p>
            <a:pPr algn="just">
              <a:spcAft>
                <a:spcPts val="600"/>
              </a:spcAft>
            </a:pPr>
            <a:r>
              <a:rPr lang="en-US" dirty="0" smtClean="0">
                <a:latin typeface="Georgia" pitchFamily="18" charset="0"/>
              </a:rPr>
              <a:t>For </a:t>
            </a:r>
            <a:r>
              <a:rPr lang="en-US" dirty="0" smtClean="0">
                <a:latin typeface="Georgia" pitchFamily="18" charset="0"/>
              </a:rPr>
              <a:t>the first </a:t>
            </a:r>
            <a:r>
              <a:rPr lang="en-US" dirty="0" smtClean="0">
                <a:latin typeface="Georgia" pitchFamily="18" charset="0"/>
              </a:rPr>
              <a:t>four clock </a:t>
            </a:r>
            <a:r>
              <a:rPr lang="en-US" dirty="0" smtClean="0">
                <a:latin typeface="Georgia" pitchFamily="18" charset="0"/>
              </a:rPr>
              <a:t>cycles, the output of the ROM is 10000000. The value at the output of the </a:t>
            </a:r>
            <a:r>
              <a:rPr lang="en-US" dirty="0" smtClean="0">
                <a:latin typeface="Georgia" pitchFamily="18" charset="0"/>
              </a:rPr>
              <a:t>adder will </a:t>
            </a:r>
            <a:r>
              <a:rPr lang="en-US" dirty="0" smtClean="0">
                <a:latin typeface="Georgia" pitchFamily="18" charset="0"/>
              </a:rPr>
              <a:t>be 00100 (binary for 4) after four clock cycles. </a:t>
            </a:r>
            <a:endParaRPr lang="en-US" dirty="0" smtClean="0">
              <a:latin typeface="Georgia" pitchFamily="18" charset="0"/>
            </a:endParaRPr>
          </a:p>
          <a:p>
            <a:pPr algn="just">
              <a:spcAft>
                <a:spcPts val="600"/>
              </a:spcAft>
            </a:pPr>
            <a:r>
              <a:rPr lang="en-US" dirty="0" smtClean="0">
                <a:latin typeface="Georgia" pitchFamily="18" charset="0"/>
              </a:rPr>
              <a:t>The </a:t>
            </a:r>
            <a:r>
              <a:rPr lang="en-US" dirty="0" smtClean="0">
                <a:latin typeface="Georgia" pitchFamily="18" charset="0"/>
              </a:rPr>
              <a:t>three MSBs of the adder's </a:t>
            </a:r>
            <a:r>
              <a:rPr lang="en-US" dirty="0" smtClean="0">
                <a:latin typeface="Georgia" pitchFamily="18" charset="0"/>
              </a:rPr>
              <a:t>output addressing </a:t>
            </a:r>
            <a:r>
              <a:rPr lang="en-US" dirty="0" smtClean="0">
                <a:latin typeface="Georgia" pitchFamily="18" charset="0"/>
              </a:rPr>
              <a:t>the ROM are </a:t>
            </a:r>
            <a:r>
              <a:rPr lang="en-US" dirty="0" smtClean="0">
                <a:latin typeface="Georgia" pitchFamily="18" charset="0"/>
              </a:rPr>
              <a:t>001. </a:t>
            </a:r>
            <a:r>
              <a:rPr lang="en-US" dirty="0" smtClean="0">
                <a:latin typeface="Georgia" pitchFamily="18" charset="0"/>
              </a:rPr>
              <a:t>A0 is now 1, so the ROM will output 11011010, which </a:t>
            </a:r>
            <a:r>
              <a:rPr lang="en-US" dirty="0" smtClean="0">
                <a:latin typeface="Georgia" pitchFamily="18" charset="0"/>
              </a:rPr>
              <a:t>is the </a:t>
            </a:r>
            <a:r>
              <a:rPr lang="en-US" dirty="0" smtClean="0">
                <a:latin typeface="Georgia" pitchFamily="18" charset="0"/>
              </a:rPr>
              <a:t>value stored in the second memory location in the ROM. This corresponds to the </a:t>
            </a:r>
            <a:r>
              <a:rPr lang="en-US" dirty="0" smtClean="0">
                <a:latin typeface="Georgia" pitchFamily="18" charset="0"/>
              </a:rPr>
              <a:t>offset binary </a:t>
            </a:r>
            <a:r>
              <a:rPr lang="en-US" dirty="0" smtClean="0">
                <a:latin typeface="Georgia" pitchFamily="18" charset="0"/>
              </a:rPr>
              <a:t>representation of the value of a sine wave at +45°, and accordingly, the DAC </a:t>
            </a:r>
            <a:r>
              <a:rPr lang="en-US" dirty="0" smtClean="0">
                <a:latin typeface="Georgia" pitchFamily="18" charset="0"/>
              </a:rPr>
              <a:t>output for </a:t>
            </a:r>
            <a:r>
              <a:rPr lang="en-US" dirty="0" smtClean="0">
                <a:latin typeface="Georgia" pitchFamily="18" charset="0"/>
              </a:rPr>
              <a:t>45° becomes 1 V. </a:t>
            </a:r>
            <a:endParaRPr lang="en-US" dirty="0" smtClean="0">
              <a:latin typeface="Georgia" pitchFamily="18" charset="0"/>
            </a:endParaRPr>
          </a:p>
          <a:p>
            <a:pPr algn="just">
              <a:spcAft>
                <a:spcPts val="600"/>
              </a:spcAft>
            </a:pPr>
            <a:r>
              <a:rPr lang="en-US" dirty="0" smtClean="0">
                <a:latin typeface="Georgia" pitchFamily="18" charset="0"/>
              </a:rPr>
              <a:t>After </a:t>
            </a:r>
            <a:r>
              <a:rPr lang="en-US" dirty="0" smtClean="0">
                <a:latin typeface="Georgia" pitchFamily="18" charset="0"/>
              </a:rPr>
              <a:t>thirty-two clock cycles, the accumulator is full, and the </a:t>
            </a:r>
            <a:r>
              <a:rPr lang="en-US" dirty="0" smtClean="0">
                <a:latin typeface="Georgia" pitchFamily="18" charset="0"/>
              </a:rPr>
              <a:t>DAC has </a:t>
            </a:r>
            <a:r>
              <a:rPr lang="en-US" dirty="0" smtClean="0">
                <a:latin typeface="Georgia" pitchFamily="18" charset="0"/>
              </a:rPr>
              <a:t>delivered a complete cycle of a stepwise approximation to a sine wave.</a:t>
            </a: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2586560" y="690563"/>
            <a:ext cx="5381103" cy="5938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normAutofit/>
          </a:bodyPr>
          <a:lstStyle/>
          <a:p>
            <a:pPr algn="just"/>
            <a:r>
              <a:rPr lang="en-US" sz="2400" dirty="0" smtClean="0">
                <a:latin typeface="Georgia" pitchFamily="18" charset="0"/>
              </a:rPr>
              <a:t>If the frequency setting word </a:t>
            </a:r>
            <a:r>
              <a:rPr lang="en-US" sz="2400" dirty="0" smtClean="0">
                <a:latin typeface="Georgia" pitchFamily="18" charset="0"/>
                <a:sym typeface="Symbol"/>
              </a:rPr>
              <a:t></a:t>
            </a:r>
            <a:r>
              <a:rPr lang="en-US" sz="2400" baseline="-25000" dirty="0" smtClean="0">
                <a:latin typeface="Georgia" pitchFamily="18" charset="0"/>
              </a:rPr>
              <a:t>r</a:t>
            </a:r>
            <a:r>
              <a:rPr lang="en-US" sz="2400" dirty="0" smtClean="0">
                <a:latin typeface="Georgia" pitchFamily="18" charset="0"/>
              </a:rPr>
              <a:t> </a:t>
            </a:r>
            <a:r>
              <a:rPr lang="en-US" sz="2400" dirty="0" smtClean="0">
                <a:latin typeface="Georgia" pitchFamily="18" charset="0"/>
              </a:rPr>
              <a:t>is changed to</a:t>
            </a:r>
            <a:r>
              <a:rPr lang="en-US" sz="2400" i="1" dirty="0" smtClean="0">
                <a:latin typeface="Georgia" pitchFamily="18" charset="0"/>
              </a:rPr>
              <a:t> 00010 (2 in decimal), the whole </a:t>
            </a:r>
            <a:r>
              <a:rPr lang="en-US" sz="2400" i="1" dirty="0" smtClean="0">
                <a:latin typeface="Georgia" pitchFamily="18" charset="0"/>
              </a:rPr>
              <a:t>process </a:t>
            </a:r>
            <a:r>
              <a:rPr lang="en-US" sz="2400" dirty="0" smtClean="0">
                <a:latin typeface="Georgia" pitchFamily="18" charset="0"/>
              </a:rPr>
              <a:t>will </a:t>
            </a:r>
            <a:r>
              <a:rPr lang="en-US" sz="2400" dirty="0" smtClean="0">
                <a:latin typeface="Georgia" pitchFamily="18" charset="0"/>
              </a:rPr>
              <a:t>complete one output cycle in half as many clock periods. </a:t>
            </a:r>
            <a:endParaRPr lang="en-US" sz="2400" dirty="0" smtClean="0">
              <a:latin typeface="Georgia" pitchFamily="18" charset="0"/>
            </a:endParaRPr>
          </a:p>
          <a:p>
            <a:pPr algn="just"/>
            <a:r>
              <a:rPr lang="en-US" sz="2400" dirty="0" smtClean="0">
                <a:latin typeface="Georgia" pitchFamily="18" charset="0"/>
              </a:rPr>
              <a:t>The </a:t>
            </a:r>
            <a:r>
              <a:rPr lang="en-US" sz="2400" dirty="0" smtClean="0">
                <a:latin typeface="Georgia" pitchFamily="18" charset="0"/>
              </a:rPr>
              <a:t>higher the value of </a:t>
            </a:r>
            <a:r>
              <a:rPr lang="en-US" sz="2400" dirty="0" smtClean="0">
                <a:latin typeface="Georgia" pitchFamily="18" charset="0"/>
              </a:rPr>
              <a:t>the frequency </a:t>
            </a:r>
            <a:r>
              <a:rPr lang="en-US" sz="2400" dirty="0" smtClean="0">
                <a:latin typeface="Georgia" pitchFamily="18" charset="0"/>
              </a:rPr>
              <a:t>setting word </a:t>
            </a:r>
            <a:r>
              <a:rPr lang="en-US" sz="2400" dirty="0" smtClean="0">
                <a:latin typeface="Georgia" pitchFamily="18" charset="0"/>
              </a:rPr>
              <a:t>(</a:t>
            </a:r>
            <a:r>
              <a:rPr lang="en-US" sz="2400" dirty="0" smtClean="0">
                <a:latin typeface="Georgia" pitchFamily="18" charset="0"/>
                <a:sym typeface="Symbol"/>
              </a:rPr>
              <a:t></a:t>
            </a:r>
            <a:r>
              <a:rPr lang="en-US" sz="2400" baseline="-25000" dirty="0" smtClean="0">
                <a:latin typeface="Georgia" pitchFamily="18" charset="0"/>
              </a:rPr>
              <a:t>r</a:t>
            </a:r>
            <a:r>
              <a:rPr lang="en-US" sz="2400" dirty="0" smtClean="0">
                <a:latin typeface="Georgia" pitchFamily="18" charset="0"/>
              </a:rPr>
              <a:t>), the fewer the clock cycles needed to cycle through the </a:t>
            </a:r>
            <a:r>
              <a:rPr lang="en-US" sz="2400" dirty="0" smtClean="0">
                <a:latin typeface="Georgia" pitchFamily="18" charset="0"/>
              </a:rPr>
              <a:t>ROM once </a:t>
            </a:r>
            <a:r>
              <a:rPr lang="en-US" sz="2400" dirty="0" smtClean="0">
                <a:latin typeface="Georgia" pitchFamily="18" charset="0"/>
              </a:rPr>
              <a:t>and hence the higher the output frequency. </a:t>
            </a:r>
            <a:endParaRPr lang="en-US" sz="2400" dirty="0" smtClean="0">
              <a:latin typeface="Georgia" pitchFamily="18" charset="0"/>
            </a:endParaRPr>
          </a:p>
          <a:p>
            <a:pPr algn="just"/>
            <a:r>
              <a:rPr lang="en-US" sz="2400" dirty="0" smtClean="0">
                <a:latin typeface="Georgia" pitchFamily="18" charset="0"/>
              </a:rPr>
              <a:t>The </a:t>
            </a:r>
            <a:r>
              <a:rPr lang="en-US" sz="2400" dirty="0" smtClean="0">
                <a:latin typeface="Georgia" pitchFamily="18" charset="0"/>
              </a:rPr>
              <a:t>highest value of </a:t>
            </a:r>
            <a:r>
              <a:rPr lang="en-US" sz="2400" dirty="0" smtClean="0">
                <a:latin typeface="Georgia" pitchFamily="18" charset="0"/>
                <a:sym typeface="Symbol"/>
              </a:rPr>
              <a:t></a:t>
            </a:r>
            <a:r>
              <a:rPr lang="en-US" sz="2400" baseline="-25000" dirty="0" smtClean="0">
                <a:latin typeface="Georgia" pitchFamily="18" charset="0"/>
              </a:rPr>
              <a:t>r</a:t>
            </a:r>
            <a:r>
              <a:rPr lang="en-US" sz="2400" dirty="0" smtClean="0">
                <a:latin typeface="Georgia" pitchFamily="18" charset="0"/>
              </a:rPr>
              <a:t> </a:t>
            </a:r>
            <a:r>
              <a:rPr lang="en-US" sz="2400" dirty="0" smtClean="0">
                <a:latin typeface="Georgia" pitchFamily="18" charset="0"/>
              </a:rPr>
              <a:t>is, however</a:t>
            </a:r>
            <a:r>
              <a:rPr lang="en-US" sz="2400" dirty="0" smtClean="0">
                <a:latin typeface="Georgia" pitchFamily="18" charset="0"/>
              </a:rPr>
              <a:t>, limited </a:t>
            </a:r>
            <a:r>
              <a:rPr lang="en-US" sz="2400" dirty="0" smtClean="0">
                <a:latin typeface="Georgia" pitchFamily="18" charset="0"/>
              </a:rPr>
              <a:t>by the </a:t>
            </a:r>
            <a:r>
              <a:rPr lang="en-US" sz="2400" dirty="0" err="1" smtClean="0">
                <a:latin typeface="Georgia" pitchFamily="18" charset="0"/>
              </a:rPr>
              <a:t>Nyquist</a:t>
            </a:r>
            <a:r>
              <a:rPr lang="en-US" sz="2400" dirty="0" smtClean="0">
                <a:latin typeface="Georgia" pitchFamily="18" charset="0"/>
              </a:rPr>
              <a:t> </a:t>
            </a:r>
            <a:r>
              <a:rPr lang="en-US" sz="2400" dirty="0" smtClean="0">
                <a:latin typeface="Georgia" pitchFamily="18" charset="0"/>
              </a:rPr>
              <a:t>theorem.</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lvl="2">
              <a:buNone/>
            </a:pPr>
            <a:r>
              <a:rPr lang="en-US" i="1" dirty="0" smtClean="0">
                <a:solidFill>
                  <a:srgbClr val="FF0000"/>
                </a:solidFill>
              </a:rPr>
              <a:t>       Decimation and Interpolation Using Comb and Integrator Filters</a:t>
            </a:r>
          </a:p>
          <a:p>
            <a:r>
              <a:rPr lang="en-US" b="1" dirty="0" smtClean="0"/>
              <a:t>Basic Structures : CIC Decimation Filter</a:t>
            </a:r>
          </a:p>
          <a:p>
            <a:r>
              <a:rPr lang="en-US" dirty="0" smtClean="0"/>
              <a:t>The CIC implementation of a decimation filter is the cascade of an integrator stage, a decimation procedure, and a comb stage as shown in Figure below</a:t>
            </a:r>
            <a:endParaRPr lang="en-US" dirty="0"/>
          </a:p>
        </p:txBody>
      </p:sp>
      <p:pic>
        <p:nvPicPr>
          <p:cNvPr id="1026" name="Picture 2"/>
          <p:cNvPicPr>
            <a:picLocks noChangeAspect="1" noChangeArrowheads="1"/>
          </p:cNvPicPr>
          <p:nvPr/>
        </p:nvPicPr>
        <p:blipFill>
          <a:blip r:embed="rId2"/>
          <a:srcRect/>
          <a:stretch>
            <a:fillRect/>
          </a:stretch>
        </p:blipFill>
        <p:spPr bwMode="auto">
          <a:xfrm>
            <a:off x="1066800" y="609600"/>
            <a:ext cx="8543925" cy="31718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85800"/>
            <a:ext cx="9875520" cy="5638800"/>
          </a:xfrm>
        </p:spPr>
        <p:txBody>
          <a:bodyPr>
            <a:normAutofit/>
          </a:bodyPr>
          <a:lstStyle/>
          <a:p>
            <a:pPr algn="just">
              <a:spcBef>
                <a:spcPts val="600"/>
              </a:spcBef>
              <a:spcAft>
                <a:spcPts val="600"/>
              </a:spcAft>
            </a:pPr>
            <a:r>
              <a:rPr lang="en-US" sz="2400" dirty="0" smtClean="0">
                <a:latin typeface="Georgia" pitchFamily="18" charset="0"/>
              </a:rPr>
              <a:t>To analyze the CIC filter's response, combining the integrator and comb stages into a single transfer function are important to reduce the complexity of the analysis.</a:t>
            </a:r>
          </a:p>
          <a:p>
            <a:pPr algn="just">
              <a:spcBef>
                <a:spcPts val="600"/>
              </a:spcBef>
              <a:spcAft>
                <a:spcPts val="600"/>
              </a:spcAft>
            </a:pPr>
            <a:r>
              <a:rPr lang="en-US" sz="2400" dirty="0" smtClean="0">
                <a:latin typeface="Georgia" pitchFamily="18" charset="0"/>
              </a:rPr>
              <a:t>However, to reduce the computational expense of the operation, the implementation of the filter is performed in two separate sections, before and after the decimation. </a:t>
            </a:r>
          </a:p>
          <a:p>
            <a:pPr algn="just">
              <a:spcBef>
                <a:spcPts val="600"/>
              </a:spcBef>
              <a:spcAft>
                <a:spcPts val="600"/>
              </a:spcAft>
            </a:pPr>
            <a:r>
              <a:rPr lang="en-US" sz="2400" dirty="0" smtClean="0">
                <a:latin typeface="Georgia" pitchFamily="18" charset="0"/>
              </a:rPr>
              <a:t>The integrator section is the cascade of</a:t>
            </a:r>
            <a:r>
              <a:rPr lang="en-US" sz="2400" i="1" dirty="0" smtClean="0">
                <a:latin typeface="Georgia" pitchFamily="18" charset="0"/>
              </a:rPr>
              <a:t> N ideal digital integrator stages operating at the </a:t>
            </a:r>
            <a:r>
              <a:rPr lang="en-US" sz="2400" dirty="0" smtClean="0">
                <a:latin typeface="Georgia" pitchFamily="18" charset="0"/>
              </a:rPr>
              <a:t>high sampling rate of</a:t>
            </a:r>
            <a:r>
              <a:rPr lang="en-US" sz="2400" i="1" dirty="0" smtClean="0">
                <a:latin typeface="Georgia" pitchFamily="18" charset="0"/>
              </a:rPr>
              <a:t> F3, where the transfer function is defined as</a:t>
            </a:r>
          </a:p>
          <a:p>
            <a:pPr algn="just">
              <a:spcBef>
                <a:spcPts val="600"/>
              </a:spcBef>
              <a:spcAft>
                <a:spcPts val="600"/>
              </a:spcAft>
            </a:pPr>
            <a:endParaRPr lang="en-US" sz="2400" dirty="0">
              <a:latin typeface="Georgia" pitchFamily="18" charset="0"/>
            </a:endParaRPr>
          </a:p>
        </p:txBody>
      </p:sp>
      <p:pic>
        <p:nvPicPr>
          <p:cNvPr id="2050" name="Picture 2"/>
          <p:cNvPicPr>
            <a:picLocks noChangeAspect="1" noChangeArrowheads="1"/>
          </p:cNvPicPr>
          <p:nvPr/>
        </p:nvPicPr>
        <p:blipFill>
          <a:blip r:embed="rId2"/>
          <a:srcRect/>
          <a:stretch>
            <a:fillRect/>
          </a:stretch>
        </p:blipFill>
        <p:spPr bwMode="auto">
          <a:xfrm>
            <a:off x="3657600" y="4495800"/>
            <a:ext cx="3080197" cy="1066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normAutofit/>
          </a:bodyPr>
          <a:lstStyle/>
          <a:p>
            <a:pPr algn="just">
              <a:spcBef>
                <a:spcPts val="600"/>
              </a:spcBef>
              <a:spcAft>
                <a:spcPts val="600"/>
              </a:spcAft>
            </a:pPr>
            <a:r>
              <a:rPr lang="en-US" sz="2400" dirty="0" smtClean="0">
                <a:latin typeface="Georgia" pitchFamily="18" charset="0"/>
              </a:rPr>
              <a:t>The comb sections consist of N comb stages operating at the low sampling rate of F</a:t>
            </a:r>
            <a:r>
              <a:rPr lang="en-US" sz="2400" baseline="-25000" dirty="0" smtClean="0">
                <a:latin typeface="Georgia" pitchFamily="18" charset="0"/>
              </a:rPr>
              <a:t>s</a:t>
            </a:r>
            <a:r>
              <a:rPr lang="en-US" sz="2400" dirty="0" smtClean="0">
                <a:latin typeface="Georgia" pitchFamily="18" charset="0"/>
              </a:rPr>
              <a:t>/R, where R is the integer-rate change factor. </a:t>
            </a:r>
          </a:p>
          <a:p>
            <a:pPr algn="just">
              <a:spcBef>
                <a:spcPts val="600"/>
              </a:spcBef>
              <a:spcAft>
                <a:spcPts val="600"/>
              </a:spcAft>
            </a:pPr>
            <a:r>
              <a:rPr lang="en-US" sz="2400" dirty="0" smtClean="0">
                <a:latin typeface="Georgia" pitchFamily="18" charset="0"/>
              </a:rPr>
              <a:t>The comb sections have a differential delay of M samples per stage, where the system function is defined as</a:t>
            </a:r>
          </a:p>
          <a:p>
            <a:pPr algn="just">
              <a:spcBef>
                <a:spcPts val="600"/>
              </a:spcBef>
              <a:spcAft>
                <a:spcPts val="600"/>
              </a:spcAft>
            </a:pPr>
            <a:endParaRPr lang="en-US" sz="2400" dirty="0" smtClean="0">
              <a:latin typeface="Georgia" pitchFamily="18" charset="0"/>
            </a:endParaRPr>
          </a:p>
          <a:p>
            <a:pPr algn="just">
              <a:spcBef>
                <a:spcPts val="600"/>
              </a:spcBef>
              <a:spcAft>
                <a:spcPts val="600"/>
              </a:spcAft>
            </a:pPr>
            <a:endParaRPr lang="en-US" sz="2400" dirty="0" smtClean="0">
              <a:latin typeface="Georgia" pitchFamily="18" charset="0"/>
            </a:endParaRPr>
          </a:p>
          <a:p>
            <a:pPr algn="just">
              <a:spcBef>
                <a:spcPts val="600"/>
              </a:spcBef>
              <a:spcAft>
                <a:spcPts val="600"/>
              </a:spcAft>
            </a:pPr>
            <a:r>
              <a:rPr lang="en-US" sz="2400" i="1" dirty="0" smtClean="0"/>
              <a:t>M is typically chosen as 1 or 2</a:t>
            </a:r>
          </a:p>
          <a:p>
            <a:r>
              <a:rPr lang="en-US" sz="2400" dirty="0" smtClean="0"/>
              <a:t>The cascade of the integrator and comb sections of the CIC filter requires a decimation process to be implemented between these two filters</a:t>
            </a:r>
          </a:p>
          <a:p>
            <a:endParaRPr lang="en-US" sz="2400" dirty="0" smtClean="0">
              <a:latin typeface="Georgia" pitchFamily="18" charset="0"/>
            </a:endParaRPr>
          </a:p>
        </p:txBody>
      </p:sp>
      <p:pic>
        <p:nvPicPr>
          <p:cNvPr id="3074" name="Picture 2"/>
          <p:cNvPicPr>
            <a:picLocks noChangeAspect="1" noChangeArrowheads="1"/>
          </p:cNvPicPr>
          <p:nvPr/>
        </p:nvPicPr>
        <p:blipFill>
          <a:blip r:embed="rId2"/>
          <a:srcRect/>
          <a:stretch>
            <a:fillRect/>
          </a:stretch>
        </p:blipFill>
        <p:spPr bwMode="auto">
          <a:xfrm>
            <a:off x="3200400" y="2667000"/>
            <a:ext cx="3233057" cy="685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62000"/>
            <a:ext cx="9875520" cy="5562600"/>
          </a:xfrm>
        </p:spPr>
        <p:txBody>
          <a:bodyPr/>
          <a:lstStyle/>
          <a:p>
            <a:endParaRPr lang="en-US" dirty="0"/>
          </a:p>
        </p:txBody>
      </p:sp>
      <p:pic>
        <p:nvPicPr>
          <p:cNvPr id="4098" name="Picture 2"/>
          <p:cNvPicPr>
            <a:picLocks noChangeAspect="1" noChangeArrowheads="1"/>
          </p:cNvPicPr>
          <p:nvPr/>
        </p:nvPicPr>
        <p:blipFill>
          <a:blip r:embed="rId2"/>
          <a:srcRect/>
          <a:stretch>
            <a:fillRect/>
          </a:stretch>
        </p:blipFill>
        <p:spPr bwMode="auto">
          <a:xfrm>
            <a:off x="381000" y="609600"/>
            <a:ext cx="10039350" cy="26193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85800" y="3429000"/>
            <a:ext cx="9334500" cy="264795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1761</TotalTime>
  <Words>3669</Words>
  <Application>Microsoft Office PowerPoint</Application>
  <PresentationFormat>Custom</PresentationFormat>
  <Paragraphs>205</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Slide 1</vt:lpstr>
      <vt:lpstr>Cascaded Integrator Comb Filter</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Economics of CIC Filters</vt:lpstr>
      <vt:lpstr>Digital Filter Banks</vt:lpstr>
      <vt:lpstr>Slide 17</vt:lpstr>
      <vt:lpstr>Implementation</vt:lpstr>
      <vt:lpstr>Slide 19</vt:lpstr>
      <vt:lpstr>DFT Filter Banks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Timing Recovery in Digital Receivers Using Multirate Digital Filters</vt:lpstr>
      <vt:lpstr>Timing Recovery in a Classical Analog Receiver</vt:lpstr>
      <vt:lpstr>Slide 38</vt:lpstr>
      <vt:lpstr>Slide 39</vt:lpstr>
      <vt:lpstr>Approaches to Direct Digital Synthesis</vt:lpstr>
      <vt:lpstr>Slide 41</vt:lpstr>
      <vt:lpstr>Pulse Output Direct Digital Synthesis</vt:lpstr>
      <vt:lpstr>Slide 43</vt:lpstr>
      <vt:lpstr>Slide 44</vt:lpstr>
      <vt:lpstr>ROM Look-Up Table Approach</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Dr.D.Selvaraj</dc:creator>
  <cp:lastModifiedBy>Dr.D.Selvaraj</cp:lastModifiedBy>
  <cp:revision>152</cp:revision>
  <dcterms:created xsi:type="dcterms:W3CDTF">2006-08-16T00:00:00Z</dcterms:created>
  <dcterms:modified xsi:type="dcterms:W3CDTF">2018-03-22T17:11:01Z</dcterms:modified>
</cp:coreProperties>
</file>