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0"/>
  </p:notesMasterIdLst>
  <p:handoutMasterIdLst>
    <p:handoutMasterId r:id="rId31"/>
  </p:handout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70" r:id="rId14"/>
    <p:sldId id="271" r:id="rId15"/>
    <p:sldId id="269" r:id="rId16"/>
    <p:sldId id="272" r:id="rId17"/>
    <p:sldId id="273" r:id="rId18"/>
    <p:sldId id="274" r:id="rId19"/>
    <p:sldId id="275" r:id="rId20"/>
    <p:sldId id="276" r:id="rId21"/>
    <p:sldId id="277" r:id="rId22"/>
    <p:sldId id="278" r:id="rId23"/>
    <p:sldId id="280" r:id="rId24"/>
    <p:sldId id="279" r:id="rId25"/>
    <p:sldId id="281" r:id="rId26"/>
    <p:sldId id="282" r:id="rId27"/>
    <p:sldId id="283" r:id="rId28"/>
    <p:sldId id="284" r:id="rId29"/>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5" d="100"/>
          <a:sy n="65" d="100"/>
        </p:scale>
        <p:origin x="-1296" y="-108"/>
      </p:cViewPr>
      <p:guideLst>
        <p:guide orient="horz" pos="2160"/>
        <p:guide pos="3120"/>
      </p:guideLst>
    </p:cSldViewPr>
  </p:slideViewPr>
  <p:notesTextViewPr>
    <p:cViewPr>
      <p:scale>
        <a:sx n="100" d="100"/>
        <a:sy n="100" d="100"/>
      </p:scale>
      <p:origin x="0" y="0"/>
    </p:cViewPr>
  </p:notesTextViewPr>
  <p:notesViewPr>
    <p:cSldViewPr>
      <p:cViewPr varScale="1">
        <p:scale>
          <a:sx n="52" d="100"/>
          <a:sy n="52" d="100"/>
        </p:scale>
        <p:origin x="-2892"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62416BE-C7F6-4EA2-AE61-DB3FFBA7F9B7}" type="datetimeFigureOut">
              <a:rPr lang="en-US" smtClean="0"/>
              <a:pPr/>
              <a:t>2/18/2018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4506BA-E7A7-4AF1-9AEC-8289FB63CC15}"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C12814-EACB-4EB6-B06A-4AFEBA241226}" type="datetimeFigureOut">
              <a:rPr lang="en-US" smtClean="0"/>
              <a:pPr/>
              <a:t>2/18/2018</a:t>
            </a:fld>
            <a:endParaRPr lang="en-US"/>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22865C-1772-4B15-A300-5F73881A2D0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91368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742950" y="1752602"/>
            <a:ext cx="84201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742950" y="3611607"/>
            <a:ext cx="84201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4078" y="4953000"/>
            <a:ext cx="9910079"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2/18/2018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95300" y="1481330"/>
            <a:ext cx="89154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2/18/2018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14347" y="274641"/>
            <a:ext cx="1925593"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95300" y="274641"/>
            <a:ext cx="685165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2/18/2018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2/18/2018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82574" y="1059712"/>
            <a:ext cx="84201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249606" y="2931712"/>
            <a:ext cx="4953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2/18/2018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939737" y="3005472"/>
            <a:ext cx="19812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737786" y="3005472"/>
            <a:ext cx="19812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95300" y="1481329"/>
            <a:ext cx="437515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035550" y="1481329"/>
            <a:ext cx="437515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2/18/2018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89154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95300" y="5410200"/>
            <a:ext cx="4376870"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032112" y="5410200"/>
            <a:ext cx="4378590"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95300" y="1444295"/>
            <a:ext cx="4376870"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032111" y="1444295"/>
            <a:ext cx="4378590"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2/18/2018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2/18/2018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2/18/2018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90600" y="4876800"/>
            <a:ext cx="8105257"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787900" y="5355102"/>
            <a:ext cx="4305808"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90600" y="274320"/>
            <a:ext cx="8103108"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7287618" y="6407944"/>
            <a:ext cx="2080260" cy="365760"/>
          </a:xfrm>
        </p:spPr>
        <p:txBody>
          <a:bodyPr/>
          <a:lstStyle>
            <a:extLst/>
          </a:lstStyle>
          <a:p>
            <a:fld id="{1D8BD707-D9CF-40AE-B4C6-C98DA3205C09}" type="datetimeFigureOut">
              <a:rPr lang="en-US" smtClean="0"/>
              <a:pPr/>
              <a:t>2/18/2018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236335" y="5443402"/>
            <a:ext cx="77597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47650" y="189968"/>
            <a:ext cx="94107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2/18/2018</a:t>
            </a:fld>
            <a:endParaRPr lang="en-US"/>
          </a:p>
        </p:txBody>
      </p:sp>
      <p:sp>
        <p:nvSpPr>
          <p:cNvPr id="6" name="Footer Placeholder 5"/>
          <p:cNvSpPr>
            <a:spLocks noGrp="1"/>
          </p:cNvSpPr>
          <p:nvPr>
            <p:ph type="ftr" sz="quarter" idx="11"/>
          </p:nvPr>
        </p:nvSpPr>
        <p:spPr>
          <a:xfrm>
            <a:off x="4745079" y="6407945"/>
            <a:ext cx="254657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47650" y="4865122"/>
            <a:ext cx="8748385"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76139" y="5001994"/>
            <a:ext cx="411883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8024" y="5785023"/>
            <a:ext cx="411883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545" y="5791253"/>
            <a:ext cx="3685840"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10006" y="5787739"/>
            <a:ext cx="3689301"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9386121" y="4988440"/>
            <a:ext cx="19812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9184171" y="4988440"/>
            <a:ext cx="19812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76139" y="5001994"/>
            <a:ext cx="411883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8024" y="5785023"/>
            <a:ext cx="411883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545" y="5791253"/>
            <a:ext cx="3685840"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10006" y="5787739"/>
            <a:ext cx="3689301"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95300" y="274638"/>
            <a:ext cx="89154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95300" y="1481329"/>
            <a:ext cx="89154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7287618" y="6407944"/>
            <a:ext cx="208026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2/18/2018</a:t>
            </a:fld>
            <a:endParaRPr lang="en-US"/>
          </a:p>
        </p:txBody>
      </p:sp>
      <p:sp>
        <p:nvSpPr>
          <p:cNvPr id="22" name="Footer Placeholder 21"/>
          <p:cNvSpPr>
            <a:spLocks noGrp="1"/>
          </p:cNvSpPr>
          <p:nvPr>
            <p:ph type="ftr" sz="quarter" idx="3"/>
          </p:nvPr>
        </p:nvSpPr>
        <p:spPr>
          <a:xfrm>
            <a:off x="4745079" y="6407945"/>
            <a:ext cx="254657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9367878" y="6407945"/>
            <a:ext cx="39624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7850" y="2133600"/>
            <a:ext cx="8915400" cy="838200"/>
          </a:xfrm>
        </p:spPr>
        <p:txBody>
          <a:bodyPr/>
          <a:lstStyle/>
          <a:p>
            <a:r>
              <a:rPr lang="en-US" smtClean="0">
                <a:solidFill>
                  <a:srgbClr val="FF0000"/>
                </a:solidFill>
                <a:latin typeface="Georgia" pitchFamily="18" charset="0"/>
              </a:rPr>
              <a:t>Software Defined Radio</a:t>
            </a:r>
            <a:endParaRPr lang="en-US" dirty="0">
              <a:solidFill>
                <a:srgbClr val="FF0000"/>
              </a:solidFill>
              <a:latin typeface="Georgia" pitchFamily="18" charset="0"/>
            </a:endParaRPr>
          </a:p>
        </p:txBody>
      </p:sp>
      <p:sp>
        <p:nvSpPr>
          <p:cNvPr id="3" name="Subtitle 2"/>
          <p:cNvSpPr>
            <a:spLocks noGrp="1"/>
          </p:cNvSpPr>
          <p:nvPr>
            <p:ph type="subTitle" idx="1"/>
          </p:nvPr>
        </p:nvSpPr>
        <p:spPr>
          <a:xfrm>
            <a:off x="742950" y="3429000"/>
            <a:ext cx="8420100" cy="838200"/>
          </a:xfrm>
        </p:spPr>
        <p:txBody>
          <a:bodyPr>
            <a:normAutofit/>
          </a:bodyPr>
          <a:lstStyle/>
          <a:p>
            <a:pPr algn="ctr"/>
            <a:r>
              <a:rPr lang="en-US" sz="4000" b="1" smtClean="0">
                <a:solidFill>
                  <a:srgbClr val="FF0000"/>
                </a:solidFill>
                <a:latin typeface="Georgia" pitchFamily="18" charset="0"/>
              </a:rPr>
              <a:t>UNIT -II</a:t>
            </a:r>
            <a:endParaRPr lang="en-US" sz="4000" b="1" dirty="0">
              <a:solidFill>
                <a:srgbClr val="FF0000"/>
              </a:solidFill>
              <a:latin typeface="Georgi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990600"/>
            <a:ext cx="8915400" cy="5638800"/>
          </a:xfrm>
        </p:spPr>
        <p:txBody>
          <a:bodyPr>
            <a:normAutofit/>
          </a:bodyPr>
          <a:lstStyle/>
          <a:p>
            <a:pPr algn="just">
              <a:spcBef>
                <a:spcPts val="600"/>
              </a:spcBef>
              <a:spcAft>
                <a:spcPts val="600"/>
              </a:spcAft>
            </a:pPr>
            <a:r>
              <a:rPr lang="en-US" sz="2400" dirty="0" smtClean="0">
                <a:latin typeface="Georgia" pitchFamily="18" charset="0"/>
              </a:rPr>
              <a:t>A number of different RF front-end topologies are appropriate for software radios. </a:t>
            </a:r>
          </a:p>
          <a:p>
            <a:pPr algn="just">
              <a:spcBef>
                <a:spcPts val="600"/>
              </a:spcBef>
              <a:spcAft>
                <a:spcPts val="600"/>
              </a:spcAft>
            </a:pPr>
            <a:r>
              <a:rPr lang="en-US" sz="2400" dirty="0" smtClean="0">
                <a:latin typeface="Georgia" pitchFamily="18" charset="0"/>
              </a:rPr>
              <a:t>Each has its own advantages and disadvantages.</a:t>
            </a:r>
          </a:p>
          <a:p>
            <a:pPr algn="just">
              <a:spcBef>
                <a:spcPts val="600"/>
              </a:spcBef>
              <a:spcAft>
                <a:spcPts val="600"/>
              </a:spcAft>
            </a:pPr>
            <a:r>
              <a:rPr lang="en-US" sz="2400" dirty="0" smtClean="0">
                <a:latin typeface="Georgia" pitchFamily="18" charset="0"/>
              </a:rPr>
              <a:t>The most common types of RF front-ends are dual conversion, single conversion, and tuned radio frequency receivers.</a:t>
            </a:r>
          </a:p>
          <a:p>
            <a:pPr algn="just">
              <a:spcBef>
                <a:spcPts val="600"/>
              </a:spcBef>
              <a:spcAft>
                <a:spcPts val="600"/>
              </a:spcAft>
            </a:pPr>
            <a:r>
              <a:rPr lang="en-US" sz="2400" b="1" dirty="0" smtClean="0">
                <a:solidFill>
                  <a:srgbClr val="FF0000"/>
                </a:solidFill>
                <a:latin typeface="Georgia" pitchFamily="18" charset="0"/>
              </a:rPr>
              <a:t>Characteristics of the Topologies</a:t>
            </a:r>
          </a:p>
          <a:p>
            <a:pPr algn="just">
              <a:spcBef>
                <a:spcPts val="600"/>
              </a:spcBef>
              <a:spcAft>
                <a:spcPts val="600"/>
              </a:spcAft>
            </a:pPr>
            <a:r>
              <a:rPr lang="en-US" sz="2400" dirty="0" smtClean="0">
                <a:latin typeface="Georgia" pitchFamily="18" charset="0"/>
              </a:rPr>
              <a:t>Receiver topology depends on a number of parameters</a:t>
            </a:r>
          </a:p>
          <a:p>
            <a:pPr algn="just">
              <a:spcBef>
                <a:spcPts val="600"/>
              </a:spcBef>
              <a:spcAft>
                <a:spcPts val="600"/>
              </a:spcAft>
            </a:pPr>
            <a:r>
              <a:rPr lang="en-US" sz="2400" b="1" dirty="0" smtClean="0">
                <a:latin typeface="Georgia" pitchFamily="18" charset="0"/>
              </a:rPr>
              <a:t>Sensitivity</a:t>
            </a:r>
            <a:r>
              <a:rPr lang="en-US" sz="2400" dirty="0" smtClean="0">
                <a:latin typeface="Georgia" pitchFamily="18" charset="0"/>
              </a:rPr>
              <a:t> defines the weakest signal level that a receiver can detect and is usually determined by the various noise sources in the receiver.</a:t>
            </a:r>
          </a:p>
          <a:p>
            <a:endParaRPr lang="en-US" dirty="0"/>
          </a:p>
        </p:txBody>
      </p:sp>
      <p:sp>
        <p:nvSpPr>
          <p:cNvPr id="3" name="Title 2"/>
          <p:cNvSpPr>
            <a:spLocks noGrp="1"/>
          </p:cNvSpPr>
          <p:nvPr>
            <p:ph type="title"/>
          </p:nvPr>
        </p:nvSpPr>
        <p:spPr>
          <a:xfrm>
            <a:off x="495300" y="274638"/>
            <a:ext cx="8915400" cy="715962"/>
          </a:xfrm>
        </p:spPr>
        <p:txBody>
          <a:bodyPr>
            <a:normAutofit/>
          </a:bodyPr>
          <a:lstStyle/>
          <a:p>
            <a:pPr algn="ctr"/>
            <a:r>
              <a:rPr lang="en-US" sz="3600" dirty="0" smtClean="0">
                <a:solidFill>
                  <a:srgbClr val="FF0000"/>
                </a:solidFill>
                <a:latin typeface="Georgia" pitchFamily="18" charset="0"/>
              </a:rPr>
              <a:t>RF Receiver Front-End Topologies</a:t>
            </a:r>
            <a:endParaRPr lang="en-US" sz="3600" dirty="0">
              <a:solidFill>
                <a:srgbClr val="FF0000"/>
              </a:solidFill>
              <a:latin typeface="Georgia"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algn="just">
              <a:spcBef>
                <a:spcPts val="600"/>
              </a:spcBef>
              <a:spcAft>
                <a:spcPts val="600"/>
              </a:spcAft>
            </a:pPr>
            <a:r>
              <a:rPr lang="en-US" sz="2400" b="1" dirty="0" smtClean="0">
                <a:latin typeface="Georgia" pitchFamily="18" charset="0"/>
              </a:rPr>
              <a:t>Stability</a:t>
            </a:r>
            <a:r>
              <a:rPr lang="en-US" sz="2400" dirty="0" smtClean="0">
                <a:latin typeface="Georgia" pitchFamily="18" charset="0"/>
              </a:rPr>
              <a:t> indicates the lack of change in the receiver gain and operating frequency with temperature, time, voltage, etc</a:t>
            </a:r>
          </a:p>
          <a:p>
            <a:pPr algn="just">
              <a:spcBef>
                <a:spcPts val="600"/>
              </a:spcBef>
              <a:spcAft>
                <a:spcPts val="600"/>
              </a:spcAft>
            </a:pPr>
            <a:r>
              <a:rPr lang="en-US" sz="2400" b="1" dirty="0" smtClean="0">
                <a:latin typeface="Georgia" pitchFamily="18" charset="0"/>
              </a:rPr>
              <a:t>Dynamic range </a:t>
            </a:r>
            <a:r>
              <a:rPr lang="en-US" sz="2400" dirty="0" smtClean="0">
                <a:latin typeface="Georgia" pitchFamily="18" charset="0"/>
              </a:rPr>
              <a:t>is the difference in power between the weakest signal that the receiver can detect and the strongest signal that can be supported (either in-band or out-of band) On the receiver without detrimental effects</a:t>
            </a:r>
          </a:p>
          <a:p>
            <a:pPr algn="just">
              <a:spcBef>
                <a:spcPts val="600"/>
              </a:spcBef>
              <a:spcAft>
                <a:spcPts val="600"/>
              </a:spcAft>
            </a:pPr>
            <a:r>
              <a:rPr lang="en-US" sz="2400" b="1" dirty="0" smtClean="0">
                <a:latin typeface="Georgia" pitchFamily="18" charset="0"/>
              </a:rPr>
              <a:t>Spurious</a:t>
            </a:r>
            <a:r>
              <a:rPr lang="en-US" sz="2400" dirty="0" smtClean="0">
                <a:latin typeface="Georgia" pitchFamily="18" charset="0"/>
              </a:rPr>
              <a:t> response is a receiver's freedom from interference due to internally generated spurious signals or to their interaction with external signals</a:t>
            </a:r>
            <a:endParaRPr lang="en-US" sz="2400" dirty="0">
              <a:latin typeface="Georgia" pitchFamily="18" charset="0"/>
            </a:endParaRPr>
          </a:p>
        </p:txBody>
      </p:sp>
      <p:sp>
        <p:nvSpPr>
          <p:cNvPr id="3" name="Title 2"/>
          <p:cNvSpPr>
            <a:spLocks noGrp="1"/>
          </p:cNvSpPr>
          <p:nvPr>
            <p:ph type="title"/>
          </p:nvPr>
        </p:nvSpPr>
        <p:spPr/>
        <p:txBody>
          <a:bodyPr/>
          <a:lstStyle/>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p:cNvPicPr>
            <a:picLocks noChangeAspect="1" noChangeArrowheads="1"/>
          </p:cNvPicPr>
          <p:nvPr/>
        </p:nvPicPr>
        <p:blipFill>
          <a:blip r:embed="rId2"/>
          <a:srcRect/>
          <a:stretch>
            <a:fillRect/>
          </a:stretch>
        </p:blipFill>
        <p:spPr bwMode="auto">
          <a:xfrm>
            <a:off x="0" y="1749425"/>
            <a:ext cx="6651625" cy="1679575"/>
          </a:xfrm>
          <a:prstGeom prst="rect">
            <a:avLst/>
          </a:prstGeom>
          <a:noFill/>
          <a:ln w="9525">
            <a:noFill/>
            <a:miter lim="800000"/>
            <a:headEnd/>
            <a:tailEnd/>
          </a:ln>
          <a:effectLst/>
        </p:spPr>
      </p:pic>
      <p:pic>
        <p:nvPicPr>
          <p:cNvPr id="4100" name="Picture 4"/>
          <p:cNvPicPr>
            <a:picLocks noChangeAspect="1" noChangeArrowheads="1"/>
          </p:cNvPicPr>
          <p:nvPr/>
        </p:nvPicPr>
        <p:blipFill>
          <a:blip r:embed="rId3"/>
          <a:srcRect/>
          <a:stretch>
            <a:fillRect/>
          </a:stretch>
        </p:blipFill>
        <p:spPr bwMode="auto">
          <a:xfrm>
            <a:off x="92075" y="3448050"/>
            <a:ext cx="6765925" cy="2800350"/>
          </a:xfrm>
          <a:prstGeom prst="rect">
            <a:avLst/>
          </a:prstGeom>
          <a:noFill/>
          <a:ln w="9525">
            <a:noFill/>
            <a:miter lim="800000"/>
            <a:headEnd/>
            <a:tailEnd/>
          </a:ln>
          <a:effectLst/>
        </p:spPr>
      </p:pic>
      <p:sp>
        <p:nvSpPr>
          <p:cNvPr id="7" name="TextBox 6"/>
          <p:cNvSpPr txBox="1"/>
          <p:nvPr/>
        </p:nvSpPr>
        <p:spPr>
          <a:xfrm>
            <a:off x="7010400" y="3048000"/>
            <a:ext cx="2590800" cy="2631490"/>
          </a:xfrm>
          <a:prstGeom prst="rect">
            <a:avLst/>
          </a:prstGeom>
          <a:noFill/>
        </p:spPr>
        <p:txBody>
          <a:bodyPr wrap="square" rtlCol="0">
            <a:spAutoFit/>
          </a:bodyPr>
          <a:lstStyle/>
          <a:p>
            <a:pPr algn="just"/>
            <a:r>
              <a:rPr lang="en-US" sz="1500" dirty="0" smtClean="0">
                <a:solidFill>
                  <a:srgbClr val="FF0000"/>
                </a:solidFill>
                <a:latin typeface="Georgia" pitchFamily="18" charset="0"/>
              </a:rPr>
              <a:t>Figure 2.5: </a:t>
            </a:r>
          </a:p>
          <a:p>
            <a:pPr algn="just"/>
            <a:r>
              <a:rPr lang="en-US" sz="1500" dirty="0" smtClean="0">
                <a:latin typeface="Georgia" pitchFamily="18" charset="0"/>
              </a:rPr>
              <a:t>(a) Single Conversion Receiver for Binary Phase Shift Keying (BPSK) and Amplitude Modulation (AM),</a:t>
            </a:r>
          </a:p>
          <a:p>
            <a:pPr algn="just"/>
            <a:endParaRPr lang="en-US" sz="1500" dirty="0" smtClean="0">
              <a:latin typeface="Georgia" pitchFamily="18" charset="0"/>
            </a:endParaRPr>
          </a:p>
          <a:p>
            <a:pPr algn="just"/>
            <a:r>
              <a:rPr lang="en-US" sz="1500" dirty="0" smtClean="0">
                <a:latin typeface="Georgia" pitchFamily="18" charset="0"/>
              </a:rPr>
              <a:t> (b) Single Conversion for Frequency and Phase Modulated</a:t>
            </a:r>
          </a:p>
          <a:p>
            <a:pPr algn="just"/>
            <a:r>
              <a:rPr lang="en-US" sz="1500" dirty="0" smtClean="0">
                <a:latin typeface="Georgia" pitchFamily="18" charset="0"/>
              </a:rPr>
              <a:t>Signals</a:t>
            </a:r>
            <a:endParaRPr lang="en-US" sz="1500" dirty="0">
              <a:latin typeface="Georgia" pitchFamily="18" charset="0"/>
            </a:endParaRPr>
          </a:p>
        </p:txBody>
      </p:sp>
      <p:pic>
        <p:nvPicPr>
          <p:cNvPr id="4101" name="Picture 5"/>
          <p:cNvPicPr>
            <a:picLocks noChangeAspect="1" noChangeArrowheads="1"/>
          </p:cNvPicPr>
          <p:nvPr/>
        </p:nvPicPr>
        <p:blipFill>
          <a:blip r:embed="rId4"/>
          <a:srcRect/>
          <a:stretch>
            <a:fillRect/>
          </a:stretch>
        </p:blipFill>
        <p:spPr bwMode="auto">
          <a:xfrm>
            <a:off x="4343400" y="304800"/>
            <a:ext cx="5121275" cy="1439863"/>
          </a:xfrm>
          <a:prstGeom prst="rect">
            <a:avLst/>
          </a:prstGeom>
          <a:noFill/>
          <a:ln w="9525">
            <a:noFill/>
            <a:miter lim="800000"/>
            <a:headEnd/>
            <a:tailEnd/>
          </a:ln>
          <a:effectLst/>
        </p:spPr>
      </p:pic>
      <p:sp>
        <p:nvSpPr>
          <p:cNvPr id="10" name="TextBox 9"/>
          <p:cNvSpPr txBox="1"/>
          <p:nvPr/>
        </p:nvSpPr>
        <p:spPr>
          <a:xfrm>
            <a:off x="685800" y="609600"/>
            <a:ext cx="2819400" cy="553998"/>
          </a:xfrm>
          <a:prstGeom prst="rect">
            <a:avLst/>
          </a:prstGeom>
          <a:noFill/>
        </p:spPr>
        <p:txBody>
          <a:bodyPr wrap="square" rtlCol="0">
            <a:spAutoFit/>
          </a:bodyPr>
          <a:lstStyle/>
          <a:p>
            <a:r>
              <a:rPr lang="en-US" sz="1500" dirty="0" smtClean="0">
                <a:latin typeface="Georgia" pitchFamily="18" charset="0"/>
              </a:rPr>
              <a:t>Figure 2.4: TRF Digital Signal Processing Receiver</a:t>
            </a:r>
            <a:endParaRPr lang="en-US" sz="1500" dirty="0">
              <a:latin typeface="Georgia"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1" name="Picture 5"/>
          <p:cNvPicPr>
            <a:picLocks noChangeAspect="1" noChangeArrowheads="1"/>
          </p:cNvPicPr>
          <p:nvPr/>
        </p:nvPicPr>
        <p:blipFill>
          <a:blip r:embed="rId2"/>
          <a:srcRect/>
          <a:stretch>
            <a:fillRect/>
          </a:stretch>
        </p:blipFill>
        <p:spPr bwMode="auto">
          <a:xfrm>
            <a:off x="4343400" y="304800"/>
            <a:ext cx="5121275" cy="1439863"/>
          </a:xfrm>
          <a:prstGeom prst="rect">
            <a:avLst/>
          </a:prstGeom>
          <a:noFill/>
          <a:ln w="9525">
            <a:noFill/>
            <a:miter lim="800000"/>
            <a:headEnd/>
            <a:tailEnd/>
          </a:ln>
          <a:effectLst/>
        </p:spPr>
      </p:pic>
      <p:sp>
        <p:nvSpPr>
          <p:cNvPr id="10" name="TextBox 9"/>
          <p:cNvSpPr txBox="1"/>
          <p:nvPr/>
        </p:nvSpPr>
        <p:spPr>
          <a:xfrm>
            <a:off x="457200" y="609600"/>
            <a:ext cx="3429000" cy="830997"/>
          </a:xfrm>
          <a:prstGeom prst="rect">
            <a:avLst/>
          </a:prstGeom>
          <a:noFill/>
        </p:spPr>
        <p:txBody>
          <a:bodyPr wrap="square" rtlCol="0">
            <a:spAutoFit/>
          </a:bodyPr>
          <a:lstStyle/>
          <a:p>
            <a:pPr algn="ctr"/>
            <a:r>
              <a:rPr lang="en-US" sz="2400" b="1" dirty="0" smtClean="0">
                <a:solidFill>
                  <a:srgbClr val="FF0000"/>
                </a:solidFill>
                <a:latin typeface="Georgia" pitchFamily="18" charset="0"/>
              </a:rPr>
              <a:t>TRF Digital Signal Processing Receiver</a:t>
            </a:r>
            <a:endParaRPr lang="en-US" sz="2400" b="1" dirty="0">
              <a:solidFill>
                <a:srgbClr val="FF0000"/>
              </a:solidFill>
              <a:latin typeface="Georgia" pitchFamily="18" charset="0"/>
            </a:endParaRPr>
          </a:p>
        </p:txBody>
      </p:sp>
      <p:sp>
        <p:nvSpPr>
          <p:cNvPr id="8" name="TextBox 7"/>
          <p:cNvSpPr txBox="1"/>
          <p:nvPr/>
        </p:nvSpPr>
        <p:spPr>
          <a:xfrm>
            <a:off x="381000" y="1905000"/>
            <a:ext cx="8991600" cy="4508927"/>
          </a:xfrm>
          <a:prstGeom prst="rect">
            <a:avLst/>
          </a:prstGeom>
          <a:noFill/>
        </p:spPr>
        <p:txBody>
          <a:bodyPr wrap="square" rtlCol="0">
            <a:spAutoFit/>
          </a:bodyPr>
          <a:lstStyle/>
          <a:p>
            <a:pPr algn="just">
              <a:spcBef>
                <a:spcPts val="600"/>
              </a:spcBef>
              <a:spcAft>
                <a:spcPts val="600"/>
              </a:spcAft>
              <a:buClr>
                <a:srgbClr val="FF0000"/>
              </a:buClr>
              <a:buFont typeface="Wingdings" pitchFamily="2" charset="2"/>
              <a:buChar char="v"/>
            </a:pPr>
            <a:r>
              <a:rPr lang="en-US" sz="2400" dirty="0" smtClean="0">
                <a:latin typeface="Georgia" pitchFamily="18" charset="0"/>
              </a:rPr>
              <a:t>The tuned radio frequency (TRF) receiver, consists of an antenna connected to an RF BPF. The BPF selects the signal and the LNA with the automatic gain control (AGC) raises the signal level for compatibility with the ADC.</a:t>
            </a:r>
          </a:p>
          <a:p>
            <a:pPr algn="just">
              <a:spcBef>
                <a:spcPts val="600"/>
              </a:spcBef>
              <a:spcAft>
                <a:spcPts val="600"/>
              </a:spcAft>
              <a:buClr>
                <a:srgbClr val="FF0000"/>
              </a:buClr>
              <a:buFont typeface="Wingdings" pitchFamily="2" charset="2"/>
              <a:buChar char="v"/>
            </a:pPr>
            <a:r>
              <a:rPr lang="en-US" sz="2400" dirty="0" smtClean="0">
                <a:latin typeface="Georgia" pitchFamily="18" charset="0"/>
              </a:rPr>
              <a:t>BPF bandwidth relative to the carrier frequency can be quite narrow, while in absolute bandwidth, it may be quite broad band.</a:t>
            </a:r>
          </a:p>
          <a:p>
            <a:pPr algn="just">
              <a:spcBef>
                <a:spcPts val="600"/>
              </a:spcBef>
              <a:spcAft>
                <a:spcPts val="600"/>
              </a:spcAft>
              <a:buClr>
                <a:srgbClr val="FF0000"/>
              </a:buClr>
              <a:buFont typeface="Wingdings" pitchFamily="2" charset="2"/>
              <a:buChar char="v"/>
            </a:pPr>
            <a:r>
              <a:rPr lang="en-US" sz="2400" dirty="0" smtClean="0">
                <a:latin typeface="Georgia" pitchFamily="18" charset="0"/>
              </a:rPr>
              <a:t>The primary difficulty in creating a practical TRF receiver is the limitation of the ADC, which must handle high-frequency signals.</a:t>
            </a:r>
          </a:p>
          <a:p>
            <a:pPr algn="just">
              <a:spcBef>
                <a:spcPts val="600"/>
              </a:spcBef>
              <a:spcAft>
                <a:spcPts val="600"/>
              </a:spcAft>
              <a:buClr>
                <a:srgbClr val="FF0000"/>
              </a:buClr>
              <a:buFont typeface="Wingdings" pitchFamily="2" charset="2"/>
              <a:buChar char="v"/>
            </a:pPr>
            <a:endParaRPr lang="en-US" sz="2400" dirty="0" smtClean="0"/>
          </a:p>
          <a:p>
            <a:pPr algn="just">
              <a:buClr>
                <a:srgbClr val="FF0000"/>
              </a:buClr>
              <a:buFont typeface="Wingdings" pitchFamily="2" charset="2"/>
              <a:buChar char="v"/>
            </a:pPr>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990600"/>
            <a:ext cx="8839200" cy="5139869"/>
          </a:xfrm>
          <a:prstGeom prst="rect">
            <a:avLst/>
          </a:prstGeom>
        </p:spPr>
        <p:txBody>
          <a:bodyPr wrap="square">
            <a:spAutoFit/>
          </a:bodyPr>
          <a:lstStyle/>
          <a:p>
            <a:pPr algn="just">
              <a:spcBef>
                <a:spcPts val="600"/>
              </a:spcBef>
              <a:spcAft>
                <a:spcPts val="600"/>
              </a:spcAft>
              <a:buClr>
                <a:srgbClr val="FF0000"/>
              </a:buClr>
              <a:buFont typeface="Wingdings" pitchFamily="2" charset="2"/>
              <a:buChar char="v"/>
            </a:pPr>
            <a:r>
              <a:rPr lang="en-US" sz="2400" dirty="0" smtClean="0">
                <a:latin typeface="Georgia" pitchFamily="18" charset="0"/>
              </a:rPr>
              <a:t>In addition to the given the bandwidth and roll-off limitations of the RF filter, the sampling rate of the ADC must be very high to avoid significant aliasing.</a:t>
            </a:r>
          </a:p>
          <a:p>
            <a:pPr algn="just">
              <a:spcBef>
                <a:spcPts val="600"/>
              </a:spcBef>
              <a:spcAft>
                <a:spcPts val="600"/>
              </a:spcAft>
              <a:buClr>
                <a:srgbClr val="FF0000"/>
              </a:buClr>
              <a:buFont typeface="Wingdings" pitchFamily="2" charset="2"/>
              <a:buChar char="v"/>
            </a:pPr>
            <a:r>
              <a:rPr lang="en-US" sz="2400" dirty="0" smtClean="0">
                <a:latin typeface="Georgia" pitchFamily="18" charset="0"/>
              </a:rPr>
              <a:t>High power consumption is required with high sampling rate conversion</a:t>
            </a:r>
          </a:p>
          <a:p>
            <a:pPr algn="just">
              <a:spcBef>
                <a:spcPts val="600"/>
              </a:spcBef>
              <a:spcAft>
                <a:spcPts val="600"/>
              </a:spcAft>
              <a:buClr>
                <a:srgbClr val="FF0000"/>
              </a:buClr>
              <a:buFont typeface="Wingdings" pitchFamily="2" charset="2"/>
              <a:buChar char="v"/>
            </a:pPr>
            <a:r>
              <a:rPr lang="en-US" sz="2400" dirty="0" smtClean="0">
                <a:latin typeface="Georgia" pitchFamily="18" charset="0"/>
              </a:rPr>
              <a:t>The ADC must accommodate multiple signals over the wide bandwidth of the RF filter</a:t>
            </a:r>
          </a:p>
          <a:p>
            <a:pPr algn="just">
              <a:spcBef>
                <a:spcPts val="600"/>
              </a:spcBef>
              <a:spcAft>
                <a:spcPts val="600"/>
              </a:spcAft>
              <a:buClr>
                <a:srgbClr val="FF0000"/>
              </a:buClr>
              <a:buFont typeface="Wingdings" pitchFamily="2" charset="2"/>
              <a:buChar char="v"/>
            </a:pPr>
            <a:r>
              <a:rPr lang="en-US" sz="2400" dirty="0" smtClean="0">
                <a:latin typeface="Georgia" pitchFamily="18" charset="0"/>
              </a:rPr>
              <a:t>In practice, the RF filter can select only a general band of interest; subsequent filtering within the DSP is required to extract the desired channel.</a:t>
            </a:r>
          </a:p>
          <a:p>
            <a:pPr algn="just">
              <a:spcBef>
                <a:spcPts val="600"/>
              </a:spcBef>
              <a:spcAft>
                <a:spcPts val="600"/>
              </a:spcAft>
              <a:buClr>
                <a:srgbClr val="FF0000"/>
              </a:buClr>
              <a:buFont typeface="Wingdings" pitchFamily="2" charset="2"/>
              <a:buChar char="v"/>
            </a:pPr>
            <a:r>
              <a:rPr lang="en-US" sz="2400" dirty="0" smtClean="0">
                <a:latin typeface="Georgia" pitchFamily="18" charset="0"/>
              </a:rPr>
              <a:t> The AGC adjusts its gain to accommodate varying signal levels to utilize the full range of the ADC without overloading it</a:t>
            </a:r>
            <a:endParaRPr lang="en-US" sz="2400" dirty="0">
              <a:latin typeface="Georgia" pitchFamily="18" charset="0"/>
            </a:endParaRPr>
          </a:p>
        </p:txBody>
      </p:sp>
      <p:sp>
        <p:nvSpPr>
          <p:cNvPr id="5" name="Rectangle 4"/>
          <p:cNvSpPr/>
          <p:nvPr/>
        </p:nvSpPr>
        <p:spPr>
          <a:xfrm>
            <a:off x="685800" y="228600"/>
            <a:ext cx="8101898" cy="646331"/>
          </a:xfrm>
          <a:prstGeom prst="rect">
            <a:avLst/>
          </a:prstGeom>
        </p:spPr>
        <p:txBody>
          <a:bodyPr wrap="none">
            <a:spAutoFit/>
          </a:bodyPr>
          <a:lstStyle/>
          <a:p>
            <a:r>
              <a:rPr lang="en-US" sz="3600" dirty="0" smtClean="0">
                <a:solidFill>
                  <a:srgbClr val="FF0000"/>
                </a:solidFill>
                <a:latin typeface="Georgia" pitchFamily="18" charset="0"/>
              </a:rPr>
              <a:t>TRF Digital Signal Processing Receiver</a:t>
            </a:r>
            <a:endParaRPr lang="en-US" sz="3600" dirty="0">
              <a:solidFill>
                <a:srgbClr val="FF0000"/>
              </a:solidFill>
              <a:latin typeface="Georgia"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971800"/>
            <a:ext cx="8915400" cy="3657600"/>
          </a:xfrm>
        </p:spPr>
        <p:txBody>
          <a:bodyPr>
            <a:normAutofit/>
          </a:bodyPr>
          <a:lstStyle/>
          <a:p>
            <a:pPr algn="just"/>
            <a:r>
              <a:rPr lang="en-US" sz="2400" dirty="0" smtClean="0">
                <a:latin typeface="Georgia" pitchFamily="18" charset="0"/>
              </a:rPr>
              <a:t>A very popular topology for low-power application is the single conversion receiver which uses a single mixing stage to convert the signal to baseband or near baseband.</a:t>
            </a:r>
          </a:p>
          <a:p>
            <a:pPr algn="just"/>
            <a:r>
              <a:rPr lang="en-US" sz="2400" dirty="0" smtClean="0">
                <a:latin typeface="Georgia" pitchFamily="18" charset="0"/>
              </a:rPr>
              <a:t>This receiver has one stage of </a:t>
            </a:r>
            <a:r>
              <a:rPr lang="en-US" sz="2400" dirty="0" err="1" smtClean="0">
                <a:latin typeface="Georgia" pitchFamily="18" charset="0"/>
              </a:rPr>
              <a:t>downconversion</a:t>
            </a:r>
            <a:r>
              <a:rPr lang="en-US" sz="2400" dirty="0" smtClean="0">
                <a:latin typeface="Georgia" pitchFamily="18" charset="0"/>
              </a:rPr>
              <a:t>.</a:t>
            </a:r>
          </a:p>
          <a:p>
            <a:pPr algn="just"/>
            <a:r>
              <a:rPr lang="en-US" sz="2400" dirty="0" smtClean="0">
                <a:latin typeface="Georgia" pitchFamily="18" charset="0"/>
              </a:rPr>
              <a:t>In the case of a phase or frequency modulated signal, I&amp;Q </a:t>
            </a:r>
            <a:r>
              <a:rPr lang="en-US" sz="2400" dirty="0" err="1" smtClean="0">
                <a:latin typeface="Georgia" pitchFamily="18" charset="0"/>
              </a:rPr>
              <a:t>downconversion</a:t>
            </a:r>
            <a:r>
              <a:rPr lang="en-US" sz="2400" dirty="0" smtClean="0">
                <a:latin typeface="Georgia" pitchFamily="18" charset="0"/>
              </a:rPr>
              <a:t> is required. </a:t>
            </a:r>
          </a:p>
          <a:p>
            <a:pPr algn="just"/>
            <a:r>
              <a:rPr lang="en-US" sz="2400" dirty="0" smtClean="0">
                <a:latin typeface="Georgia" pitchFamily="18" charset="0"/>
              </a:rPr>
              <a:t>since only one mixer stage (possibly I&amp;Q) is used in the single conversion receiver, the receiver potentially offers good power consumption characteristics.</a:t>
            </a:r>
          </a:p>
          <a:p>
            <a:pPr algn="just"/>
            <a:endParaRPr lang="en-US" sz="2400" dirty="0" smtClean="0">
              <a:latin typeface="Georgia" pitchFamily="18" charset="0"/>
            </a:endParaRPr>
          </a:p>
          <a:p>
            <a:endParaRPr lang="en-US" sz="2400" dirty="0" smtClean="0"/>
          </a:p>
          <a:p>
            <a:endParaRPr lang="en-US" sz="2400" dirty="0">
              <a:latin typeface="Georgia" pitchFamily="18" charset="0"/>
            </a:endParaRPr>
          </a:p>
        </p:txBody>
      </p:sp>
      <p:sp>
        <p:nvSpPr>
          <p:cNvPr id="3" name="Title 2"/>
          <p:cNvSpPr>
            <a:spLocks noGrp="1"/>
          </p:cNvSpPr>
          <p:nvPr>
            <p:ph type="title"/>
          </p:nvPr>
        </p:nvSpPr>
        <p:spPr>
          <a:xfrm>
            <a:off x="0" y="274638"/>
            <a:ext cx="9753600" cy="639762"/>
          </a:xfrm>
        </p:spPr>
        <p:txBody>
          <a:bodyPr>
            <a:noAutofit/>
          </a:bodyPr>
          <a:lstStyle/>
          <a:p>
            <a:pPr algn="ctr"/>
            <a:r>
              <a:rPr lang="en-US" sz="3200" dirty="0" smtClean="0">
                <a:solidFill>
                  <a:srgbClr val="FF0000"/>
                </a:solidFill>
                <a:latin typeface="Georgia" pitchFamily="18" charset="0"/>
              </a:rPr>
              <a:t>Single Conversion Receiver for BPSK and AM</a:t>
            </a:r>
            <a:endParaRPr lang="en-US" sz="3200" dirty="0">
              <a:solidFill>
                <a:srgbClr val="FF0000"/>
              </a:solidFill>
              <a:latin typeface="Georgia" pitchFamily="18" charset="0"/>
            </a:endParaRPr>
          </a:p>
        </p:txBody>
      </p:sp>
      <p:pic>
        <p:nvPicPr>
          <p:cNvPr id="4" name="Picture 3"/>
          <p:cNvPicPr>
            <a:picLocks noChangeAspect="1" noChangeArrowheads="1"/>
          </p:cNvPicPr>
          <p:nvPr/>
        </p:nvPicPr>
        <p:blipFill>
          <a:blip r:embed="rId2"/>
          <a:srcRect/>
          <a:stretch>
            <a:fillRect/>
          </a:stretch>
        </p:blipFill>
        <p:spPr bwMode="auto">
          <a:xfrm>
            <a:off x="533400" y="914400"/>
            <a:ext cx="8449701" cy="213360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3810000"/>
            <a:ext cx="8915400" cy="5486400"/>
          </a:xfrm>
        </p:spPr>
        <p:txBody>
          <a:bodyPr>
            <a:normAutofit/>
          </a:bodyPr>
          <a:lstStyle/>
          <a:p>
            <a:pPr algn="just"/>
            <a:r>
              <a:rPr lang="en-US" sz="2400" dirty="0" smtClean="0"/>
              <a:t>LO leakage has the potential of creating leakage across input ports</a:t>
            </a:r>
          </a:p>
          <a:p>
            <a:r>
              <a:rPr lang="en-US" sz="2400" dirty="0" smtClean="0"/>
              <a:t>Isolation between the LO and input to the mixer or other components is very desirable but difficult to achieve</a:t>
            </a:r>
          </a:p>
          <a:p>
            <a:r>
              <a:rPr lang="en-US" sz="2400" dirty="0" smtClean="0"/>
              <a:t>An alternating current (AC) coupling capacitor</a:t>
            </a:r>
          </a:p>
          <a:p>
            <a:r>
              <a:rPr lang="en-US" sz="2400" dirty="0" smtClean="0"/>
              <a:t>helps but may remove important DC information in the signal</a:t>
            </a:r>
          </a:p>
          <a:p>
            <a:endParaRPr lang="en-US" sz="2400" dirty="0" smtClean="0">
              <a:latin typeface="Georgia" pitchFamily="18" charset="0"/>
            </a:endParaRPr>
          </a:p>
          <a:p>
            <a:pPr algn="just"/>
            <a:endParaRPr lang="en-US" sz="2800" dirty="0" smtClean="0">
              <a:latin typeface="Georgia" pitchFamily="18" charset="0"/>
            </a:endParaRPr>
          </a:p>
          <a:p>
            <a:endParaRPr lang="en-US" sz="2400" dirty="0" smtClean="0"/>
          </a:p>
          <a:p>
            <a:endParaRPr lang="en-US" sz="2400" dirty="0">
              <a:latin typeface="Georgia" pitchFamily="18" charset="0"/>
            </a:endParaRPr>
          </a:p>
        </p:txBody>
      </p:sp>
      <p:sp>
        <p:nvSpPr>
          <p:cNvPr id="3" name="Title 2"/>
          <p:cNvSpPr>
            <a:spLocks noGrp="1"/>
          </p:cNvSpPr>
          <p:nvPr>
            <p:ph type="title"/>
          </p:nvPr>
        </p:nvSpPr>
        <p:spPr>
          <a:xfrm>
            <a:off x="0" y="274638"/>
            <a:ext cx="9753600" cy="639762"/>
          </a:xfrm>
        </p:spPr>
        <p:txBody>
          <a:bodyPr>
            <a:noAutofit/>
          </a:bodyPr>
          <a:lstStyle/>
          <a:p>
            <a:pPr algn="ctr"/>
            <a:r>
              <a:rPr lang="en-US" sz="3200" dirty="0" smtClean="0">
                <a:solidFill>
                  <a:srgbClr val="FF0000"/>
                </a:solidFill>
                <a:latin typeface="Georgia" pitchFamily="18" charset="0"/>
              </a:rPr>
              <a:t>Single Conversion Receiver for BPSK and AM</a:t>
            </a:r>
            <a:endParaRPr lang="en-US" sz="3200" dirty="0">
              <a:solidFill>
                <a:srgbClr val="FF0000"/>
              </a:solidFill>
              <a:latin typeface="Georgia" pitchFamily="18" charset="0"/>
            </a:endParaRPr>
          </a:p>
        </p:txBody>
      </p:sp>
      <p:pic>
        <p:nvPicPr>
          <p:cNvPr id="5" name="Picture 4"/>
          <p:cNvPicPr>
            <a:picLocks noChangeAspect="1" noChangeArrowheads="1"/>
          </p:cNvPicPr>
          <p:nvPr/>
        </p:nvPicPr>
        <p:blipFill>
          <a:blip r:embed="rId2"/>
          <a:srcRect/>
          <a:stretch>
            <a:fillRect/>
          </a:stretch>
        </p:blipFill>
        <p:spPr bwMode="auto">
          <a:xfrm>
            <a:off x="1676400" y="933450"/>
            <a:ext cx="6765925" cy="2800350"/>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sz="2300" dirty="0" smtClean="0">
                <a:latin typeface="Georgia" pitchFamily="18" charset="0"/>
              </a:rPr>
              <a:t>A more effective though more costly approach is to track the </a:t>
            </a:r>
            <a:r>
              <a:rPr lang="en-US" sz="2300" dirty="0" smtClean="0">
                <a:solidFill>
                  <a:srgbClr val="FF0000"/>
                </a:solidFill>
                <a:latin typeface="Georgia" pitchFamily="18" charset="0"/>
              </a:rPr>
              <a:t>DC error after digitization </a:t>
            </a:r>
            <a:r>
              <a:rPr lang="en-US" sz="2300" dirty="0" smtClean="0">
                <a:latin typeface="Georgia" pitchFamily="18" charset="0"/>
              </a:rPr>
              <a:t>and feed back a correcting bias signal using a DAC and </a:t>
            </a:r>
            <a:r>
              <a:rPr lang="en-US" sz="2300" dirty="0" err="1" smtClean="0">
                <a:latin typeface="Georgia" pitchFamily="18" charset="0"/>
              </a:rPr>
              <a:t>subtractor</a:t>
            </a:r>
            <a:r>
              <a:rPr lang="en-US" sz="2300" dirty="0" smtClean="0">
                <a:latin typeface="Georgia" pitchFamily="18" charset="0"/>
              </a:rPr>
              <a:t>.</a:t>
            </a:r>
          </a:p>
          <a:p>
            <a:pPr algn="just"/>
            <a:r>
              <a:rPr lang="en-US" sz="2300" dirty="0" smtClean="0">
                <a:latin typeface="Georgia" pitchFamily="18" charset="0"/>
              </a:rPr>
              <a:t>A non-ideal I&amp;Q </a:t>
            </a:r>
            <a:r>
              <a:rPr lang="en-US" sz="2300" dirty="0" err="1" smtClean="0">
                <a:latin typeface="Georgia" pitchFamily="18" charset="0"/>
              </a:rPr>
              <a:t>downconversion</a:t>
            </a:r>
            <a:r>
              <a:rPr lang="en-US" sz="2300" dirty="0" smtClean="0">
                <a:latin typeface="Georgia" pitchFamily="18" charset="0"/>
              </a:rPr>
              <a:t> may result if the phase and amplitude of the branches are not matched and cause a warping of the received signal constellation diagram for the case of a </a:t>
            </a:r>
            <a:r>
              <a:rPr lang="en-US" sz="2300" dirty="0" err="1" smtClean="0">
                <a:latin typeface="Georgia" pitchFamily="18" charset="0"/>
              </a:rPr>
              <a:t>quadrature</a:t>
            </a:r>
            <a:r>
              <a:rPr lang="en-US" sz="2300" dirty="0" smtClean="0">
                <a:latin typeface="Georgia" pitchFamily="18" charset="0"/>
              </a:rPr>
              <a:t> phase shift keying (QPSK) signal.</a:t>
            </a:r>
            <a:endParaRPr lang="en-US" sz="2300" dirty="0">
              <a:latin typeface="Georgia" pitchFamily="18" charset="0"/>
            </a:endParaRPr>
          </a:p>
        </p:txBody>
      </p:sp>
      <p:sp>
        <p:nvSpPr>
          <p:cNvPr id="3" name="Title 2"/>
          <p:cNvSpPr>
            <a:spLocks noGrp="1"/>
          </p:cNvSpPr>
          <p:nvPr>
            <p:ph type="title"/>
          </p:nvPr>
        </p:nvSpPr>
        <p:spPr/>
        <p:txBody>
          <a:bodyPr>
            <a:normAutofit fontScale="90000"/>
          </a:bodyPr>
          <a:lstStyle/>
          <a:p>
            <a:pPr algn="ctr"/>
            <a:r>
              <a:rPr lang="en-US" dirty="0" smtClean="0">
                <a:solidFill>
                  <a:srgbClr val="FF0000"/>
                </a:solidFill>
                <a:latin typeface="Georgia" pitchFamily="18" charset="0"/>
              </a:rPr>
              <a:t>Single Conversion for Frequency and Phase Modulated Signals</a:t>
            </a:r>
            <a:endParaRPr lang="en-US" dirty="0">
              <a:solidFill>
                <a:srgbClr val="FF0000"/>
              </a:solidFill>
              <a:latin typeface="Georgia" pitchFamily="18" charset="0"/>
            </a:endParaRPr>
          </a:p>
        </p:txBody>
      </p:sp>
      <p:pic>
        <p:nvPicPr>
          <p:cNvPr id="1026" name="Picture 2"/>
          <p:cNvPicPr>
            <a:picLocks noChangeAspect="1" noChangeArrowheads="1"/>
          </p:cNvPicPr>
          <p:nvPr/>
        </p:nvPicPr>
        <p:blipFill>
          <a:blip r:embed="rId2"/>
          <a:srcRect/>
          <a:stretch>
            <a:fillRect/>
          </a:stretch>
        </p:blipFill>
        <p:spPr bwMode="auto">
          <a:xfrm>
            <a:off x="457200" y="4209957"/>
            <a:ext cx="3886200" cy="2419443"/>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5105400" y="4229436"/>
            <a:ext cx="3825821" cy="2461875"/>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915400" cy="4525963"/>
          </a:xfrm>
        </p:spPr>
        <p:txBody>
          <a:bodyPr>
            <a:noAutofit/>
          </a:bodyPr>
          <a:lstStyle/>
          <a:p>
            <a:pPr algn="just">
              <a:spcBef>
                <a:spcPts val="600"/>
              </a:spcBef>
              <a:spcAft>
                <a:spcPts val="600"/>
              </a:spcAft>
            </a:pPr>
            <a:r>
              <a:rPr lang="en-US" sz="2400" dirty="0" smtClean="0">
                <a:latin typeface="Georgia" pitchFamily="18" charset="0"/>
              </a:rPr>
              <a:t>The most common RF front-end for radios is the heterodyne receiver. This receiver is commonly used in analog radios. </a:t>
            </a:r>
          </a:p>
          <a:p>
            <a:pPr algn="just">
              <a:spcBef>
                <a:spcPts val="600"/>
              </a:spcBef>
              <a:spcAft>
                <a:spcPts val="600"/>
              </a:spcAft>
            </a:pPr>
            <a:r>
              <a:rPr lang="en-US" sz="2400" dirty="0" smtClean="0">
                <a:latin typeface="Georgia" pitchFamily="18" charset="0"/>
              </a:rPr>
              <a:t>A heterodyne receiver works by frequency translating the incoming signal to an IF that is fixed and independent of the desired signal's center frequency. </a:t>
            </a:r>
          </a:p>
          <a:p>
            <a:pPr algn="just">
              <a:spcBef>
                <a:spcPts val="600"/>
              </a:spcBef>
              <a:spcAft>
                <a:spcPts val="600"/>
              </a:spcAft>
            </a:pPr>
            <a:r>
              <a:rPr lang="en-US" sz="2400" dirty="0" smtClean="0">
                <a:latin typeface="Georgia" pitchFamily="18" charset="0"/>
              </a:rPr>
              <a:t>When this IF frequency is lower than the center frequency of the received signal's carrier frequency and higher than the bandwidth of the desired signal, the receiver is called a </a:t>
            </a:r>
            <a:r>
              <a:rPr lang="en-US" sz="2400" dirty="0" err="1" smtClean="0">
                <a:solidFill>
                  <a:srgbClr val="FF0000"/>
                </a:solidFill>
                <a:latin typeface="Georgia" pitchFamily="18" charset="0"/>
              </a:rPr>
              <a:t>superheterodyne</a:t>
            </a:r>
            <a:r>
              <a:rPr lang="en-US" sz="2400" dirty="0" smtClean="0">
                <a:latin typeface="Georgia" pitchFamily="18" charset="0"/>
              </a:rPr>
              <a:t> receiver.</a:t>
            </a:r>
          </a:p>
          <a:p>
            <a:pPr algn="just">
              <a:spcBef>
                <a:spcPts val="600"/>
              </a:spcBef>
              <a:spcAft>
                <a:spcPts val="600"/>
              </a:spcAft>
            </a:pPr>
            <a:r>
              <a:rPr lang="en-US" sz="2400" dirty="0" smtClean="0">
                <a:latin typeface="Georgia" pitchFamily="18" charset="0"/>
              </a:rPr>
              <a:t>The desired signal that is now frequency translated to a fixed IF can be more easily filtered, amplified, and demodulated.</a:t>
            </a:r>
            <a:endParaRPr lang="en-US" sz="2400" dirty="0">
              <a:latin typeface="Georgia" pitchFamily="18" charset="0"/>
            </a:endParaRPr>
          </a:p>
        </p:txBody>
      </p:sp>
      <p:sp>
        <p:nvSpPr>
          <p:cNvPr id="4" name="Title 2"/>
          <p:cNvSpPr txBox="1">
            <a:spLocks/>
          </p:cNvSpPr>
          <p:nvPr/>
        </p:nvSpPr>
        <p:spPr>
          <a:xfrm>
            <a:off x="495300" y="274638"/>
            <a:ext cx="8915400" cy="715962"/>
          </a:xfrm>
          <a:prstGeom prst="rect">
            <a:avLst/>
          </a:prstGeom>
        </p:spPr>
        <p:txBody>
          <a:bodyPr vert="horz" rtlCol="0" anchor="ctr">
            <a:normAutofit fontScale="975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smtClean="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rPr>
              <a:t>Heterodyne Receiver</a:t>
            </a:r>
            <a:endParaRPr kumimoji="0" lang="en-US" sz="4100" b="1" i="0" u="none" strike="noStrike" kern="1200" cap="none" spc="0" normalizeH="0" baseline="0" noProof="0" dirty="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219201"/>
            <a:ext cx="8915400" cy="4788092"/>
          </a:xfrm>
        </p:spPr>
        <p:txBody>
          <a:bodyPr>
            <a:normAutofit/>
          </a:bodyPr>
          <a:lstStyle/>
          <a:p>
            <a:pPr algn="just">
              <a:spcBef>
                <a:spcPts val="600"/>
              </a:spcBef>
              <a:spcAft>
                <a:spcPts val="600"/>
              </a:spcAft>
            </a:pPr>
            <a:r>
              <a:rPr lang="en-US" sz="2400" dirty="0" smtClean="0">
                <a:latin typeface="Georgia" pitchFamily="18" charset="0"/>
              </a:rPr>
              <a:t>At each mixer stage, not only is the signal </a:t>
            </a:r>
            <a:r>
              <a:rPr lang="en-US" sz="2400" dirty="0" err="1" smtClean="0">
                <a:latin typeface="Georgia" pitchFamily="18" charset="0"/>
              </a:rPr>
              <a:t>downconverted</a:t>
            </a:r>
            <a:r>
              <a:rPr lang="en-US" sz="2400" dirty="0" smtClean="0">
                <a:latin typeface="Georgia" pitchFamily="18" charset="0"/>
              </a:rPr>
              <a:t>, but also a portion of the band at</a:t>
            </a:r>
            <a:r>
              <a:rPr lang="en-US" sz="2400" b="1" dirty="0" smtClean="0">
                <a:latin typeface="Georgia" pitchFamily="18" charset="0"/>
              </a:rPr>
              <a:t> </a:t>
            </a:r>
            <a:r>
              <a:rPr lang="en-US" sz="2400" dirty="0" smtClean="0">
                <a:latin typeface="Georgia" pitchFamily="18" charset="0"/>
                <a:sym typeface="Symbol"/>
              </a:rPr>
              <a:t>1</a:t>
            </a:r>
            <a:r>
              <a:rPr lang="en-US" sz="2400" dirty="0" smtClean="0">
                <a:latin typeface="Georgia" pitchFamily="18" charset="0"/>
              </a:rPr>
              <a:t>, the image frequency, is </a:t>
            </a:r>
            <a:r>
              <a:rPr lang="en-US" sz="2400" dirty="0" err="1" smtClean="0">
                <a:latin typeface="Georgia" pitchFamily="18" charset="0"/>
              </a:rPr>
              <a:t>upconverted</a:t>
            </a:r>
            <a:r>
              <a:rPr lang="en-US" sz="2400" dirty="0" smtClean="0">
                <a:latin typeface="Georgia" pitchFamily="18" charset="0"/>
              </a:rPr>
              <a:t>, which places it on top of the frequency translated desired signal. </a:t>
            </a:r>
          </a:p>
          <a:p>
            <a:pPr algn="just">
              <a:spcBef>
                <a:spcPts val="600"/>
              </a:spcBef>
              <a:spcAft>
                <a:spcPts val="600"/>
              </a:spcAft>
            </a:pPr>
            <a:r>
              <a:rPr lang="en-US" sz="2400" dirty="0" smtClean="0">
                <a:latin typeface="Georgia" pitchFamily="18" charset="0"/>
              </a:rPr>
              <a:t>For instance, a 68 MHz LO</a:t>
            </a:r>
            <a:r>
              <a:rPr lang="en-US" sz="2400" b="1" dirty="0" smtClean="0">
                <a:latin typeface="Georgia" pitchFamily="18" charset="0"/>
              </a:rPr>
              <a:t> </a:t>
            </a:r>
            <a:r>
              <a:rPr lang="en-US" sz="2400" dirty="0" smtClean="0">
                <a:latin typeface="Georgia" pitchFamily="18" charset="0"/>
              </a:rPr>
              <a:t>(</a:t>
            </a:r>
            <a:r>
              <a:rPr lang="en-US" sz="2400" dirty="0" smtClean="0">
                <a:latin typeface="Georgia" pitchFamily="18" charset="0"/>
                <a:sym typeface="Symbol"/>
              </a:rPr>
              <a:t></a:t>
            </a:r>
            <a:r>
              <a:rPr lang="en-US" sz="2400" dirty="0" smtClean="0">
                <a:latin typeface="Georgia" pitchFamily="18" charset="0"/>
              </a:rPr>
              <a:t>&gt;LO) will </a:t>
            </a:r>
            <a:r>
              <a:rPr lang="en-US" sz="2400" dirty="0" err="1" smtClean="0">
                <a:latin typeface="Georgia" pitchFamily="18" charset="0"/>
              </a:rPr>
              <a:t>downconvert</a:t>
            </a:r>
            <a:r>
              <a:rPr lang="en-US" sz="2400" dirty="0" smtClean="0">
                <a:latin typeface="Georgia" pitchFamily="18" charset="0"/>
              </a:rPr>
              <a:t> the desired signal by 68 MHz, but the adjacent band, located 136 MHz below the desired signal, will be </a:t>
            </a:r>
            <a:r>
              <a:rPr lang="en-US" sz="2400" dirty="0" err="1" smtClean="0">
                <a:latin typeface="Georgia" pitchFamily="18" charset="0"/>
              </a:rPr>
              <a:t>upconverted</a:t>
            </a:r>
            <a:r>
              <a:rPr lang="en-US" sz="2400" dirty="0" smtClean="0">
                <a:latin typeface="Georgia" pitchFamily="18" charset="0"/>
              </a:rPr>
              <a:t> to the same frequency range</a:t>
            </a:r>
            <a:r>
              <a:rPr lang="en-US" sz="2400" b="1" dirty="0" smtClean="0">
                <a:latin typeface="Georgia" pitchFamily="18" charset="0"/>
              </a:rPr>
              <a:t> </a:t>
            </a:r>
            <a:r>
              <a:rPr lang="en-US" sz="2400" dirty="0" smtClean="0">
                <a:latin typeface="Georgia" pitchFamily="18" charset="0"/>
              </a:rPr>
              <a:t>(</a:t>
            </a:r>
            <a:r>
              <a:rPr lang="en-US" sz="2400" dirty="0" smtClean="0">
                <a:latin typeface="Georgia" pitchFamily="18" charset="0"/>
                <a:sym typeface="Symbol"/>
              </a:rPr>
              <a:t></a:t>
            </a:r>
            <a:r>
              <a:rPr lang="en-US" sz="2400" baseline="-25000" dirty="0" smtClean="0">
                <a:latin typeface="Georgia" pitchFamily="18" charset="0"/>
              </a:rPr>
              <a:t>IF</a:t>
            </a:r>
            <a:r>
              <a:rPr lang="en-US" sz="2400" dirty="0" smtClean="0">
                <a:latin typeface="Georgia" pitchFamily="18" charset="0"/>
              </a:rPr>
              <a:t>, the intermediate frequency) in which the desired signal now lies.</a:t>
            </a:r>
          </a:p>
          <a:p>
            <a:pPr algn="just"/>
            <a:r>
              <a:rPr lang="en-US" sz="2400" dirty="0" smtClean="0">
                <a:latin typeface="Georgia" pitchFamily="18" charset="0"/>
              </a:rPr>
              <a:t>In general, trade-offs exist in the selection of the IF frequency, the image filter, and the post-mixer filter</a:t>
            </a:r>
          </a:p>
          <a:p>
            <a:pPr algn="just">
              <a:spcBef>
                <a:spcPts val="600"/>
              </a:spcBef>
              <a:spcAft>
                <a:spcPts val="600"/>
              </a:spcAft>
            </a:pPr>
            <a:endParaRPr lang="en-US" sz="2400" dirty="0">
              <a:latin typeface="Georgia" pitchFamily="18" charset="0"/>
            </a:endParaRPr>
          </a:p>
        </p:txBody>
      </p:sp>
      <p:sp>
        <p:nvSpPr>
          <p:cNvPr id="4" name="Title 2"/>
          <p:cNvSpPr>
            <a:spLocks noGrp="1"/>
          </p:cNvSpPr>
          <p:nvPr>
            <p:ph type="title"/>
          </p:nvPr>
        </p:nvSpPr>
        <p:spPr>
          <a:xfrm>
            <a:off x="495300" y="274638"/>
            <a:ext cx="8915400" cy="715962"/>
          </a:xfrm>
        </p:spPr>
        <p:txBody>
          <a:bodyPr>
            <a:normAutofit fontScale="90000"/>
          </a:bodyPr>
          <a:lstStyle/>
          <a:p>
            <a:pPr algn="ctr"/>
            <a:r>
              <a:rPr lang="en-US" dirty="0" smtClean="0">
                <a:solidFill>
                  <a:srgbClr val="FF0000"/>
                </a:solidFill>
                <a:latin typeface="Georgia" pitchFamily="18" charset="0"/>
              </a:rPr>
              <a:t>Heterodyne Receiver</a:t>
            </a:r>
            <a:endParaRPr lang="en-US" dirty="0">
              <a:solidFill>
                <a:srgbClr val="FF0000"/>
              </a:solidFill>
              <a:latin typeface="Georg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915400" cy="5376672"/>
          </a:xfrm>
        </p:spPr>
        <p:txBody>
          <a:bodyPr>
            <a:normAutofit/>
          </a:bodyPr>
          <a:lstStyle/>
          <a:p>
            <a:pPr algn="just"/>
            <a:r>
              <a:rPr lang="en-US" sz="2400" dirty="0" smtClean="0">
                <a:latin typeface="Georgia" pitchFamily="18" charset="0"/>
              </a:rPr>
              <a:t>The purpose of the receiver is to reject undesired signals and condition the desired signal for digital signal processing.</a:t>
            </a:r>
          </a:p>
          <a:p>
            <a:pPr algn="just"/>
            <a:r>
              <a:rPr lang="en-US" sz="2400" dirty="0" smtClean="0">
                <a:latin typeface="Georgia" pitchFamily="18" charset="0"/>
              </a:rPr>
              <a:t>The receiver takes the signal from the antenna, filters it to remove undesired signals, and then converts the signal to a center frequency with an amplitude compatible with the analog to digital conversion process.</a:t>
            </a:r>
          </a:p>
          <a:p>
            <a:endParaRPr lang="en-US" dirty="0"/>
          </a:p>
        </p:txBody>
      </p:sp>
      <p:sp>
        <p:nvSpPr>
          <p:cNvPr id="2" name="Title 1"/>
          <p:cNvSpPr>
            <a:spLocks noGrp="1"/>
          </p:cNvSpPr>
          <p:nvPr>
            <p:ph type="title"/>
          </p:nvPr>
        </p:nvSpPr>
        <p:spPr>
          <a:xfrm>
            <a:off x="495300" y="274638"/>
            <a:ext cx="8915400" cy="792162"/>
          </a:xfrm>
        </p:spPr>
        <p:txBody>
          <a:bodyPr>
            <a:normAutofit fontScale="90000"/>
          </a:bodyPr>
          <a:lstStyle/>
          <a:p>
            <a:r>
              <a:rPr lang="en-US" dirty="0" smtClean="0">
                <a:solidFill>
                  <a:srgbClr val="FF0000"/>
                </a:solidFill>
                <a:latin typeface="Georgia" pitchFamily="18" charset="0"/>
              </a:rPr>
              <a:t>The Purpose of the RF Front-End</a:t>
            </a:r>
            <a:endParaRPr lang="en-US" dirty="0">
              <a:solidFill>
                <a:srgbClr val="FF0000"/>
              </a:solidFill>
              <a:latin typeface="Georgia" pitchFamily="18" charset="0"/>
            </a:endParaRPr>
          </a:p>
        </p:txBody>
      </p:sp>
      <p:pic>
        <p:nvPicPr>
          <p:cNvPr id="1027" name="Picture 3"/>
          <p:cNvPicPr>
            <a:picLocks noChangeAspect="1" noChangeArrowheads="1"/>
          </p:cNvPicPr>
          <p:nvPr/>
        </p:nvPicPr>
        <p:blipFill>
          <a:blip r:embed="rId2"/>
          <a:srcRect/>
          <a:stretch>
            <a:fillRect/>
          </a:stretch>
        </p:blipFill>
        <p:spPr bwMode="auto">
          <a:xfrm>
            <a:off x="2209800" y="3429000"/>
            <a:ext cx="7459376" cy="2895600"/>
          </a:xfrm>
          <a:prstGeom prst="rect">
            <a:avLst/>
          </a:prstGeom>
          <a:noFill/>
          <a:ln w="9525">
            <a:noFill/>
            <a:miter lim="800000"/>
            <a:headEnd/>
            <a:tailEnd/>
          </a:ln>
          <a:effectLst/>
        </p:spPr>
      </p:pic>
      <p:sp>
        <p:nvSpPr>
          <p:cNvPr id="6" name="Rectangle 5"/>
          <p:cNvSpPr/>
          <p:nvPr/>
        </p:nvSpPr>
        <p:spPr>
          <a:xfrm>
            <a:off x="3962400" y="6336268"/>
            <a:ext cx="5715000" cy="369332"/>
          </a:xfrm>
          <a:prstGeom prst="rect">
            <a:avLst/>
          </a:prstGeom>
        </p:spPr>
        <p:txBody>
          <a:bodyPr wrap="square">
            <a:spAutoFit/>
          </a:bodyPr>
          <a:lstStyle/>
          <a:p>
            <a:r>
              <a:rPr lang="en-US" b="1" dirty="0" smtClean="0">
                <a:solidFill>
                  <a:srgbClr val="FF0000"/>
                </a:solidFill>
                <a:latin typeface="Georgia" pitchFamily="18" charset="0"/>
              </a:rPr>
              <a:t>Processing Steps in the Receiver RF Front-End</a:t>
            </a:r>
            <a:endParaRPr lang="en-US" b="1" dirty="0">
              <a:solidFill>
                <a:srgbClr val="FF0000"/>
              </a:solidFill>
              <a:latin typeface="Georgi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95300" y="274638"/>
            <a:ext cx="8915400" cy="715962"/>
          </a:xfrm>
        </p:spPr>
        <p:txBody>
          <a:bodyPr>
            <a:normAutofit fontScale="90000"/>
          </a:bodyPr>
          <a:lstStyle/>
          <a:p>
            <a:pPr algn="ctr"/>
            <a:r>
              <a:rPr lang="en-US" dirty="0" smtClean="0">
                <a:solidFill>
                  <a:srgbClr val="FF0000"/>
                </a:solidFill>
                <a:latin typeface="Georgia" pitchFamily="18" charset="0"/>
              </a:rPr>
              <a:t>Heterodyne Receiver</a:t>
            </a:r>
            <a:endParaRPr lang="en-US" dirty="0">
              <a:solidFill>
                <a:srgbClr val="FF0000"/>
              </a:solidFill>
              <a:latin typeface="Georgia" pitchFamily="18" charset="0"/>
            </a:endParaRPr>
          </a:p>
        </p:txBody>
      </p:sp>
      <p:pic>
        <p:nvPicPr>
          <p:cNvPr id="2050" name="Picture 2"/>
          <p:cNvPicPr>
            <a:picLocks noGrp="1" noChangeAspect="1" noChangeArrowheads="1"/>
          </p:cNvPicPr>
          <p:nvPr>
            <p:ph idx="1"/>
          </p:nvPr>
        </p:nvPicPr>
        <p:blipFill>
          <a:blip r:embed="rId2"/>
          <a:srcRect/>
          <a:stretch>
            <a:fillRect/>
          </a:stretch>
        </p:blipFill>
        <p:spPr bwMode="auto">
          <a:xfrm>
            <a:off x="685800" y="1371600"/>
            <a:ext cx="8124825" cy="2457450"/>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533400" y="4038600"/>
            <a:ext cx="8953500" cy="2200275"/>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906000" cy="762000"/>
          </a:xfrm>
        </p:spPr>
        <p:txBody>
          <a:bodyPr>
            <a:normAutofit/>
          </a:bodyPr>
          <a:lstStyle/>
          <a:p>
            <a:pPr algn="ctr"/>
            <a:r>
              <a:rPr lang="en-US" sz="2800" dirty="0" smtClean="0">
                <a:solidFill>
                  <a:srgbClr val="FF0000"/>
                </a:solidFill>
                <a:latin typeface="Georgia" pitchFamily="18" charset="0"/>
              </a:rPr>
              <a:t>Image Frequency Problem of Heterodyne Receivers</a:t>
            </a:r>
            <a:endParaRPr lang="en-US" sz="1800" dirty="0">
              <a:solidFill>
                <a:srgbClr val="FF0000"/>
              </a:solidFill>
              <a:latin typeface="Georgia" pitchFamily="18" charset="0"/>
            </a:endParaRPr>
          </a:p>
        </p:txBody>
      </p:sp>
      <p:pic>
        <p:nvPicPr>
          <p:cNvPr id="3074" name="Picture 2"/>
          <p:cNvPicPr>
            <a:picLocks noChangeAspect="1" noChangeArrowheads="1"/>
          </p:cNvPicPr>
          <p:nvPr/>
        </p:nvPicPr>
        <p:blipFill>
          <a:blip r:embed="rId2"/>
          <a:srcRect/>
          <a:stretch>
            <a:fillRect/>
          </a:stretch>
        </p:blipFill>
        <p:spPr bwMode="auto">
          <a:xfrm>
            <a:off x="838200" y="838200"/>
            <a:ext cx="8077200" cy="5704956"/>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481329"/>
            <a:ext cx="8915400" cy="5071871"/>
          </a:xfrm>
        </p:spPr>
        <p:txBody>
          <a:bodyPr>
            <a:normAutofit fontScale="92500"/>
          </a:bodyPr>
          <a:lstStyle/>
          <a:p>
            <a:pPr algn="ctr"/>
            <a:r>
              <a:rPr lang="en-US" sz="3000" b="1" u="sng" dirty="0" smtClean="0">
                <a:solidFill>
                  <a:srgbClr val="FF0000"/>
                </a:solidFill>
                <a:latin typeface="Georgia" pitchFamily="18" charset="0"/>
              </a:rPr>
              <a:t>Antennas</a:t>
            </a:r>
          </a:p>
          <a:p>
            <a:pPr algn="just">
              <a:spcBef>
                <a:spcPts val="600"/>
              </a:spcBef>
              <a:spcAft>
                <a:spcPts val="600"/>
              </a:spcAft>
            </a:pPr>
            <a:r>
              <a:rPr lang="en-US" sz="2600" dirty="0" smtClean="0">
                <a:latin typeface="Georgia" pitchFamily="18" charset="0"/>
              </a:rPr>
              <a:t>The antenna is perhaps the </a:t>
            </a:r>
            <a:r>
              <a:rPr lang="en-US" sz="2600" dirty="0" smtClean="0">
                <a:solidFill>
                  <a:srgbClr val="FF0000"/>
                </a:solidFill>
                <a:latin typeface="Georgia" pitchFamily="18" charset="0"/>
              </a:rPr>
              <a:t>weakest link</a:t>
            </a:r>
            <a:r>
              <a:rPr lang="en-US" sz="2600" dirty="0" smtClean="0">
                <a:latin typeface="Georgia" pitchFamily="18" charset="0"/>
              </a:rPr>
              <a:t> in the overall design, and its importance in </a:t>
            </a:r>
            <a:r>
              <a:rPr lang="en-US" sz="2600" dirty="0" smtClean="0">
                <a:latin typeface="Georgia" pitchFamily="18" charset="0"/>
              </a:rPr>
              <a:t>the design </a:t>
            </a:r>
            <a:r>
              <a:rPr lang="en-US" sz="2600" dirty="0" smtClean="0">
                <a:latin typeface="Georgia" pitchFamily="18" charset="0"/>
              </a:rPr>
              <a:t>process is usually </a:t>
            </a:r>
            <a:r>
              <a:rPr lang="en-US" sz="2600" dirty="0" smtClean="0">
                <a:latin typeface="Georgia" pitchFamily="18" charset="0"/>
              </a:rPr>
              <a:t>important.</a:t>
            </a:r>
          </a:p>
          <a:p>
            <a:pPr algn="just">
              <a:spcBef>
                <a:spcPts val="600"/>
              </a:spcBef>
              <a:spcAft>
                <a:spcPts val="600"/>
              </a:spcAft>
            </a:pPr>
            <a:r>
              <a:rPr lang="en-US" sz="2600" dirty="0" smtClean="0">
                <a:latin typeface="Georgia" pitchFamily="18" charset="0"/>
              </a:rPr>
              <a:t>For a software radio, which is designed to support multiple </a:t>
            </a:r>
            <a:r>
              <a:rPr lang="en-US" sz="2600" dirty="0" smtClean="0">
                <a:latin typeface="Georgia" pitchFamily="18" charset="0"/>
              </a:rPr>
              <a:t>modes and </a:t>
            </a:r>
            <a:r>
              <a:rPr lang="en-US" sz="2600" dirty="0" smtClean="0">
                <a:latin typeface="Georgia" pitchFamily="18" charset="0"/>
              </a:rPr>
              <a:t>multiple bands, the </a:t>
            </a:r>
            <a:r>
              <a:rPr lang="en-US" sz="2600" dirty="0" smtClean="0">
                <a:solidFill>
                  <a:srgbClr val="FF0000"/>
                </a:solidFill>
                <a:latin typeface="Georgia" pitchFamily="18" charset="0"/>
              </a:rPr>
              <a:t>antenna choice becomes an even more crucial </a:t>
            </a:r>
            <a:r>
              <a:rPr lang="en-US" sz="2600" dirty="0" smtClean="0">
                <a:solidFill>
                  <a:srgbClr val="FF0000"/>
                </a:solidFill>
                <a:latin typeface="Georgia" pitchFamily="18" charset="0"/>
              </a:rPr>
              <a:t>issue</a:t>
            </a:r>
          </a:p>
          <a:p>
            <a:pPr algn="just">
              <a:spcBef>
                <a:spcPts val="600"/>
              </a:spcBef>
              <a:spcAft>
                <a:spcPts val="600"/>
              </a:spcAft>
            </a:pPr>
            <a:r>
              <a:rPr lang="en-US" sz="2600" dirty="0" smtClean="0">
                <a:latin typeface="Georgia" pitchFamily="18" charset="0"/>
              </a:rPr>
              <a:t>multimode radios </a:t>
            </a:r>
            <a:r>
              <a:rPr lang="en-US" sz="2600" dirty="0" smtClean="0">
                <a:latin typeface="Georgia" pitchFamily="18" charset="0"/>
              </a:rPr>
              <a:t>that cover </a:t>
            </a:r>
            <a:r>
              <a:rPr lang="en-US" sz="2600" dirty="0" smtClean="0">
                <a:latin typeface="Georgia" pitchFamily="18" charset="0"/>
              </a:rPr>
              <a:t>the cellular band at 900 MHz and 2 GHz are </a:t>
            </a:r>
            <a:r>
              <a:rPr lang="en-US" sz="2600" dirty="0" smtClean="0">
                <a:solidFill>
                  <a:srgbClr val="FF0000"/>
                </a:solidFill>
                <a:latin typeface="Georgia" pitchFamily="18" charset="0"/>
              </a:rPr>
              <a:t>difficult to support with a single </a:t>
            </a:r>
            <a:r>
              <a:rPr lang="en-US" sz="2600" dirty="0" smtClean="0">
                <a:solidFill>
                  <a:srgbClr val="FF0000"/>
                </a:solidFill>
                <a:latin typeface="Georgia" pitchFamily="18" charset="0"/>
              </a:rPr>
              <a:t>antenna</a:t>
            </a:r>
          </a:p>
          <a:p>
            <a:pPr algn="just">
              <a:spcBef>
                <a:spcPts val="600"/>
              </a:spcBef>
              <a:spcAft>
                <a:spcPts val="600"/>
              </a:spcAft>
            </a:pPr>
            <a:r>
              <a:rPr lang="en-US" sz="2600" dirty="0" smtClean="0">
                <a:latin typeface="Georgia" pitchFamily="18" charset="0"/>
              </a:rPr>
              <a:t>In handsets, the </a:t>
            </a:r>
            <a:r>
              <a:rPr lang="en-US" sz="2600" dirty="0" smtClean="0">
                <a:solidFill>
                  <a:srgbClr val="FF0000"/>
                </a:solidFill>
                <a:latin typeface="Georgia" pitchFamily="18" charset="0"/>
              </a:rPr>
              <a:t>form factor of the antenna </a:t>
            </a:r>
            <a:r>
              <a:rPr lang="en-US" sz="2600" dirty="0" smtClean="0">
                <a:latin typeface="Georgia" pitchFamily="18" charset="0"/>
              </a:rPr>
              <a:t>is very important and the potential body </a:t>
            </a:r>
            <a:r>
              <a:rPr lang="en-US" sz="2600" dirty="0" smtClean="0">
                <a:latin typeface="Georgia" pitchFamily="18" charset="0"/>
              </a:rPr>
              <a:t>coupling may </a:t>
            </a:r>
            <a:r>
              <a:rPr lang="en-US" sz="2600" dirty="0" smtClean="0">
                <a:latin typeface="Georgia" pitchFamily="18" charset="0"/>
              </a:rPr>
              <a:t>help or hurt the antenna performance.</a:t>
            </a:r>
            <a:endParaRPr lang="en-US" sz="2600" dirty="0">
              <a:latin typeface="Georgia" pitchFamily="18" charset="0"/>
            </a:endParaRPr>
          </a:p>
        </p:txBody>
      </p:sp>
      <p:sp>
        <p:nvSpPr>
          <p:cNvPr id="3" name="Title 2"/>
          <p:cNvSpPr>
            <a:spLocks noGrp="1"/>
          </p:cNvSpPr>
          <p:nvPr>
            <p:ph type="title"/>
          </p:nvPr>
        </p:nvSpPr>
        <p:spPr/>
        <p:txBody>
          <a:bodyPr>
            <a:normAutofit fontScale="90000"/>
          </a:bodyPr>
          <a:lstStyle/>
          <a:p>
            <a:pPr algn="ctr"/>
            <a:r>
              <a:rPr lang="en-US" sz="4000" dirty="0" smtClean="0">
                <a:solidFill>
                  <a:srgbClr val="FF0000"/>
                </a:solidFill>
              </a:rPr>
              <a:t>Importance of the Components to Overall Performance</a:t>
            </a:r>
            <a:endParaRPr lang="en-US" dirty="0">
              <a:solidFill>
                <a:srgbClr val="FF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990601"/>
            <a:ext cx="8915400" cy="5016692"/>
          </a:xfrm>
        </p:spPr>
        <p:txBody>
          <a:bodyPr>
            <a:normAutofit/>
          </a:bodyPr>
          <a:lstStyle/>
          <a:p>
            <a:pPr algn="just">
              <a:spcBef>
                <a:spcPts val="600"/>
              </a:spcBef>
              <a:spcAft>
                <a:spcPts val="600"/>
              </a:spcAft>
            </a:pPr>
            <a:r>
              <a:rPr lang="en-US" sz="2400" dirty="0" smtClean="0">
                <a:latin typeface="Georgia" pitchFamily="18" charset="0"/>
              </a:rPr>
              <a:t>For handset design, it is important </a:t>
            </a:r>
            <a:r>
              <a:rPr lang="en-US" sz="2400" dirty="0" smtClean="0">
                <a:solidFill>
                  <a:srgbClr val="FF0000"/>
                </a:solidFill>
                <a:latin typeface="Georgia" pitchFamily="18" charset="0"/>
              </a:rPr>
              <a:t>to </a:t>
            </a:r>
            <a:r>
              <a:rPr lang="en-US" sz="2400" dirty="0" smtClean="0">
                <a:solidFill>
                  <a:srgbClr val="FF0000"/>
                </a:solidFill>
                <a:latin typeface="Georgia" pitchFamily="18" charset="0"/>
              </a:rPr>
              <a:t>minimize radiation </a:t>
            </a:r>
            <a:r>
              <a:rPr lang="en-US" sz="2400" dirty="0" smtClean="0">
                <a:latin typeface="Georgia" pitchFamily="18" charset="0"/>
              </a:rPr>
              <a:t>directed toward the </a:t>
            </a:r>
            <a:r>
              <a:rPr lang="en-US" sz="2400" dirty="0" smtClean="0">
                <a:latin typeface="Georgia" pitchFamily="18" charset="0"/>
              </a:rPr>
              <a:t>head.</a:t>
            </a:r>
          </a:p>
          <a:p>
            <a:pPr algn="just">
              <a:spcBef>
                <a:spcPts val="600"/>
              </a:spcBef>
              <a:spcAft>
                <a:spcPts val="600"/>
              </a:spcAft>
            </a:pPr>
            <a:r>
              <a:rPr lang="en-US" sz="2400" dirty="0" smtClean="0">
                <a:latin typeface="Georgia" pitchFamily="18" charset="0"/>
              </a:rPr>
              <a:t>Exploitation of diversity or smart antennas can </a:t>
            </a:r>
            <a:r>
              <a:rPr lang="en-US" sz="2400" dirty="0" smtClean="0">
                <a:latin typeface="Georgia" pitchFamily="18" charset="0"/>
              </a:rPr>
              <a:t>be performed </a:t>
            </a:r>
            <a:r>
              <a:rPr lang="en-US" sz="2400" dirty="0" smtClean="0">
                <a:latin typeface="Georgia" pitchFamily="18" charset="0"/>
              </a:rPr>
              <a:t>at the handset or at a </a:t>
            </a:r>
            <a:r>
              <a:rPr lang="en-US" sz="2400" dirty="0" smtClean="0">
                <a:latin typeface="Georgia" pitchFamily="18" charset="0"/>
              </a:rPr>
              <a:t>base station</a:t>
            </a:r>
            <a:r>
              <a:rPr lang="en-US" sz="2400" dirty="0" smtClean="0">
                <a:latin typeface="Georgia" pitchFamily="18" charset="0"/>
              </a:rPr>
              <a:t>. </a:t>
            </a:r>
            <a:endParaRPr lang="en-US" sz="2400" dirty="0" smtClean="0">
              <a:latin typeface="Georgia" pitchFamily="18" charset="0"/>
            </a:endParaRPr>
          </a:p>
          <a:p>
            <a:pPr algn="just">
              <a:spcBef>
                <a:spcPts val="600"/>
              </a:spcBef>
              <a:spcAft>
                <a:spcPts val="600"/>
              </a:spcAft>
            </a:pPr>
            <a:r>
              <a:rPr lang="en-US" sz="2400" dirty="0" smtClean="0">
                <a:latin typeface="Georgia" pitchFamily="18" charset="0"/>
              </a:rPr>
              <a:t>Diversity </a:t>
            </a:r>
            <a:r>
              <a:rPr lang="en-US" sz="2400" dirty="0" smtClean="0">
                <a:latin typeface="Georgia" pitchFamily="18" charset="0"/>
              </a:rPr>
              <a:t>may be achieved by using </a:t>
            </a:r>
            <a:r>
              <a:rPr lang="en-US" sz="2400" dirty="0" smtClean="0">
                <a:latin typeface="Georgia" pitchFamily="18" charset="0"/>
              </a:rPr>
              <a:t>multiple receiver </a:t>
            </a:r>
            <a:r>
              <a:rPr lang="en-US" sz="2400" dirty="0" smtClean="0">
                <a:latin typeface="Georgia" pitchFamily="18" charset="0"/>
              </a:rPr>
              <a:t>chains and spatially separated antennas, antennas with different gain patterns </a:t>
            </a:r>
            <a:r>
              <a:rPr lang="en-US" sz="2400" dirty="0" smtClean="0">
                <a:latin typeface="Georgia" pitchFamily="18" charset="0"/>
              </a:rPr>
              <a:t>or polarization characteristics.</a:t>
            </a:r>
          </a:p>
          <a:p>
            <a:pPr algn="just">
              <a:spcBef>
                <a:spcPts val="600"/>
              </a:spcBef>
              <a:spcAft>
                <a:spcPts val="600"/>
              </a:spcAft>
            </a:pPr>
            <a:r>
              <a:rPr lang="en-US" sz="2400" dirty="0" smtClean="0">
                <a:latin typeface="Georgia" pitchFamily="18" charset="0"/>
              </a:rPr>
              <a:t>Several antenna types are commonly used for mobile terminals, including the dipole</a:t>
            </a:r>
            <a:r>
              <a:rPr lang="en-US" sz="2400" dirty="0" smtClean="0">
                <a:latin typeface="Georgia" pitchFamily="18" charset="0"/>
              </a:rPr>
              <a:t>, monopole</a:t>
            </a:r>
            <a:r>
              <a:rPr lang="en-US" sz="2400" dirty="0" smtClean="0">
                <a:latin typeface="Georgia" pitchFamily="18" charset="0"/>
              </a:rPr>
              <a:t>, loop, and patch antennas</a:t>
            </a:r>
            <a:endParaRPr lang="en-US" sz="2400" dirty="0">
              <a:latin typeface="Georgia" pitchFamily="18" charset="0"/>
            </a:endParaRPr>
          </a:p>
        </p:txBody>
      </p:sp>
      <p:sp>
        <p:nvSpPr>
          <p:cNvPr id="3" name="Title 2"/>
          <p:cNvSpPr>
            <a:spLocks noGrp="1"/>
          </p:cNvSpPr>
          <p:nvPr>
            <p:ph type="title"/>
          </p:nvPr>
        </p:nvSpPr>
        <p:spPr>
          <a:xfrm>
            <a:off x="495300" y="274638"/>
            <a:ext cx="8915400" cy="715962"/>
          </a:xfrm>
        </p:spPr>
        <p:txBody>
          <a:bodyPr>
            <a:normAutofit fontScale="90000"/>
          </a:bodyPr>
          <a:lstStyle/>
          <a:p>
            <a:pPr algn="ctr"/>
            <a:r>
              <a:rPr lang="en-US" sz="4400" u="sng" dirty="0" smtClean="0">
                <a:solidFill>
                  <a:srgbClr val="FF0000"/>
                </a:solidFill>
                <a:latin typeface="Georgia" pitchFamily="18" charset="0"/>
              </a:rPr>
              <a:t>Antennas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066801"/>
            <a:ext cx="8915400" cy="4940492"/>
          </a:xfrm>
        </p:spPr>
        <p:txBody>
          <a:bodyPr/>
          <a:lstStyle/>
          <a:p>
            <a:pPr>
              <a:spcBef>
                <a:spcPts val="600"/>
              </a:spcBef>
              <a:spcAft>
                <a:spcPts val="600"/>
              </a:spcAft>
            </a:pPr>
            <a:r>
              <a:rPr lang="en-US" sz="2400" dirty="0" smtClean="0">
                <a:latin typeface="Georgia" pitchFamily="18" charset="0"/>
              </a:rPr>
              <a:t>The dipole antenna</a:t>
            </a:r>
            <a:r>
              <a:rPr lang="en-US" sz="2400" dirty="0" smtClean="0">
                <a:latin typeface="Georgia" pitchFamily="18" charset="0"/>
              </a:rPr>
              <a:t>, has </a:t>
            </a:r>
            <a:r>
              <a:rPr lang="en-US" sz="2400" dirty="0" smtClean="0">
                <a:latin typeface="Georgia" pitchFamily="18" charset="0"/>
              </a:rPr>
              <a:t>a length of half a wavelength, </a:t>
            </a:r>
            <a:r>
              <a:rPr lang="en-US" sz="2400" dirty="0" smtClean="0">
                <a:latin typeface="Georgia" pitchFamily="18" charset="0"/>
                <a:sym typeface="Symbol"/>
              </a:rPr>
              <a:t></a:t>
            </a:r>
            <a:r>
              <a:rPr lang="en-US" sz="2400" dirty="0" smtClean="0">
                <a:latin typeface="Georgia" pitchFamily="18" charset="0"/>
              </a:rPr>
              <a:t>/</a:t>
            </a:r>
            <a:r>
              <a:rPr lang="en-US" sz="2400" dirty="0" smtClean="0">
                <a:latin typeface="Georgia" pitchFamily="18" charset="0"/>
              </a:rPr>
              <a:t>2, and is </a:t>
            </a:r>
            <a:r>
              <a:rPr lang="en-US" sz="2400" dirty="0" smtClean="0">
                <a:latin typeface="Georgia" pitchFamily="18" charset="0"/>
              </a:rPr>
              <a:t>the smallest </a:t>
            </a:r>
            <a:r>
              <a:rPr lang="en-US" sz="2400" dirty="0" smtClean="0">
                <a:latin typeface="Georgia" pitchFamily="18" charset="0"/>
              </a:rPr>
              <a:t>self-resonant antenna structure. </a:t>
            </a:r>
          </a:p>
          <a:p>
            <a:pPr>
              <a:spcBef>
                <a:spcPts val="600"/>
              </a:spcBef>
              <a:spcAft>
                <a:spcPts val="600"/>
              </a:spcAft>
            </a:pPr>
            <a:r>
              <a:rPr lang="en-US" sz="2400" dirty="0" smtClean="0">
                <a:latin typeface="Georgia" pitchFamily="18" charset="0"/>
              </a:rPr>
              <a:t>The monopole antenna, </a:t>
            </a:r>
            <a:r>
              <a:rPr lang="en-US" sz="2400" dirty="0" smtClean="0">
                <a:latin typeface="Georgia" pitchFamily="18" charset="0"/>
              </a:rPr>
              <a:t>is </a:t>
            </a:r>
            <a:r>
              <a:rPr lang="en-US" sz="2400" dirty="0" smtClean="0">
                <a:latin typeface="Georgia" pitchFamily="18" charset="0"/>
              </a:rPr>
              <a:t>similar to a dipole antenna but </a:t>
            </a:r>
            <a:r>
              <a:rPr lang="en-US" sz="2400" dirty="0" smtClean="0">
                <a:latin typeface="Georgia" pitchFamily="18" charset="0"/>
              </a:rPr>
              <a:t>with half </a:t>
            </a:r>
            <a:r>
              <a:rPr lang="en-US" sz="2400" dirty="0" smtClean="0">
                <a:latin typeface="Georgia" pitchFamily="18" charset="0"/>
              </a:rPr>
              <a:t>of its length replaced by an "image" consisting of a large ground </a:t>
            </a:r>
            <a:r>
              <a:rPr lang="en-US" sz="2400" dirty="0" smtClean="0">
                <a:latin typeface="Georgia" pitchFamily="18" charset="0"/>
              </a:rPr>
              <a:t>plane.</a:t>
            </a:r>
          </a:p>
          <a:p>
            <a:endParaRPr lang="en-US" dirty="0"/>
          </a:p>
        </p:txBody>
      </p:sp>
      <p:pic>
        <p:nvPicPr>
          <p:cNvPr id="1026" name="Picture 2"/>
          <p:cNvPicPr>
            <a:picLocks noChangeAspect="1" noChangeArrowheads="1"/>
          </p:cNvPicPr>
          <p:nvPr/>
        </p:nvPicPr>
        <p:blipFill>
          <a:blip r:embed="rId2"/>
          <a:srcRect/>
          <a:stretch>
            <a:fillRect/>
          </a:stretch>
        </p:blipFill>
        <p:spPr bwMode="auto">
          <a:xfrm>
            <a:off x="1600199" y="3124200"/>
            <a:ext cx="2281335" cy="310515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5029200" y="2819400"/>
            <a:ext cx="3124200" cy="3619597"/>
          </a:xfrm>
          <a:prstGeom prst="rect">
            <a:avLst/>
          </a:prstGeom>
          <a:noFill/>
          <a:ln w="9525">
            <a:noFill/>
            <a:miter lim="800000"/>
            <a:headEnd/>
            <a:tailEnd/>
          </a:ln>
          <a:effectLst/>
        </p:spPr>
      </p:pic>
      <p:sp>
        <p:nvSpPr>
          <p:cNvPr id="6" name="Title 2"/>
          <p:cNvSpPr txBox="1">
            <a:spLocks/>
          </p:cNvSpPr>
          <p:nvPr/>
        </p:nvSpPr>
        <p:spPr>
          <a:xfrm>
            <a:off x="495300" y="274638"/>
            <a:ext cx="8915400" cy="715962"/>
          </a:xfrm>
          <a:prstGeom prst="rect">
            <a:avLst/>
          </a:prstGeom>
        </p:spPr>
        <p:txBody>
          <a:bodyPr vert="horz" rtlCol="0" anchor="ctr">
            <a:normAutofit fontScale="97500" lnSpcReduction="100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smtClean="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rPr>
              <a:t>Antennas</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143001"/>
            <a:ext cx="8915400" cy="4864292"/>
          </a:xfrm>
        </p:spPr>
        <p:txBody>
          <a:bodyPr>
            <a:normAutofit/>
          </a:bodyPr>
          <a:lstStyle/>
          <a:p>
            <a:pPr algn="just">
              <a:spcBef>
                <a:spcPts val="600"/>
              </a:spcBef>
              <a:spcAft>
                <a:spcPts val="600"/>
              </a:spcAft>
            </a:pPr>
            <a:r>
              <a:rPr lang="en-US" sz="2400" dirty="0" smtClean="0">
                <a:latin typeface="Georgia" pitchFamily="18" charset="0"/>
              </a:rPr>
              <a:t>The loop antenna, </a:t>
            </a:r>
            <a:r>
              <a:rPr lang="en-US" sz="2400" dirty="0" smtClean="0">
                <a:latin typeface="Georgia" pitchFamily="18" charset="0"/>
              </a:rPr>
              <a:t>is </a:t>
            </a:r>
            <a:r>
              <a:rPr lang="en-US" sz="2400" dirty="0" smtClean="0">
                <a:latin typeface="Georgia" pitchFamily="18" charset="0"/>
              </a:rPr>
              <a:t>a self-resonating structure when the </a:t>
            </a:r>
            <a:r>
              <a:rPr lang="en-US" sz="2400" dirty="0" smtClean="0">
                <a:latin typeface="Georgia" pitchFamily="18" charset="0"/>
              </a:rPr>
              <a:t>circumference </a:t>
            </a:r>
            <a:r>
              <a:rPr lang="en-US" sz="2400" dirty="0" smtClean="0">
                <a:latin typeface="Georgia" pitchFamily="18" charset="0"/>
              </a:rPr>
              <a:t>is equal to </a:t>
            </a:r>
            <a:r>
              <a:rPr lang="en-US" sz="2400" dirty="0" smtClean="0">
                <a:solidFill>
                  <a:srgbClr val="FF0000"/>
                </a:solidFill>
                <a:latin typeface="Georgia" pitchFamily="18" charset="0"/>
              </a:rPr>
              <a:t>one </a:t>
            </a:r>
            <a:r>
              <a:rPr lang="en-US" sz="2400" dirty="0" smtClean="0">
                <a:solidFill>
                  <a:srgbClr val="FF0000"/>
                </a:solidFill>
                <a:latin typeface="Georgia" pitchFamily="18" charset="0"/>
              </a:rPr>
              <a:t>wavelength</a:t>
            </a:r>
            <a:r>
              <a:rPr lang="en-US" sz="2400" dirty="0" smtClean="0">
                <a:latin typeface="Georgia" pitchFamily="18" charset="0"/>
              </a:rPr>
              <a:t>.</a:t>
            </a:r>
          </a:p>
          <a:p>
            <a:pPr algn="just">
              <a:spcBef>
                <a:spcPts val="600"/>
              </a:spcBef>
              <a:spcAft>
                <a:spcPts val="600"/>
              </a:spcAft>
            </a:pPr>
            <a:r>
              <a:rPr lang="en-US" sz="2400" dirty="0" smtClean="0">
                <a:latin typeface="Georgia" pitchFamily="18" charset="0"/>
              </a:rPr>
              <a:t>The loop antenna works primarily through </a:t>
            </a:r>
            <a:r>
              <a:rPr lang="en-US" sz="2400" dirty="0" smtClean="0">
                <a:latin typeface="Georgia" pitchFamily="18" charset="0"/>
              </a:rPr>
              <a:t>exploiting the </a:t>
            </a:r>
            <a:r>
              <a:rPr lang="en-US" sz="2400" dirty="0" smtClean="0">
                <a:latin typeface="Georgia" pitchFamily="18" charset="0"/>
              </a:rPr>
              <a:t>changing magnetic field. </a:t>
            </a:r>
            <a:endParaRPr lang="en-US" sz="2400" dirty="0" smtClean="0">
              <a:latin typeface="Georgia" pitchFamily="18" charset="0"/>
            </a:endParaRPr>
          </a:p>
          <a:p>
            <a:pPr algn="just">
              <a:spcBef>
                <a:spcPts val="600"/>
              </a:spcBef>
              <a:spcAft>
                <a:spcPts val="600"/>
              </a:spcAft>
            </a:pPr>
            <a:r>
              <a:rPr lang="en-US" sz="2400" dirty="0" smtClean="0">
                <a:latin typeface="Georgia" pitchFamily="18" charset="0"/>
              </a:rPr>
              <a:t>The </a:t>
            </a:r>
            <a:r>
              <a:rPr lang="en-US" sz="2400" dirty="0" smtClean="0">
                <a:latin typeface="Georgia" pitchFamily="18" charset="0"/>
              </a:rPr>
              <a:t>impedance of this antenna is obviously very low </a:t>
            </a:r>
            <a:r>
              <a:rPr lang="en-US" sz="2400" dirty="0" smtClean="0">
                <a:latin typeface="Georgia" pitchFamily="18" charset="0"/>
              </a:rPr>
              <a:t>and </a:t>
            </a:r>
            <a:r>
              <a:rPr lang="en-US" sz="2400" dirty="0" smtClean="0">
                <a:solidFill>
                  <a:srgbClr val="FF0000"/>
                </a:solidFill>
                <a:latin typeface="Georgia" pitchFamily="18" charset="0"/>
              </a:rPr>
              <a:t>requires </a:t>
            </a:r>
            <a:r>
              <a:rPr lang="en-US" sz="2400" dirty="0" smtClean="0">
                <a:solidFill>
                  <a:srgbClr val="FF0000"/>
                </a:solidFill>
                <a:latin typeface="Georgia" pitchFamily="18" charset="0"/>
              </a:rPr>
              <a:t>an impedance-transforming </a:t>
            </a:r>
            <a:r>
              <a:rPr lang="en-US" sz="2400" dirty="0" smtClean="0">
                <a:latin typeface="Georgia" pitchFamily="18" charset="0"/>
              </a:rPr>
              <a:t>network to interface to the RF </a:t>
            </a:r>
            <a:r>
              <a:rPr lang="en-US" sz="2400" dirty="0" smtClean="0">
                <a:latin typeface="Georgia" pitchFamily="18" charset="0"/>
              </a:rPr>
              <a:t>chain.</a:t>
            </a:r>
            <a:endParaRPr lang="en-US" sz="2400" dirty="0">
              <a:latin typeface="Georgia" pitchFamily="18" charset="0"/>
            </a:endParaRPr>
          </a:p>
        </p:txBody>
      </p:sp>
      <p:sp>
        <p:nvSpPr>
          <p:cNvPr id="4" name="Title 2"/>
          <p:cNvSpPr txBox="1">
            <a:spLocks/>
          </p:cNvSpPr>
          <p:nvPr/>
        </p:nvSpPr>
        <p:spPr>
          <a:xfrm>
            <a:off x="495300" y="274638"/>
            <a:ext cx="8915400" cy="715962"/>
          </a:xfrm>
          <a:prstGeom prst="rect">
            <a:avLst/>
          </a:prstGeom>
        </p:spPr>
        <p:txBody>
          <a:bodyPr vert="horz" rtlCol="0" anchor="ctr">
            <a:normAutofit fontScale="97500" lnSpcReduction="100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smtClean="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rPr>
              <a:t>Antennas</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pic>
        <p:nvPicPr>
          <p:cNvPr id="2050" name="Picture 2"/>
          <p:cNvPicPr>
            <a:picLocks noChangeAspect="1" noChangeArrowheads="1"/>
          </p:cNvPicPr>
          <p:nvPr/>
        </p:nvPicPr>
        <p:blipFill>
          <a:blip r:embed="rId2"/>
          <a:srcRect/>
          <a:stretch>
            <a:fillRect/>
          </a:stretch>
        </p:blipFill>
        <p:spPr bwMode="auto">
          <a:xfrm>
            <a:off x="4191000" y="3886200"/>
            <a:ext cx="4591050" cy="2657475"/>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990601"/>
            <a:ext cx="8915400" cy="5016692"/>
          </a:xfrm>
        </p:spPr>
        <p:txBody>
          <a:bodyPr>
            <a:normAutofit/>
          </a:bodyPr>
          <a:lstStyle/>
          <a:p>
            <a:pPr algn="just">
              <a:spcBef>
                <a:spcPts val="600"/>
              </a:spcBef>
              <a:spcAft>
                <a:spcPts val="600"/>
              </a:spcAft>
            </a:pPr>
            <a:r>
              <a:rPr lang="en-US" sz="2400" dirty="0" smtClean="0">
                <a:latin typeface="Georgia" pitchFamily="18" charset="0"/>
              </a:rPr>
              <a:t>A patch </a:t>
            </a:r>
            <a:r>
              <a:rPr lang="en-US" sz="2400" dirty="0" smtClean="0">
                <a:latin typeface="Georgia" pitchFamily="18" charset="0"/>
              </a:rPr>
              <a:t>antenna, is </a:t>
            </a:r>
            <a:r>
              <a:rPr lang="en-US" sz="2400" dirty="0" smtClean="0">
                <a:latin typeface="Georgia" pitchFamily="18" charset="0"/>
              </a:rPr>
              <a:t>formed by a conductor mounted on a </a:t>
            </a:r>
            <a:r>
              <a:rPr lang="en-US" sz="2400" dirty="0" smtClean="0">
                <a:latin typeface="Georgia" pitchFamily="18" charset="0"/>
              </a:rPr>
              <a:t>dielectric </a:t>
            </a:r>
            <a:r>
              <a:rPr lang="en-US" sz="2400" dirty="0" smtClean="0">
                <a:latin typeface="Georgia" pitchFamily="18" charset="0"/>
              </a:rPr>
              <a:t>substrate that is backed by a conducting ground plane. </a:t>
            </a:r>
            <a:endParaRPr lang="en-US" sz="2400" dirty="0" smtClean="0">
              <a:latin typeface="Georgia" pitchFamily="18" charset="0"/>
            </a:endParaRPr>
          </a:p>
          <a:p>
            <a:pPr algn="just">
              <a:spcBef>
                <a:spcPts val="600"/>
              </a:spcBef>
              <a:spcAft>
                <a:spcPts val="600"/>
              </a:spcAft>
            </a:pPr>
            <a:r>
              <a:rPr lang="en-US" sz="2400" dirty="0" smtClean="0">
                <a:latin typeface="Georgia" pitchFamily="18" charset="0"/>
              </a:rPr>
              <a:t>A </a:t>
            </a:r>
            <a:r>
              <a:rPr lang="en-US" sz="2400" dirty="0" smtClean="0">
                <a:latin typeface="Georgia" pitchFamily="18" charset="0"/>
              </a:rPr>
              <a:t>square patch has a </a:t>
            </a:r>
            <a:r>
              <a:rPr lang="en-US" sz="2400" dirty="0" smtClean="0">
                <a:latin typeface="Georgia" pitchFamily="18" charset="0"/>
              </a:rPr>
              <a:t>length of </a:t>
            </a:r>
            <a:r>
              <a:rPr lang="en-US" sz="2400" dirty="0" smtClean="0">
                <a:solidFill>
                  <a:srgbClr val="FF0000"/>
                </a:solidFill>
                <a:latin typeface="Georgia" pitchFamily="18" charset="0"/>
              </a:rPr>
              <a:t>half a wavelength </a:t>
            </a:r>
            <a:r>
              <a:rPr lang="en-US" sz="2400" dirty="0" smtClean="0">
                <a:latin typeface="Georgia" pitchFamily="18" charset="0"/>
              </a:rPr>
              <a:t>and a circular patch has a diameter of </a:t>
            </a:r>
            <a:r>
              <a:rPr lang="en-US" sz="2400" dirty="0" smtClean="0">
                <a:latin typeface="Georgia" pitchFamily="18" charset="0"/>
              </a:rPr>
              <a:t>approximately </a:t>
            </a:r>
            <a:r>
              <a:rPr lang="en-US" sz="2400" dirty="0" smtClean="0">
                <a:solidFill>
                  <a:srgbClr val="FF0000"/>
                </a:solidFill>
                <a:latin typeface="Georgia" pitchFamily="18" charset="0"/>
              </a:rPr>
              <a:t>0.6 wavelengths</a:t>
            </a:r>
            <a:r>
              <a:rPr lang="en-US" sz="2400" dirty="0" smtClean="0">
                <a:latin typeface="Georgia" pitchFamily="18" charset="0"/>
              </a:rPr>
              <a:t>.</a:t>
            </a:r>
          </a:p>
          <a:p>
            <a:pPr algn="just">
              <a:spcBef>
                <a:spcPts val="600"/>
              </a:spcBef>
              <a:spcAft>
                <a:spcPts val="600"/>
              </a:spcAft>
            </a:pPr>
            <a:r>
              <a:rPr lang="en-US" sz="2400" dirty="0" smtClean="0">
                <a:latin typeface="Georgia" pitchFamily="18" charset="0"/>
              </a:rPr>
              <a:t>Because of the ground plane, the radiation is emitted over a half space, similar to that of </a:t>
            </a:r>
            <a:r>
              <a:rPr lang="en-US" sz="2400" dirty="0" smtClean="0">
                <a:latin typeface="Georgia" pitchFamily="18" charset="0"/>
              </a:rPr>
              <a:t>a monopole</a:t>
            </a:r>
            <a:r>
              <a:rPr lang="en-US" sz="2400" dirty="0" smtClean="0">
                <a:latin typeface="Georgia" pitchFamily="18" charset="0"/>
              </a:rPr>
              <a:t>.</a:t>
            </a:r>
            <a:endParaRPr lang="en-US" sz="2400" dirty="0">
              <a:latin typeface="Georgia" pitchFamily="18" charset="0"/>
            </a:endParaRPr>
          </a:p>
        </p:txBody>
      </p:sp>
      <p:sp>
        <p:nvSpPr>
          <p:cNvPr id="4" name="Title 2"/>
          <p:cNvSpPr txBox="1">
            <a:spLocks/>
          </p:cNvSpPr>
          <p:nvPr/>
        </p:nvSpPr>
        <p:spPr>
          <a:xfrm>
            <a:off x="495300" y="274638"/>
            <a:ext cx="8915400" cy="715962"/>
          </a:xfrm>
          <a:prstGeom prst="rect">
            <a:avLst/>
          </a:prstGeom>
        </p:spPr>
        <p:txBody>
          <a:bodyPr vert="horz" rtlCol="0" anchor="ctr">
            <a:normAutofit fontScale="97500" lnSpcReduction="100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smtClean="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rPr>
              <a:t>Antennas</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pic>
        <p:nvPicPr>
          <p:cNvPr id="3075" name="Picture 3"/>
          <p:cNvPicPr>
            <a:picLocks noChangeAspect="1" noChangeArrowheads="1"/>
          </p:cNvPicPr>
          <p:nvPr/>
        </p:nvPicPr>
        <p:blipFill>
          <a:blip r:embed="rId2"/>
          <a:srcRect/>
          <a:stretch>
            <a:fillRect/>
          </a:stretch>
        </p:blipFill>
        <p:spPr bwMode="auto">
          <a:xfrm>
            <a:off x="5181600" y="3886200"/>
            <a:ext cx="3867150" cy="2586057"/>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4760482" y="4038600"/>
            <a:ext cx="4418085" cy="2590800"/>
          </a:xfrm>
          <a:prstGeom prst="rect">
            <a:avLst/>
          </a:prstGeom>
          <a:noFill/>
          <a:ln w="9525">
            <a:noFill/>
            <a:miter lim="800000"/>
            <a:headEnd/>
            <a:tailEnd/>
          </a:ln>
          <a:effectLst/>
        </p:spPr>
      </p:pic>
      <p:sp>
        <p:nvSpPr>
          <p:cNvPr id="2" name="Content Placeholder 1"/>
          <p:cNvSpPr>
            <a:spLocks noGrp="1"/>
          </p:cNvSpPr>
          <p:nvPr>
            <p:ph idx="1"/>
          </p:nvPr>
        </p:nvSpPr>
        <p:spPr>
          <a:xfrm>
            <a:off x="495300" y="1066801"/>
            <a:ext cx="8915400" cy="4940492"/>
          </a:xfrm>
        </p:spPr>
        <p:txBody>
          <a:bodyPr/>
          <a:lstStyle/>
          <a:p>
            <a:pPr algn="just">
              <a:spcBef>
                <a:spcPts val="600"/>
              </a:spcBef>
              <a:spcAft>
                <a:spcPts val="600"/>
              </a:spcAft>
            </a:pPr>
            <a:r>
              <a:rPr lang="en-US" sz="2400" dirty="0" smtClean="0">
                <a:latin typeface="Georgia" pitchFamily="18" charset="0"/>
              </a:rPr>
              <a:t>Antenna form factor is very important in mobile systems, particularly for </a:t>
            </a:r>
            <a:r>
              <a:rPr lang="en-US" sz="2400" dirty="0" smtClean="0">
                <a:latin typeface="Georgia" pitchFamily="18" charset="0"/>
              </a:rPr>
              <a:t>hand-held radios</a:t>
            </a:r>
            <a:r>
              <a:rPr lang="en-US" sz="2400" dirty="0" smtClean="0">
                <a:latin typeface="Georgia" pitchFamily="18" charset="0"/>
              </a:rPr>
              <a:t>, and an excessively long antenna can be a big problem</a:t>
            </a:r>
            <a:r>
              <a:rPr lang="en-US" sz="2400" dirty="0" smtClean="0">
                <a:latin typeface="Georgia" pitchFamily="18" charset="0"/>
              </a:rPr>
              <a:t>.</a:t>
            </a:r>
          </a:p>
          <a:p>
            <a:pPr algn="just">
              <a:spcBef>
                <a:spcPts val="600"/>
              </a:spcBef>
              <a:spcAft>
                <a:spcPts val="600"/>
              </a:spcAft>
            </a:pPr>
            <a:r>
              <a:rPr lang="en-US" sz="2400" dirty="0" smtClean="0">
                <a:latin typeface="Georgia" pitchFamily="18" charset="0"/>
              </a:rPr>
              <a:t>The </a:t>
            </a:r>
            <a:r>
              <a:rPr lang="en-US" sz="2400" dirty="0" smtClean="0">
                <a:latin typeface="Georgia" pitchFamily="18" charset="0"/>
              </a:rPr>
              <a:t>"rubber ducky" </a:t>
            </a:r>
            <a:r>
              <a:rPr lang="en-US" sz="2400" dirty="0" smtClean="0">
                <a:latin typeface="Georgia" pitchFamily="18" charset="0"/>
              </a:rPr>
              <a:t>antenna is </a:t>
            </a:r>
            <a:r>
              <a:rPr lang="en-US" sz="2400" dirty="0" smtClean="0">
                <a:latin typeface="Georgia" pitchFamily="18" charset="0"/>
              </a:rPr>
              <a:t>the most </a:t>
            </a:r>
            <a:r>
              <a:rPr lang="en-US" sz="2400" dirty="0" smtClean="0">
                <a:latin typeface="Georgia" pitchFamily="18" charset="0"/>
              </a:rPr>
              <a:t>commonly </a:t>
            </a:r>
            <a:r>
              <a:rPr lang="en-US" sz="2400" dirty="0" smtClean="0">
                <a:latin typeface="Georgia" pitchFamily="18" charset="0"/>
              </a:rPr>
              <a:t>used antenna for hand-held radios </a:t>
            </a:r>
            <a:r>
              <a:rPr lang="en-US" sz="2400" dirty="0" smtClean="0">
                <a:latin typeface="Georgia" pitchFamily="18" charset="0"/>
              </a:rPr>
              <a:t>because of </a:t>
            </a:r>
            <a:r>
              <a:rPr lang="en-US" sz="2400" dirty="0" smtClean="0">
                <a:latin typeface="Georgia" pitchFamily="18" charset="0"/>
              </a:rPr>
              <a:t>its reduced length</a:t>
            </a:r>
            <a:r>
              <a:rPr lang="en-US" sz="2400" dirty="0" smtClean="0">
                <a:latin typeface="Georgia" pitchFamily="18" charset="0"/>
              </a:rPr>
              <a:t>.</a:t>
            </a:r>
          </a:p>
          <a:p>
            <a:pPr algn="just">
              <a:spcBef>
                <a:spcPts val="600"/>
              </a:spcBef>
              <a:spcAft>
                <a:spcPts val="600"/>
              </a:spcAft>
            </a:pPr>
            <a:r>
              <a:rPr lang="en-US" sz="2400" dirty="0" smtClean="0">
                <a:latin typeface="Georgia" pitchFamily="18" charset="0"/>
              </a:rPr>
              <a:t>This antenna is basically a monopole antenna that uses a </a:t>
            </a:r>
            <a:r>
              <a:rPr lang="en-US" sz="2400" dirty="0" smtClean="0">
                <a:latin typeface="Georgia" pitchFamily="18" charset="0"/>
              </a:rPr>
              <a:t>lumped or </a:t>
            </a:r>
            <a:r>
              <a:rPr lang="en-US" sz="2400" dirty="0" smtClean="0">
                <a:latin typeface="Georgia" pitchFamily="18" charset="0"/>
              </a:rPr>
              <a:t>distributed inductance to make the resonating length shorter than a quarter </a:t>
            </a:r>
            <a:r>
              <a:rPr lang="en-US" sz="2400" dirty="0" smtClean="0">
                <a:latin typeface="Georgia" pitchFamily="18" charset="0"/>
              </a:rPr>
              <a:t>wavelength.</a:t>
            </a:r>
            <a:endParaRPr lang="en-US" sz="2400" dirty="0">
              <a:latin typeface="Georgia" pitchFamily="18" charset="0"/>
            </a:endParaRPr>
          </a:p>
        </p:txBody>
      </p:sp>
      <p:sp>
        <p:nvSpPr>
          <p:cNvPr id="5" name="Title 2"/>
          <p:cNvSpPr txBox="1">
            <a:spLocks/>
          </p:cNvSpPr>
          <p:nvPr/>
        </p:nvSpPr>
        <p:spPr>
          <a:xfrm>
            <a:off x="495300" y="274638"/>
            <a:ext cx="8915400" cy="715962"/>
          </a:xfrm>
          <a:prstGeom prst="rect">
            <a:avLst/>
          </a:prstGeom>
        </p:spPr>
        <p:txBody>
          <a:bodyPr vert="horz" rtlCol="0" anchor="ctr">
            <a:normAutofit fontScale="97500" lnSpcReduction="100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smtClean="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rPr>
              <a:t>Antennas</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143001"/>
            <a:ext cx="8915400" cy="5410200"/>
          </a:xfrm>
        </p:spPr>
        <p:txBody>
          <a:bodyPr>
            <a:normAutofit/>
          </a:bodyPr>
          <a:lstStyle/>
          <a:p>
            <a:pPr algn="just">
              <a:spcBef>
                <a:spcPts val="600"/>
              </a:spcBef>
              <a:spcAft>
                <a:spcPts val="600"/>
              </a:spcAft>
            </a:pPr>
            <a:r>
              <a:rPr lang="en-US" sz="2400" dirty="0" smtClean="0">
                <a:latin typeface="Georgia" pitchFamily="18" charset="0"/>
              </a:rPr>
              <a:t>The inductance is typically a coiled wire that has a flexible, spring-like physical </a:t>
            </a:r>
            <a:r>
              <a:rPr lang="en-US" sz="2400" dirty="0" smtClean="0">
                <a:latin typeface="Georgia" pitchFamily="18" charset="0"/>
              </a:rPr>
              <a:t>property.</a:t>
            </a:r>
          </a:p>
          <a:p>
            <a:pPr algn="just">
              <a:spcBef>
                <a:spcPts val="600"/>
              </a:spcBef>
              <a:spcAft>
                <a:spcPts val="600"/>
              </a:spcAft>
            </a:pPr>
            <a:r>
              <a:rPr lang="en-US" sz="2400" dirty="0" smtClean="0">
                <a:latin typeface="Georgia" pitchFamily="18" charset="0"/>
              </a:rPr>
              <a:t>It is useful to note that the human body serves as a ground plane for the </a:t>
            </a:r>
            <a:r>
              <a:rPr lang="en-US" sz="2400" dirty="0" smtClean="0">
                <a:latin typeface="Georgia" pitchFamily="18" charset="0"/>
              </a:rPr>
              <a:t>antenna</a:t>
            </a:r>
          </a:p>
          <a:p>
            <a:pPr algn="just">
              <a:spcBef>
                <a:spcPts val="600"/>
              </a:spcBef>
              <a:spcAft>
                <a:spcPts val="600"/>
              </a:spcAft>
            </a:pPr>
            <a:r>
              <a:rPr lang="en-US" sz="2400" dirty="0" smtClean="0">
                <a:latin typeface="Georgia" pitchFamily="18" charset="0"/>
              </a:rPr>
              <a:t>On the other hand, the head can function as a ground plane, </a:t>
            </a:r>
            <a:r>
              <a:rPr lang="en-US" sz="2400" dirty="0" smtClean="0">
                <a:latin typeface="Georgia" pitchFamily="18" charset="0"/>
              </a:rPr>
              <a:t>blocking the </a:t>
            </a:r>
            <a:r>
              <a:rPr lang="en-US" sz="2400" dirty="0" smtClean="0">
                <a:latin typeface="Georgia" pitchFamily="18" charset="0"/>
              </a:rPr>
              <a:t>reception of the </a:t>
            </a:r>
            <a:r>
              <a:rPr lang="en-US" sz="2400" dirty="0" err="1" smtClean="0">
                <a:latin typeface="Georgia" pitchFamily="18" charset="0"/>
              </a:rPr>
              <a:t>basestation</a:t>
            </a:r>
            <a:r>
              <a:rPr lang="en-US" sz="2400" dirty="0" smtClean="0">
                <a:latin typeface="Georgia" pitchFamily="18" charset="0"/>
              </a:rPr>
              <a:t> signal coming from the direction of the </a:t>
            </a:r>
            <a:r>
              <a:rPr lang="en-US" sz="2400" dirty="0" smtClean="0">
                <a:latin typeface="Georgia" pitchFamily="18" charset="0"/>
              </a:rPr>
              <a:t>head.</a:t>
            </a:r>
          </a:p>
          <a:p>
            <a:pPr algn="just">
              <a:spcBef>
                <a:spcPts val="600"/>
              </a:spcBef>
              <a:spcAft>
                <a:spcPts val="600"/>
              </a:spcAft>
            </a:pPr>
            <a:r>
              <a:rPr lang="en-US" sz="2400" dirty="0" smtClean="0">
                <a:latin typeface="Georgia" pitchFamily="18" charset="0"/>
              </a:rPr>
              <a:t>various antenna </a:t>
            </a:r>
            <a:r>
              <a:rPr lang="en-US" sz="2400" dirty="0" smtClean="0">
                <a:latin typeface="Georgia" pitchFamily="18" charset="0"/>
              </a:rPr>
              <a:t>configurations have </a:t>
            </a:r>
            <a:r>
              <a:rPr lang="en-US" sz="2400" dirty="0" smtClean="0">
                <a:latin typeface="Georgia" pitchFamily="18" charset="0"/>
              </a:rPr>
              <a:t>different polarizations, and the orientation of the radio will reduce the antenna's </a:t>
            </a:r>
            <a:r>
              <a:rPr lang="en-US" sz="2400" dirty="0" smtClean="0">
                <a:latin typeface="Georgia" pitchFamily="18" charset="0"/>
              </a:rPr>
              <a:t>efficiency </a:t>
            </a:r>
            <a:r>
              <a:rPr lang="en-US" sz="2400" dirty="0" smtClean="0">
                <a:latin typeface="Georgia" pitchFamily="18" charset="0"/>
              </a:rPr>
              <a:t>if the antenna and wave polarization do not match</a:t>
            </a:r>
            <a:endParaRPr lang="en-US" sz="2400" dirty="0">
              <a:latin typeface="Georgia" pitchFamily="18" charset="0"/>
            </a:endParaRPr>
          </a:p>
        </p:txBody>
      </p:sp>
      <p:sp>
        <p:nvSpPr>
          <p:cNvPr id="4" name="Title 2"/>
          <p:cNvSpPr txBox="1">
            <a:spLocks/>
          </p:cNvSpPr>
          <p:nvPr/>
        </p:nvSpPr>
        <p:spPr>
          <a:xfrm>
            <a:off x="495300" y="274638"/>
            <a:ext cx="8915400" cy="715962"/>
          </a:xfrm>
          <a:prstGeom prst="rect">
            <a:avLst/>
          </a:prstGeom>
        </p:spPr>
        <p:txBody>
          <a:bodyPr vert="horz" rtlCol="0" anchor="ctr">
            <a:normAutofit fontScale="97500" lnSpcReduction="100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sng" strike="noStrike" kern="1200" cap="none" spc="0" normalizeH="0" baseline="0" noProof="0" dirty="0" smtClean="0">
                <a:ln>
                  <a:noFill/>
                </a:ln>
                <a:solidFill>
                  <a:srgbClr val="FF0000"/>
                </a:solidFill>
                <a:effectLst>
                  <a:outerShdw blurRad="31750" dist="25400" dir="5400000" algn="tl" rotWithShape="0">
                    <a:srgbClr val="000000">
                      <a:alpha val="25000"/>
                    </a:srgbClr>
                  </a:outerShdw>
                </a:effectLst>
                <a:uLnTx/>
                <a:uFillTx/>
                <a:latin typeface="Georgia" pitchFamily="18" charset="0"/>
                <a:ea typeface="+mj-ea"/>
                <a:cs typeface="+mj-cs"/>
              </a:rPr>
              <a:t>Antennas</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28600"/>
            <a:ext cx="9296400" cy="6400800"/>
          </a:xfrm>
        </p:spPr>
        <p:txBody>
          <a:bodyPr>
            <a:normAutofit/>
          </a:bodyPr>
          <a:lstStyle/>
          <a:p>
            <a:pPr algn="just">
              <a:buNone/>
            </a:pPr>
            <a:r>
              <a:rPr lang="en-US" b="1" dirty="0" smtClean="0">
                <a:solidFill>
                  <a:srgbClr val="FF0000"/>
                </a:solidFill>
                <a:latin typeface="Georgia" pitchFamily="18" charset="0"/>
              </a:rPr>
              <a:t>Processing Steps in the Receiver RF Front-End</a:t>
            </a:r>
          </a:p>
          <a:p>
            <a:pPr algn="just">
              <a:spcBef>
                <a:spcPts val="600"/>
              </a:spcBef>
              <a:spcAft>
                <a:spcPts val="600"/>
              </a:spcAft>
              <a:buClr>
                <a:srgbClr val="FF0000"/>
              </a:buClr>
            </a:pPr>
            <a:r>
              <a:rPr lang="en-US" sz="2400" dirty="0" smtClean="0">
                <a:latin typeface="Georgia" pitchFamily="18" charset="0"/>
              </a:rPr>
              <a:t>Reject as many undesired signals as possible. </a:t>
            </a:r>
          </a:p>
          <a:p>
            <a:pPr algn="just">
              <a:spcBef>
                <a:spcPts val="600"/>
              </a:spcBef>
              <a:spcAft>
                <a:spcPts val="600"/>
              </a:spcAft>
              <a:buClr>
                <a:srgbClr val="FF0000"/>
              </a:buClr>
            </a:pPr>
            <a:r>
              <a:rPr lang="en-US" sz="2400" dirty="0" smtClean="0">
                <a:latin typeface="Georgia" pitchFamily="18" charset="0"/>
              </a:rPr>
              <a:t>With minimal distortion, convert the desired signal's center frequency to a range compatible with the ADC. </a:t>
            </a:r>
          </a:p>
          <a:p>
            <a:pPr algn="just">
              <a:spcBef>
                <a:spcPts val="600"/>
              </a:spcBef>
              <a:spcAft>
                <a:spcPts val="600"/>
              </a:spcAft>
              <a:buClr>
                <a:srgbClr val="FF0000"/>
              </a:buClr>
            </a:pPr>
            <a:r>
              <a:rPr lang="en-US" sz="2400" dirty="0" smtClean="0">
                <a:latin typeface="Georgia" pitchFamily="18" charset="0"/>
              </a:rPr>
              <a:t>The process of mixing or frequency translation may lead to undesirable non-linear distortion and introduction of additive noise. </a:t>
            </a:r>
          </a:p>
          <a:p>
            <a:pPr algn="just">
              <a:spcBef>
                <a:spcPts val="600"/>
              </a:spcBef>
              <a:spcAft>
                <a:spcPts val="600"/>
              </a:spcAft>
              <a:buClr>
                <a:srgbClr val="FF0000"/>
              </a:buClr>
            </a:pPr>
            <a:r>
              <a:rPr lang="en-US" sz="2400" dirty="0" smtClean="0">
                <a:latin typeface="Georgia" pitchFamily="18" charset="0"/>
              </a:rPr>
              <a:t>With minimal distortion, amplify the desired signal to the level required by the ADC. </a:t>
            </a:r>
          </a:p>
          <a:p>
            <a:pPr algn="just">
              <a:spcBef>
                <a:spcPts val="600"/>
              </a:spcBef>
              <a:spcAft>
                <a:spcPts val="600"/>
              </a:spcAft>
              <a:buClr>
                <a:srgbClr val="FF0000"/>
              </a:buClr>
            </a:pPr>
            <a:r>
              <a:rPr lang="en-US" sz="2400" dirty="0" smtClean="0">
                <a:latin typeface="Georgia" pitchFamily="18" charset="0"/>
              </a:rPr>
              <a:t>Minimize additive noise. </a:t>
            </a:r>
          </a:p>
          <a:p>
            <a:pPr algn="just">
              <a:spcBef>
                <a:spcPts val="600"/>
              </a:spcBef>
              <a:spcAft>
                <a:spcPts val="600"/>
              </a:spcAft>
              <a:buClr>
                <a:srgbClr val="FF0000"/>
              </a:buClr>
            </a:pPr>
            <a:r>
              <a:rPr lang="en-US" sz="2400" dirty="0" smtClean="0">
                <a:latin typeface="Georgia" pitchFamily="18" charset="0"/>
              </a:rPr>
              <a:t>Achieve a dynamic range that is compatible with that of the ADC. </a:t>
            </a:r>
          </a:p>
          <a:p>
            <a:pPr algn="just">
              <a:spcBef>
                <a:spcPts val="600"/>
              </a:spcBef>
              <a:spcAft>
                <a:spcPts val="600"/>
              </a:spcAft>
              <a:buClr>
                <a:srgbClr val="FF0000"/>
              </a:buClr>
            </a:pPr>
            <a:r>
              <a:rPr lang="en-US" sz="2400" dirty="0" smtClean="0">
                <a:latin typeface="Georgia" pitchFamily="18" charset="0"/>
              </a:rPr>
              <a:t>Dynamic range is defined as the difference in power between the weakest detectable signal and the strongest signal.</a:t>
            </a:r>
            <a:endParaRPr lang="en-US" sz="2400" dirty="0">
              <a:latin typeface="Georgi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915400" cy="4525963"/>
          </a:xfrm>
        </p:spPr>
        <p:txBody>
          <a:bodyPr>
            <a:normAutofit/>
          </a:bodyPr>
          <a:lstStyle/>
          <a:p>
            <a:pPr algn="just">
              <a:spcBef>
                <a:spcPts val="600"/>
              </a:spcBef>
              <a:spcAft>
                <a:spcPts val="600"/>
              </a:spcAft>
              <a:buClr>
                <a:srgbClr val="FF0000"/>
              </a:buClr>
            </a:pPr>
            <a:r>
              <a:rPr lang="en-US" sz="2400" dirty="0" smtClean="0">
                <a:latin typeface="Georgia" pitchFamily="18" charset="0"/>
              </a:rPr>
              <a:t>The RF front-end must separate a desired signal, typically in the </a:t>
            </a:r>
            <a:r>
              <a:rPr lang="en-US" sz="2400" dirty="0" err="1" smtClean="0">
                <a:latin typeface="Georgia" pitchFamily="18" charset="0"/>
              </a:rPr>
              <a:t>picowatt</a:t>
            </a:r>
            <a:r>
              <a:rPr lang="en-US" sz="2400" dirty="0" smtClean="0">
                <a:latin typeface="Georgia" pitchFamily="18" charset="0"/>
              </a:rPr>
              <a:t> range (—160 to -100 </a:t>
            </a:r>
            <a:r>
              <a:rPr lang="en-US" sz="2400" dirty="0" err="1" smtClean="0">
                <a:latin typeface="Georgia" pitchFamily="18" charset="0"/>
              </a:rPr>
              <a:t>dBW</a:t>
            </a:r>
            <a:r>
              <a:rPr lang="en-US" sz="2400" dirty="0" smtClean="0">
                <a:latin typeface="Georgia" pitchFamily="18" charset="0"/>
              </a:rPr>
              <a:t>)</a:t>
            </a:r>
          </a:p>
          <a:p>
            <a:pPr algn="just">
              <a:spcBef>
                <a:spcPts val="600"/>
              </a:spcBef>
              <a:spcAft>
                <a:spcPts val="600"/>
              </a:spcAft>
              <a:buClr>
                <a:srgbClr val="FF0000"/>
              </a:buClr>
            </a:pPr>
            <a:r>
              <a:rPr lang="en-US" sz="2400" dirty="0" smtClean="0">
                <a:latin typeface="Georgia" pitchFamily="18" charset="0"/>
              </a:rPr>
              <a:t>the RF front-end also sets the system signal-to-noise ratio (SNR) and should be designed to add minimal noise.</a:t>
            </a:r>
          </a:p>
          <a:p>
            <a:pPr algn="just">
              <a:spcBef>
                <a:spcPts val="600"/>
              </a:spcBef>
              <a:spcAft>
                <a:spcPts val="600"/>
              </a:spcAft>
              <a:buClr>
                <a:srgbClr val="FF0000"/>
              </a:buClr>
            </a:pPr>
            <a:r>
              <a:rPr lang="en-US" sz="2400" dirty="0" smtClean="0">
                <a:latin typeface="Georgia" pitchFamily="18" charset="0"/>
              </a:rPr>
              <a:t>Thus the overall system must have a considerable dynamic range to accommodate both the high-power background signals and the lowest-power desired signal. </a:t>
            </a:r>
          </a:p>
          <a:p>
            <a:pPr algn="just">
              <a:spcBef>
                <a:spcPts val="600"/>
              </a:spcBef>
              <a:spcAft>
                <a:spcPts val="600"/>
              </a:spcAft>
              <a:buClr>
                <a:srgbClr val="FF0000"/>
              </a:buClr>
            </a:pPr>
            <a:r>
              <a:rPr lang="en-US" sz="2400" dirty="0" smtClean="0">
                <a:latin typeface="Georgia" pitchFamily="18" charset="0"/>
              </a:rPr>
              <a:t>The wider the bandwidth of the receiver, the more potential for interference and noise, and thus, the more difficult it is to achieve high dynamic range.</a:t>
            </a:r>
            <a:endParaRPr lang="en-US" sz="2400" dirty="0">
              <a:latin typeface="Georgia" pitchFamily="18" charset="0"/>
            </a:endParaRPr>
          </a:p>
        </p:txBody>
      </p:sp>
      <p:sp>
        <p:nvSpPr>
          <p:cNvPr id="3" name="Title 2"/>
          <p:cNvSpPr>
            <a:spLocks noGrp="1"/>
          </p:cNvSpPr>
          <p:nvPr>
            <p:ph type="title"/>
          </p:nvPr>
        </p:nvSpPr>
        <p:spPr>
          <a:xfrm>
            <a:off x="609600" y="381000"/>
            <a:ext cx="8915400" cy="685800"/>
          </a:xfrm>
        </p:spPr>
        <p:txBody>
          <a:bodyPr>
            <a:normAutofit fontScale="90000"/>
          </a:bodyPr>
          <a:lstStyle/>
          <a:p>
            <a:r>
              <a:rPr lang="en-US" sz="3100" dirty="0" smtClean="0">
                <a:solidFill>
                  <a:srgbClr val="FF0000"/>
                </a:solidFill>
                <a:latin typeface="Georgia" pitchFamily="18" charset="0"/>
              </a:rPr>
              <a:t>Processing Steps in the Receiver RF Front-End</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2057400" y="4038600"/>
            <a:ext cx="7433437" cy="2209800"/>
          </a:xfrm>
          <a:prstGeom prst="rect">
            <a:avLst/>
          </a:prstGeom>
          <a:noFill/>
          <a:ln w="9525">
            <a:noFill/>
            <a:miter lim="800000"/>
            <a:headEnd/>
            <a:tailEnd/>
          </a:ln>
          <a:effectLst/>
        </p:spPr>
      </p:pic>
      <p:sp>
        <p:nvSpPr>
          <p:cNvPr id="2" name="Content Placeholder 1"/>
          <p:cNvSpPr>
            <a:spLocks noGrp="1"/>
          </p:cNvSpPr>
          <p:nvPr>
            <p:ph idx="1"/>
          </p:nvPr>
        </p:nvSpPr>
        <p:spPr>
          <a:xfrm>
            <a:off x="495300" y="1066801"/>
            <a:ext cx="9105900" cy="4940492"/>
          </a:xfrm>
        </p:spPr>
        <p:txBody>
          <a:bodyPr>
            <a:normAutofit/>
          </a:bodyPr>
          <a:lstStyle/>
          <a:p>
            <a:pPr algn="just">
              <a:spcBef>
                <a:spcPts val="600"/>
              </a:spcBef>
              <a:spcAft>
                <a:spcPts val="600"/>
              </a:spcAft>
              <a:buClr>
                <a:srgbClr val="FF0000"/>
              </a:buClr>
            </a:pPr>
            <a:r>
              <a:rPr lang="en-US" sz="2400" dirty="0" smtClean="0">
                <a:latin typeface="Georgia" pitchFamily="18" charset="0"/>
              </a:rPr>
              <a:t>The purpose of the transmitter RF section is to convert the digital representation of the analog signal into a radiated analog signal.</a:t>
            </a:r>
          </a:p>
          <a:p>
            <a:pPr algn="just">
              <a:spcBef>
                <a:spcPts val="600"/>
              </a:spcBef>
              <a:spcAft>
                <a:spcPts val="600"/>
              </a:spcAft>
              <a:buClr>
                <a:srgbClr val="FF0000"/>
              </a:buClr>
            </a:pPr>
            <a:r>
              <a:rPr lang="en-US" sz="2400" dirty="0" smtClean="0">
                <a:latin typeface="Georgia" pitchFamily="18" charset="0"/>
              </a:rPr>
              <a:t>The process is nearly reverse that of the receiver and includes converting a digital signal, </a:t>
            </a:r>
            <a:r>
              <a:rPr lang="en-US" sz="2400" dirty="0" err="1" smtClean="0">
                <a:latin typeface="Georgia" pitchFamily="18" charset="0"/>
              </a:rPr>
              <a:t>upconverting</a:t>
            </a:r>
            <a:r>
              <a:rPr lang="en-US" sz="2400" dirty="0" smtClean="0">
                <a:latin typeface="Georgia" pitchFamily="18" charset="0"/>
              </a:rPr>
              <a:t> the analog signal to the desired RF center frequency , amplifying the signal to the appropriate power level, and limiting the signal's bandwidth before it is radiated.</a:t>
            </a:r>
          </a:p>
          <a:p>
            <a:endParaRPr lang="en-US" dirty="0" smtClean="0"/>
          </a:p>
          <a:p>
            <a:endParaRPr lang="en-US" dirty="0"/>
          </a:p>
        </p:txBody>
      </p:sp>
      <p:sp>
        <p:nvSpPr>
          <p:cNvPr id="3" name="Title 2"/>
          <p:cNvSpPr>
            <a:spLocks noGrp="1"/>
          </p:cNvSpPr>
          <p:nvPr>
            <p:ph type="title"/>
          </p:nvPr>
        </p:nvSpPr>
        <p:spPr>
          <a:xfrm>
            <a:off x="381000" y="274638"/>
            <a:ext cx="9372600" cy="639762"/>
          </a:xfrm>
        </p:spPr>
        <p:txBody>
          <a:bodyPr>
            <a:normAutofit/>
          </a:bodyPr>
          <a:lstStyle/>
          <a:p>
            <a:r>
              <a:rPr lang="en-US" sz="2800" dirty="0" smtClean="0">
                <a:solidFill>
                  <a:srgbClr val="FF0000"/>
                </a:solidFill>
                <a:latin typeface="Georgia" pitchFamily="18" charset="0"/>
              </a:rPr>
              <a:t>Processing Steps in the Transmitter RF Front-End</a:t>
            </a:r>
            <a:endParaRPr lang="en-US" sz="2800" dirty="0">
              <a:solidFill>
                <a:srgbClr val="FF0000"/>
              </a:solidFill>
              <a:latin typeface="Georgia"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481329"/>
            <a:ext cx="8915400" cy="5224271"/>
          </a:xfrm>
        </p:spPr>
        <p:txBody>
          <a:bodyPr>
            <a:normAutofit/>
          </a:bodyPr>
          <a:lstStyle/>
          <a:p>
            <a:pPr algn="just">
              <a:spcBef>
                <a:spcPts val="600"/>
              </a:spcBef>
              <a:spcAft>
                <a:spcPts val="600"/>
              </a:spcAft>
              <a:buClr>
                <a:srgbClr val="FF0000"/>
              </a:buClr>
            </a:pPr>
            <a:r>
              <a:rPr lang="en-US" sz="2400" dirty="0" smtClean="0">
                <a:latin typeface="Georgia" pitchFamily="18" charset="0"/>
              </a:rPr>
              <a:t>Dynamic range is the key design challenge in building an RF front-end since it provides a measure of the </a:t>
            </a:r>
            <a:r>
              <a:rPr lang="en-US" sz="2400" dirty="0" smtClean="0">
                <a:solidFill>
                  <a:srgbClr val="0000FF"/>
                </a:solidFill>
                <a:latin typeface="Georgia" pitchFamily="18" charset="0"/>
              </a:rPr>
              <a:t>highest and lowest-level signals</a:t>
            </a:r>
            <a:r>
              <a:rPr lang="en-US" sz="2400" dirty="0" smtClean="0">
                <a:latin typeface="Georgia" pitchFamily="18" charset="0"/>
              </a:rPr>
              <a:t> that can be simultaneously accommodated by the radio.</a:t>
            </a:r>
          </a:p>
          <a:p>
            <a:pPr algn="just">
              <a:spcBef>
                <a:spcPts val="600"/>
              </a:spcBef>
              <a:spcAft>
                <a:spcPts val="600"/>
              </a:spcAft>
              <a:buClr>
                <a:srgbClr val="FF0000"/>
              </a:buClr>
            </a:pPr>
            <a:r>
              <a:rPr lang="en-US" sz="2400" dirty="0" smtClean="0">
                <a:latin typeface="Georgia" pitchFamily="18" charset="0"/>
              </a:rPr>
              <a:t>Dynamic range is limited at the </a:t>
            </a:r>
            <a:r>
              <a:rPr lang="en-US" sz="2400" dirty="0" smtClean="0">
                <a:solidFill>
                  <a:srgbClr val="0000FF"/>
                </a:solidFill>
                <a:latin typeface="Georgia" pitchFamily="18" charset="0"/>
              </a:rPr>
              <a:t>bottom of the range by noise </a:t>
            </a:r>
            <a:r>
              <a:rPr lang="en-US" sz="2400" dirty="0" smtClean="0">
                <a:latin typeface="Georgia" pitchFamily="18" charset="0"/>
              </a:rPr>
              <a:t>that enters the system through thermal effects of the components or through non-idealities of the ADC, such as quantization noise or sampling aperture jitter.</a:t>
            </a:r>
          </a:p>
          <a:p>
            <a:pPr algn="just">
              <a:spcBef>
                <a:spcPts val="600"/>
              </a:spcBef>
              <a:spcAft>
                <a:spcPts val="600"/>
              </a:spcAft>
              <a:buClr>
                <a:srgbClr val="FF0000"/>
              </a:buClr>
            </a:pPr>
            <a:r>
              <a:rPr lang="en-US" sz="2400" dirty="0" smtClean="0">
                <a:latin typeface="Georgia" pitchFamily="18" charset="0"/>
              </a:rPr>
              <a:t>Low-level signals can be masked by this noise</a:t>
            </a:r>
          </a:p>
          <a:p>
            <a:endParaRPr lang="en-US" dirty="0"/>
          </a:p>
        </p:txBody>
      </p:sp>
      <p:sp>
        <p:nvSpPr>
          <p:cNvPr id="3" name="Title 2"/>
          <p:cNvSpPr>
            <a:spLocks noGrp="1"/>
          </p:cNvSpPr>
          <p:nvPr>
            <p:ph type="title"/>
          </p:nvPr>
        </p:nvSpPr>
        <p:spPr>
          <a:xfrm>
            <a:off x="381000" y="274638"/>
            <a:ext cx="9220200" cy="1143000"/>
          </a:xfrm>
        </p:spPr>
        <p:txBody>
          <a:bodyPr>
            <a:noAutofit/>
          </a:bodyPr>
          <a:lstStyle/>
          <a:p>
            <a:pPr algn="ctr"/>
            <a:r>
              <a:rPr lang="en-US" sz="3200" dirty="0" smtClean="0">
                <a:solidFill>
                  <a:srgbClr val="FF0000"/>
                </a:solidFill>
                <a:latin typeface="Georgia" pitchFamily="18" charset="0"/>
              </a:rPr>
              <a:t>2. Dynamic Range: The Principal Challenge of Receiver Design</a:t>
            </a:r>
            <a:endParaRPr lang="en-US" sz="3200" dirty="0">
              <a:solidFill>
                <a:srgbClr val="FF0000"/>
              </a:solidFill>
              <a:latin typeface="Georgia"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1295400"/>
            <a:ext cx="8915400" cy="5181600"/>
          </a:xfrm>
        </p:spPr>
        <p:txBody>
          <a:bodyPr>
            <a:noAutofit/>
          </a:bodyPr>
          <a:lstStyle/>
          <a:p>
            <a:pPr algn="just">
              <a:spcBef>
                <a:spcPts val="600"/>
              </a:spcBef>
              <a:spcAft>
                <a:spcPts val="600"/>
              </a:spcAft>
              <a:buClr>
                <a:srgbClr val="FF0000"/>
              </a:buClr>
            </a:pPr>
            <a:r>
              <a:rPr lang="en-US" sz="2400" dirty="0" smtClean="0">
                <a:latin typeface="Georgia" pitchFamily="18" charset="0"/>
              </a:rPr>
              <a:t>Dynamic range is limited at the </a:t>
            </a:r>
            <a:r>
              <a:rPr lang="en-US" sz="2400" dirty="0" smtClean="0">
                <a:solidFill>
                  <a:srgbClr val="0000FF"/>
                </a:solidFill>
                <a:latin typeface="Georgia" pitchFamily="18" charset="0"/>
              </a:rPr>
              <a:t>high-end by interference</a:t>
            </a:r>
            <a:r>
              <a:rPr lang="en-US" sz="2400" dirty="0" smtClean="0">
                <a:latin typeface="Georgia" pitchFamily="18" charset="0"/>
              </a:rPr>
              <a:t>.</a:t>
            </a:r>
          </a:p>
          <a:p>
            <a:pPr algn="just">
              <a:spcBef>
                <a:spcPts val="600"/>
              </a:spcBef>
              <a:spcAft>
                <a:spcPts val="600"/>
              </a:spcAft>
              <a:buClr>
                <a:srgbClr val="FF0000"/>
              </a:buClr>
            </a:pPr>
            <a:r>
              <a:rPr lang="en-US" sz="2400" dirty="0" smtClean="0">
                <a:latin typeface="Georgia" pitchFamily="18" charset="0"/>
              </a:rPr>
              <a:t>The source of this interference could be </a:t>
            </a:r>
            <a:r>
              <a:rPr lang="en-US" sz="2400" dirty="0" smtClean="0">
                <a:solidFill>
                  <a:srgbClr val="0000FF"/>
                </a:solidFill>
                <a:latin typeface="Georgia" pitchFamily="18" charset="0"/>
              </a:rPr>
              <a:t>co-channel, adjacent channel, or self-induced </a:t>
            </a:r>
            <a:r>
              <a:rPr lang="en-US" sz="2400" dirty="0" smtClean="0">
                <a:latin typeface="Georgia" pitchFamily="18" charset="0"/>
              </a:rPr>
              <a:t>by the transceiver</a:t>
            </a:r>
          </a:p>
          <a:p>
            <a:pPr algn="just">
              <a:spcBef>
                <a:spcPts val="600"/>
              </a:spcBef>
              <a:spcAft>
                <a:spcPts val="600"/>
              </a:spcAft>
              <a:buClr>
                <a:srgbClr val="FF0000"/>
              </a:buClr>
            </a:pPr>
            <a:r>
              <a:rPr lang="en-US" sz="2400" dirty="0" smtClean="0">
                <a:latin typeface="Georgia" pitchFamily="18" charset="0"/>
              </a:rPr>
              <a:t>High levels of interference may cause the receiver to become more non-linear and </a:t>
            </a:r>
            <a:r>
              <a:rPr lang="en-US" sz="2400" dirty="0" smtClean="0">
                <a:solidFill>
                  <a:srgbClr val="0000FF"/>
                </a:solidFill>
                <a:latin typeface="Georgia" pitchFamily="18" charset="0"/>
              </a:rPr>
              <a:t>introduce cross-products</a:t>
            </a:r>
            <a:r>
              <a:rPr lang="en-US" sz="2400" dirty="0" smtClean="0">
                <a:latin typeface="Georgia" pitchFamily="18" charset="0"/>
              </a:rPr>
              <a:t>, which may </a:t>
            </a:r>
            <a:r>
              <a:rPr lang="en-US" sz="2400" dirty="0" smtClean="0">
                <a:solidFill>
                  <a:srgbClr val="0000FF"/>
                </a:solidFill>
                <a:latin typeface="Georgia" pitchFamily="18" charset="0"/>
              </a:rPr>
              <a:t>inhibit</a:t>
            </a:r>
            <a:r>
              <a:rPr lang="en-US" sz="2400" dirty="0" smtClean="0">
                <a:latin typeface="Georgia" pitchFamily="18" charset="0"/>
              </a:rPr>
              <a:t> the detection of low-level signals or reduce the desired signal bit error rate (BER)</a:t>
            </a:r>
          </a:p>
          <a:p>
            <a:pPr algn="just">
              <a:spcBef>
                <a:spcPts val="600"/>
              </a:spcBef>
              <a:spcAft>
                <a:spcPts val="600"/>
              </a:spcAft>
              <a:buClr>
                <a:srgbClr val="FF0000"/>
              </a:buClr>
            </a:pPr>
            <a:r>
              <a:rPr lang="en-US" sz="2400" dirty="0" smtClean="0">
                <a:solidFill>
                  <a:srgbClr val="0000FF"/>
                </a:solidFill>
                <a:latin typeface="Georgia" pitchFamily="18" charset="0"/>
              </a:rPr>
              <a:t>Attenuating the high-level </a:t>
            </a:r>
            <a:r>
              <a:rPr lang="en-US" sz="2400" dirty="0" smtClean="0">
                <a:latin typeface="Georgia" pitchFamily="18" charset="0"/>
              </a:rPr>
              <a:t>signals before they drive the receiver into a non-linear operating region is insufficient since </a:t>
            </a:r>
            <a:r>
              <a:rPr lang="en-US" sz="2400" dirty="0" smtClean="0">
                <a:solidFill>
                  <a:srgbClr val="0000FF"/>
                </a:solidFill>
                <a:latin typeface="Georgia" pitchFamily="18" charset="0"/>
              </a:rPr>
              <a:t>low-level desired signals </a:t>
            </a:r>
            <a:r>
              <a:rPr lang="en-US" sz="2400" dirty="0" smtClean="0">
                <a:latin typeface="Georgia" pitchFamily="18" charset="0"/>
              </a:rPr>
              <a:t>that are also present will be </a:t>
            </a:r>
            <a:r>
              <a:rPr lang="en-US" sz="2400" dirty="0" smtClean="0">
                <a:solidFill>
                  <a:srgbClr val="0000FF"/>
                </a:solidFill>
                <a:latin typeface="Georgia" pitchFamily="18" charset="0"/>
              </a:rPr>
              <a:t>attenuated</a:t>
            </a:r>
            <a:r>
              <a:rPr lang="en-US" sz="2400" dirty="0" smtClean="0">
                <a:latin typeface="Georgia" pitchFamily="18" charset="0"/>
              </a:rPr>
              <a:t> until masked by system induced noise and thus will fall below the sensitivity of the receiver.</a:t>
            </a:r>
            <a:endParaRPr lang="en-US" sz="2400" dirty="0">
              <a:latin typeface="Georgia" pitchFamily="18" charset="0"/>
            </a:endParaRPr>
          </a:p>
        </p:txBody>
      </p:sp>
      <p:sp>
        <p:nvSpPr>
          <p:cNvPr id="3" name="Title 2"/>
          <p:cNvSpPr>
            <a:spLocks noGrp="1"/>
          </p:cNvSpPr>
          <p:nvPr>
            <p:ph type="title"/>
          </p:nvPr>
        </p:nvSpPr>
        <p:spPr>
          <a:xfrm>
            <a:off x="495300" y="274638"/>
            <a:ext cx="8915400" cy="944562"/>
          </a:xfrm>
        </p:spPr>
        <p:txBody>
          <a:bodyPr>
            <a:noAutofit/>
          </a:bodyPr>
          <a:lstStyle/>
          <a:p>
            <a:pPr algn="ctr"/>
            <a:r>
              <a:rPr lang="en-US" sz="3200" dirty="0" smtClean="0">
                <a:solidFill>
                  <a:srgbClr val="FF0000"/>
                </a:solidFill>
                <a:latin typeface="Georgia" pitchFamily="18" charset="0"/>
              </a:rPr>
              <a:t>Dynamic Range: The Principal Challenge of Receiver Design</a:t>
            </a:r>
            <a:endParaRPr lang="en-US" sz="3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3918970" y="4038600"/>
            <a:ext cx="5523990" cy="2606675"/>
          </a:xfrm>
          <a:prstGeom prst="rect">
            <a:avLst/>
          </a:prstGeom>
          <a:noFill/>
          <a:ln w="9525">
            <a:noFill/>
            <a:miter lim="800000"/>
            <a:headEnd/>
            <a:tailEnd/>
          </a:ln>
          <a:effectLst/>
        </p:spPr>
      </p:pic>
      <p:sp>
        <p:nvSpPr>
          <p:cNvPr id="2" name="Content Placeholder 1"/>
          <p:cNvSpPr>
            <a:spLocks noGrp="1"/>
          </p:cNvSpPr>
          <p:nvPr>
            <p:ph idx="1"/>
          </p:nvPr>
        </p:nvSpPr>
        <p:spPr>
          <a:xfrm>
            <a:off x="381000" y="457201"/>
            <a:ext cx="8915400" cy="2895600"/>
          </a:xfrm>
        </p:spPr>
        <p:txBody>
          <a:bodyPr>
            <a:normAutofit/>
          </a:bodyPr>
          <a:lstStyle/>
          <a:p>
            <a:pPr algn="just"/>
            <a:r>
              <a:rPr lang="en-US" sz="2400" dirty="0" smtClean="0">
                <a:latin typeface="Georgia" pitchFamily="18" charset="0"/>
              </a:rPr>
              <a:t>Non-linear distortion can be characterized as </a:t>
            </a:r>
            <a:r>
              <a:rPr lang="en-US" sz="2400" dirty="0" err="1" smtClean="0">
                <a:latin typeface="Georgia" pitchFamily="18" charset="0"/>
              </a:rPr>
              <a:t>intermodulation</a:t>
            </a:r>
            <a:r>
              <a:rPr lang="en-US" sz="2400" dirty="0" smtClean="0">
                <a:latin typeface="Georgia" pitchFamily="18" charset="0"/>
              </a:rPr>
              <a:t>, cross-modulation, and reciprocal mixing.</a:t>
            </a:r>
          </a:p>
          <a:p>
            <a:pPr algn="just"/>
            <a:r>
              <a:rPr lang="en-US" sz="2400" dirty="0" smtClean="0">
                <a:solidFill>
                  <a:srgbClr val="0000FF"/>
                </a:solidFill>
                <a:latin typeface="Georgia" pitchFamily="18" charset="0"/>
              </a:rPr>
              <a:t> </a:t>
            </a:r>
            <a:r>
              <a:rPr lang="en-US" sz="2400" dirty="0" err="1" smtClean="0">
                <a:solidFill>
                  <a:srgbClr val="0000FF"/>
                </a:solidFill>
                <a:latin typeface="Georgia" pitchFamily="18" charset="0"/>
              </a:rPr>
              <a:t>Intermodulation</a:t>
            </a:r>
            <a:r>
              <a:rPr lang="en-US" sz="2400" dirty="0" smtClean="0">
                <a:solidFill>
                  <a:srgbClr val="0000FF"/>
                </a:solidFill>
                <a:latin typeface="Georgia" pitchFamily="18" charset="0"/>
              </a:rPr>
              <a:t> </a:t>
            </a:r>
            <a:r>
              <a:rPr lang="en-US" sz="2400" dirty="0" smtClean="0">
                <a:latin typeface="Georgia" pitchFamily="18" charset="0"/>
              </a:rPr>
              <a:t>distortion creates signal energy at the </a:t>
            </a:r>
            <a:r>
              <a:rPr lang="en-US" sz="2400" dirty="0" smtClean="0">
                <a:solidFill>
                  <a:srgbClr val="FF0000"/>
                </a:solidFill>
                <a:latin typeface="Georgia" pitchFamily="18" charset="0"/>
              </a:rPr>
              <a:t>sum</a:t>
            </a:r>
            <a:r>
              <a:rPr lang="en-US" sz="2400" dirty="0" smtClean="0">
                <a:latin typeface="Georgia" pitchFamily="18" charset="0"/>
              </a:rPr>
              <a:t> and </a:t>
            </a:r>
            <a:r>
              <a:rPr lang="en-US" sz="2400" dirty="0" smtClean="0">
                <a:solidFill>
                  <a:srgbClr val="FF0000"/>
                </a:solidFill>
                <a:latin typeface="Georgia" pitchFamily="18" charset="0"/>
              </a:rPr>
              <a:t>difference</a:t>
            </a:r>
            <a:r>
              <a:rPr lang="en-US" sz="2400" dirty="0" smtClean="0">
                <a:latin typeface="Georgia" pitchFamily="18" charset="0"/>
              </a:rPr>
              <a:t> frequencies due to products of all signals present. </a:t>
            </a:r>
          </a:p>
          <a:p>
            <a:pPr algn="just"/>
            <a:r>
              <a:rPr lang="en-US" sz="2400" dirty="0" smtClean="0">
                <a:solidFill>
                  <a:srgbClr val="0000FF"/>
                </a:solidFill>
                <a:latin typeface="Georgia" pitchFamily="18" charset="0"/>
              </a:rPr>
              <a:t>Cross modulation </a:t>
            </a:r>
            <a:r>
              <a:rPr lang="en-US" sz="2400" dirty="0" smtClean="0">
                <a:latin typeface="Georgia" pitchFamily="18" charset="0"/>
              </a:rPr>
              <a:t>occurs when the modulation of the </a:t>
            </a:r>
            <a:r>
              <a:rPr lang="en-US" sz="2400" dirty="0" smtClean="0">
                <a:solidFill>
                  <a:srgbClr val="FF0000"/>
                </a:solidFill>
                <a:latin typeface="Georgia" pitchFamily="18" charset="0"/>
              </a:rPr>
              <a:t>stronger signal is imparted </a:t>
            </a:r>
            <a:r>
              <a:rPr lang="en-US" sz="2400" dirty="0" smtClean="0">
                <a:latin typeface="Georgia" pitchFamily="18" charset="0"/>
              </a:rPr>
              <a:t>onto the </a:t>
            </a:r>
            <a:r>
              <a:rPr lang="en-US" sz="2400" dirty="0" smtClean="0">
                <a:solidFill>
                  <a:srgbClr val="FF0000"/>
                </a:solidFill>
                <a:latin typeface="Georgia" pitchFamily="18" charset="0"/>
              </a:rPr>
              <a:t>weaker</a:t>
            </a:r>
            <a:r>
              <a:rPr lang="en-US" sz="2400" dirty="0" smtClean="0">
                <a:latin typeface="Georgia" pitchFamily="18" charset="0"/>
              </a:rPr>
              <a:t> desired signal. </a:t>
            </a:r>
          </a:p>
        </p:txBody>
      </p:sp>
      <p:sp>
        <p:nvSpPr>
          <p:cNvPr id="5" name="TextBox 4"/>
          <p:cNvSpPr txBox="1"/>
          <p:nvPr/>
        </p:nvSpPr>
        <p:spPr>
          <a:xfrm>
            <a:off x="609600" y="3352800"/>
            <a:ext cx="3581400" cy="3323987"/>
          </a:xfrm>
          <a:prstGeom prst="rect">
            <a:avLst/>
          </a:prstGeom>
          <a:noFill/>
        </p:spPr>
        <p:txBody>
          <a:bodyPr wrap="square" rtlCol="0">
            <a:spAutoFit/>
          </a:bodyPr>
          <a:lstStyle/>
          <a:p>
            <a:pPr>
              <a:buFont typeface="Arial" pitchFamily="34" charset="0"/>
              <a:buChar char="•"/>
            </a:pPr>
            <a:r>
              <a:rPr lang="en-US" sz="2400" dirty="0" smtClean="0">
                <a:latin typeface="Georgia" pitchFamily="18" charset="0"/>
              </a:rPr>
              <a:t> </a:t>
            </a:r>
            <a:r>
              <a:rPr lang="en-US" sz="2400" dirty="0" smtClean="0">
                <a:solidFill>
                  <a:srgbClr val="0000FF"/>
                </a:solidFill>
                <a:latin typeface="Georgia" pitchFamily="18" charset="0"/>
              </a:rPr>
              <a:t>Reciprocal mixing </a:t>
            </a:r>
            <a:r>
              <a:rPr lang="en-US" sz="2400" dirty="0" smtClean="0">
                <a:latin typeface="Georgia" pitchFamily="18" charset="0"/>
              </a:rPr>
              <a:t>is the cross-product of an </a:t>
            </a:r>
            <a:r>
              <a:rPr lang="en-US" sz="2400" dirty="0" smtClean="0">
                <a:solidFill>
                  <a:srgbClr val="FF0000"/>
                </a:solidFill>
                <a:latin typeface="Georgia" pitchFamily="18" charset="0"/>
              </a:rPr>
              <a:t>adjacent channel </a:t>
            </a:r>
            <a:r>
              <a:rPr lang="en-US" sz="2400" dirty="0" smtClean="0">
                <a:latin typeface="Georgia" pitchFamily="18" charset="0"/>
              </a:rPr>
              <a:t>signal and a noisy oscillator signal and results in a higher noise floor in the region of the desired signal.</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5300" y="533400"/>
            <a:ext cx="8915400" cy="5791199"/>
          </a:xfrm>
        </p:spPr>
        <p:txBody>
          <a:bodyPr>
            <a:noAutofit/>
          </a:bodyPr>
          <a:lstStyle/>
          <a:p>
            <a:pPr algn="just">
              <a:spcBef>
                <a:spcPts val="600"/>
              </a:spcBef>
              <a:spcAft>
                <a:spcPts val="600"/>
              </a:spcAft>
            </a:pPr>
            <a:r>
              <a:rPr lang="en-US" sz="2400" dirty="0" smtClean="0">
                <a:latin typeface="Georgia" pitchFamily="18" charset="0"/>
              </a:rPr>
              <a:t>Proper selection of components and </a:t>
            </a:r>
            <a:r>
              <a:rPr lang="en-US" sz="2400" dirty="0" smtClean="0">
                <a:solidFill>
                  <a:srgbClr val="FF0000"/>
                </a:solidFill>
                <a:latin typeface="Georgia" pitchFamily="18" charset="0"/>
              </a:rPr>
              <a:t>good circuit design</a:t>
            </a:r>
            <a:r>
              <a:rPr lang="en-US" sz="2400" dirty="0" smtClean="0">
                <a:latin typeface="Georgia" pitchFamily="18" charset="0"/>
              </a:rPr>
              <a:t> techniques, particularly in the </a:t>
            </a:r>
            <a:r>
              <a:rPr lang="en-US" sz="2400" dirty="0" smtClean="0">
                <a:solidFill>
                  <a:srgbClr val="FF0000"/>
                </a:solidFill>
                <a:latin typeface="Georgia" pitchFamily="18" charset="0"/>
              </a:rPr>
              <a:t>active components</a:t>
            </a:r>
            <a:r>
              <a:rPr lang="en-US" sz="2400" dirty="0" smtClean="0">
                <a:latin typeface="Georgia" pitchFamily="18" charset="0"/>
              </a:rPr>
              <a:t>, can improve the dynamic range of the RF front-end. </a:t>
            </a:r>
          </a:p>
          <a:p>
            <a:pPr algn="just">
              <a:spcBef>
                <a:spcPts val="600"/>
              </a:spcBef>
              <a:spcAft>
                <a:spcPts val="600"/>
              </a:spcAft>
            </a:pPr>
            <a:r>
              <a:rPr lang="en-US" sz="2400" dirty="0" smtClean="0">
                <a:latin typeface="Georgia" pitchFamily="18" charset="0"/>
              </a:rPr>
              <a:t>Providing </a:t>
            </a:r>
            <a:r>
              <a:rPr lang="en-US" sz="2400" dirty="0" smtClean="0">
                <a:solidFill>
                  <a:srgbClr val="FF0000"/>
                </a:solidFill>
                <a:latin typeface="Georgia" pitchFamily="18" charset="0"/>
              </a:rPr>
              <a:t>good initial selectivity</a:t>
            </a:r>
            <a:r>
              <a:rPr lang="en-US" sz="2400" dirty="0" smtClean="0">
                <a:latin typeface="Georgia" pitchFamily="18" charset="0"/>
              </a:rPr>
              <a:t> at the RF front-end can reduce the </a:t>
            </a:r>
            <a:r>
              <a:rPr lang="en-US" sz="2400" dirty="0" err="1" smtClean="0">
                <a:latin typeface="Georgia" pitchFamily="18" charset="0"/>
              </a:rPr>
              <a:t>nterference</a:t>
            </a:r>
            <a:r>
              <a:rPr lang="en-US" sz="2400" dirty="0" smtClean="0">
                <a:latin typeface="Georgia" pitchFamily="18" charset="0"/>
              </a:rPr>
              <a:t> levels. </a:t>
            </a:r>
          </a:p>
          <a:p>
            <a:pPr algn="just">
              <a:spcBef>
                <a:spcPts val="600"/>
              </a:spcBef>
              <a:spcAft>
                <a:spcPts val="600"/>
              </a:spcAft>
            </a:pPr>
            <a:r>
              <a:rPr lang="en-US" sz="2400" dirty="0" smtClean="0">
                <a:latin typeface="Georgia" pitchFamily="18" charset="0"/>
              </a:rPr>
              <a:t>Direct current (DC) bias in the signal can consume the dynamic range. This bias is possibly produced by self-mixing in the mixer circuits (the local oscillator signal is picked up at the other mixer input and produces a DC output)</a:t>
            </a:r>
            <a:endParaRPr lang="en-US" sz="2400" dirty="0">
              <a:latin typeface="Georgia"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400</TotalTime>
  <Words>2107</Words>
  <Application>Microsoft Office PowerPoint</Application>
  <PresentationFormat>A4 Paper (210x297 mm)</PresentationFormat>
  <Paragraphs>123</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Concourse</vt:lpstr>
      <vt:lpstr>Software Defined Radio</vt:lpstr>
      <vt:lpstr>The Purpose of the RF Front-End</vt:lpstr>
      <vt:lpstr>Slide 3</vt:lpstr>
      <vt:lpstr>Processing Steps in the Receiver RF Front-End</vt:lpstr>
      <vt:lpstr>Processing Steps in the Transmitter RF Front-End</vt:lpstr>
      <vt:lpstr>2. Dynamic Range: The Principal Challenge of Receiver Design</vt:lpstr>
      <vt:lpstr>Dynamic Range: The Principal Challenge of Receiver Design</vt:lpstr>
      <vt:lpstr>Slide 8</vt:lpstr>
      <vt:lpstr>Slide 9</vt:lpstr>
      <vt:lpstr>RF Receiver Front-End Topologies</vt:lpstr>
      <vt:lpstr>Slide 11</vt:lpstr>
      <vt:lpstr>Slide 12</vt:lpstr>
      <vt:lpstr>Slide 13</vt:lpstr>
      <vt:lpstr>Slide 14</vt:lpstr>
      <vt:lpstr>Single Conversion Receiver for BPSK and AM</vt:lpstr>
      <vt:lpstr>Single Conversion Receiver for BPSK and AM</vt:lpstr>
      <vt:lpstr>Single Conversion for Frequency and Phase Modulated Signals</vt:lpstr>
      <vt:lpstr>Slide 18</vt:lpstr>
      <vt:lpstr>Heterodyne Receiver</vt:lpstr>
      <vt:lpstr>Heterodyne Receiver</vt:lpstr>
      <vt:lpstr>Image Frequency Problem of Heterodyne Receivers</vt:lpstr>
      <vt:lpstr>Importance of the Components to Overall Performance</vt:lpstr>
      <vt:lpstr>Antennas</vt:lpstr>
      <vt:lpstr>Slide 24</vt:lpstr>
      <vt:lpstr>Slide 25</vt:lpstr>
      <vt:lpstr>Slide 26</vt:lpstr>
      <vt:lpstr>Slide 27</vt:lpstr>
      <vt:lpstr>Slide 28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Defined Radio</dc:title>
  <dc:creator>Dr.D.Selvaraj</dc:creator>
  <cp:lastModifiedBy>Dr.D.Selvaraj</cp:lastModifiedBy>
  <cp:revision>44</cp:revision>
  <dcterms:created xsi:type="dcterms:W3CDTF">2006-08-16T00:00:00Z</dcterms:created>
  <dcterms:modified xsi:type="dcterms:W3CDTF">2018-02-18T17:44:24Z</dcterms:modified>
</cp:coreProperties>
</file>