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6" r:id="rId4"/>
    <p:sldId id="267" r:id="rId5"/>
    <p:sldId id="268" r:id="rId6"/>
    <p:sldId id="269" r:id="rId7"/>
    <p:sldId id="270" r:id="rId8"/>
    <p:sldId id="258" r:id="rId9"/>
    <p:sldId id="259" r:id="rId10"/>
    <p:sldId id="260" r:id="rId11"/>
    <p:sldId id="261" r:id="rId12"/>
    <p:sldId id="262" r:id="rId13"/>
    <p:sldId id="263" r:id="rId14"/>
    <p:sldId id="264" r:id="rId15"/>
    <p:sldId id="265"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3" r:id="rId34"/>
    <p:sldId id="289" r:id="rId35"/>
    <p:sldId id="290" r:id="rId36"/>
    <p:sldId id="292" r:id="rId37"/>
    <p:sldId id="291" r:id="rId38"/>
    <p:sldId id="293" r:id="rId39"/>
    <p:sldId id="294" r:id="rId40"/>
    <p:sldId id="295" r:id="rId41"/>
    <p:sldId id="296" r:id="rId42"/>
    <p:sldId id="297" r:id="rId43"/>
    <p:sldId id="298" r:id="rId44"/>
    <p:sldId id="299" r:id="rId45"/>
    <p:sldId id="300" r:id="rId46"/>
    <p:sldId id="301" r:id="rId47"/>
    <p:sldId id="302" r:id="rId48"/>
    <p:sldId id="303" r:id="rId49"/>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116" y="-102"/>
      </p:cViewPr>
      <p:guideLst>
        <p:guide orient="horz" pos="2160"/>
        <p:guide pos="345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719072" y="359898"/>
            <a:ext cx="8887968"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719072" y="1850064"/>
            <a:ext cx="8887968"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5E96C3-5356-4CE2-B14D-3065B2AB57A5}" type="slidenum">
              <a:rPr lang="en-US" smtClean="0"/>
              <a:pPr/>
              <a:t>‹#›</a:t>
            </a:fld>
            <a:endParaRPr lang="en-US"/>
          </a:p>
        </p:txBody>
      </p:sp>
      <p:sp>
        <p:nvSpPr>
          <p:cNvPr id="8" name="Oval 7"/>
          <p:cNvSpPr/>
          <p:nvPr/>
        </p:nvSpPr>
        <p:spPr>
          <a:xfrm>
            <a:off x="1105720" y="1413802"/>
            <a:ext cx="252375"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388613" y="1345016"/>
            <a:ext cx="76809"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274641"/>
            <a:ext cx="219456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371600" y="274642"/>
            <a:ext cx="667512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739469" y="-54"/>
            <a:ext cx="82296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094071" y="2600325"/>
            <a:ext cx="768096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094071" y="1066800"/>
            <a:ext cx="768096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E96C3-5356-4CE2-B14D-3065B2AB57A5}" type="slidenum">
              <a:rPr lang="en-US" smtClean="0"/>
              <a:pPr/>
              <a:t>‹#›</a:t>
            </a:fld>
            <a:endParaRPr lang="en-US"/>
          </a:p>
        </p:txBody>
      </p:sp>
      <p:sp>
        <p:nvSpPr>
          <p:cNvPr id="10" name="Rectangle 9"/>
          <p:cNvSpPr/>
          <p:nvPr/>
        </p:nvSpPr>
        <p:spPr bwMode="invGray">
          <a:xfrm>
            <a:off x="2743200" y="0"/>
            <a:ext cx="9144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606785" y="2814656"/>
            <a:ext cx="252375"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889678" y="2745870"/>
            <a:ext cx="76809"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320"/>
            <a:ext cx="8997696"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722729" y="1524000"/>
            <a:ext cx="438912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31305" y="1524000"/>
            <a:ext cx="438912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5160336"/>
            <a:ext cx="987552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48640" y="328278"/>
            <a:ext cx="482803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96128" y="328278"/>
            <a:ext cx="482803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48640" y="969336"/>
            <a:ext cx="482803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96128" y="969336"/>
            <a:ext cx="482803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320"/>
            <a:ext cx="8997696"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217981" y="0"/>
            <a:ext cx="975481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5E96C3-5356-4CE2-B14D-3065B2AB57A5}" type="slidenum">
              <a:rPr lang="en-US" smtClean="0"/>
              <a:pPr/>
              <a:t>‹#›</a:t>
            </a:fld>
            <a:endParaRPr lang="en-US"/>
          </a:p>
        </p:txBody>
      </p:sp>
      <p:sp>
        <p:nvSpPr>
          <p:cNvPr id="6" name="Rectangle 5"/>
          <p:cNvSpPr/>
          <p:nvPr/>
        </p:nvSpPr>
        <p:spPr bwMode="invGray">
          <a:xfrm>
            <a:off x="1217982" y="-54"/>
            <a:ext cx="8778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16778"/>
            <a:ext cx="4572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48640" y="1406964"/>
            <a:ext cx="4572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48640" y="2133602"/>
            <a:ext cx="978408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E96C3-5356-4CE2-B14D-3065B2AB57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64275" y="1066800"/>
            <a:ext cx="329184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C4B0645-7A5D-476E-B15B-565BB799E7E0}" type="datetimeFigureOut">
              <a:rPr lang="en-US" smtClean="0"/>
              <a:pPr/>
              <a:t>2/7/2018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E96C3-5356-4CE2-B14D-3065B2AB57A5}" type="slidenum">
              <a:rPr lang="en-US" smtClean="0"/>
              <a:pPr/>
              <a:t>‹#›</a:t>
            </a:fld>
            <a:endParaRPr lang="en-US"/>
          </a:p>
        </p:txBody>
      </p:sp>
      <p:sp>
        <p:nvSpPr>
          <p:cNvPr id="8" name="Rectangle 7"/>
          <p:cNvSpPr/>
          <p:nvPr/>
        </p:nvSpPr>
        <p:spPr>
          <a:xfrm>
            <a:off x="914400" y="1066800"/>
            <a:ext cx="54864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005840" y="1143005"/>
            <a:ext cx="530352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76070" y="954341"/>
            <a:ext cx="82296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004400" y="936786"/>
            <a:ext cx="779069"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005840" y="4800600"/>
            <a:ext cx="530352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979111" y="-815922"/>
            <a:ext cx="1966664"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02580" y="21104"/>
            <a:ext cx="204263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19459" y="1055077"/>
            <a:ext cx="1350861"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215449" y="-54"/>
            <a:ext cx="9757352"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722729" y="274638"/>
            <a:ext cx="8997696"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722729" y="1447800"/>
            <a:ext cx="8997696"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297680" y="6305550"/>
            <a:ext cx="256032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C4B0645-7A5D-476E-B15B-565BB799E7E0}" type="datetimeFigureOut">
              <a:rPr lang="en-US" smtClean="0"/>
              <a:pPr/>
              <a:t>2/7/2018</a:t>
            </a:fld>
            <a:endParaRPr lang="en-US"/>
          </a:p>
        </p:txBody>
      </p:sp>
      <p:sp>
        <p:nvSpPr>
          <p:cNvPr id="10" name="Footer Placeholder 9"/>
          <p:cNvSpPr>
            <a:spLocks noGrp="1"/>
          </p:cNvSpPr>
          <p:nvPr>
            <p:ph type="ftr" sz="quarter" idx="3"/>
          </p:nvPr>
        </p:nvSpPr>
        <p:spPr>
          <a:xfrm>
            <a:off x="6858000" y="6305550"/>
            <a:ext cx="347472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0336377" y="6305550"/>
            <a:ext cx="54864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5E96C3-5356-4CE2-B14D-3065B2AB57A5}" type="slidenum">
              <a:rPr lang="en-US" smtClean="0"/>
              <a:pPr/>
              <a:t>‹#›</a:t>
            </a:fld>
            <a:endParaRPr lang="en-US"/>
          </a:p>
        </p:txBody>
      </p:sp>
      <p:sp>
        <p:nvSpPr>
          <p:cNvPr id="15" name="Rectangle 14"/>
          <p:cNvSpPr/>
          <p:nvPr/>
        </p:nvSpPr>
        <p:spPr bwMode="invGray">
          <a:xfrm>
            <a:off x="1217982" y="-54"/>
            <a:ext cx="8778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n.wikipedia.org/wiki/Software-defined_radi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554480" y="2362200"/>
            <a:ext cx="8887968" cy="1472184"/>
          </a:xfrm>
          <a:effectLst>
            <a:outerShdw blurRad="50800" dist="50800" dir="5400000" algn="ctr" rotWithShape="0">
              <a:srgbClr val="00B0F0"/>
            </a:outerShdw>
          </a:effectLst>
        </p:spPr>
        <p:txBody>
          <a:bodyPr/>
          <a:lstStyle/>
          <a:p>
            <a:pPr algn="ctr"/>
            <a:r>
              <a:rPr lang="en-US" altLang="ko-KR" sz="3800" b="1" dirty="0">
                <a:solidFill>
                  <a:schemeClr val="tx1"/>
                </a:solidFill>
                <a:latin typeface="Georgia" pitchFamily="18" charset="0"/>
                <a:ea typeface="Verdana" pitchFamily="34" charset="0"/>
                <a:cs typeface="Verdana" pitchFamily="34" charset="0"/>
              </a:rPr>
              <a:t>Software Defined </a:t>
            </a:r>
            <a:r>
              <a:rPr lang="en-US" altLang="ko-KR" sz="3800" b="1" dirty="0" smtClean="0">
                <a:solidFill>
                  <a:schemeClr val="tx1"/>
                </a:solidFill>
                <a:latin typeface="Georgia" pitchFamily="18" charset="0"/>
                <a:ea typeface="Verdana" pitchFamily="34" charset="0"/>
                <a:cs typeface="Verdana" pitchFamily="34" charset="0"/>
              </a:rPr>
              <a:t>Radio</a:t>
            </a:r>
            <a:br>
              <a:rPr lang="en-US" altLang="ko-KR" sz="3800" b="1" dirty="0" smtClean="0">
                <a:solidFill>
                  <a:schemeClr val="tx1"/>
                </a:solidFill>
                <a:latin typeface="Georgia" pitchFamily="18" charset="0"/>
                <a:ea typeface="Verdana" pitchFamily="34" charset="0"/>
                <a:cs typeface="Verdana" pitchFamily="34" charset="0"/>
              </a:rPr>
            </a:br>
            <a:r>
              <a:rPr lang="en-US" altLang="ko-KR" sz="3800" b="1" dirty="0" smtClean="0">
                <a:solidFill>
                  <a:schemeClr val="tx1"/>
                </a:solidFill>
                <a:latin typeface="Georgia" pitchFamily="18" charset="0"/>
                <a:ea typeface="Verdana" pitchFamily="34" charset="0"/>
                <a:cs typeface="Verdana" pitchFamily="34" charset="0"/>
              </a:rPr>
              <a:t>UNIT -1</a:t>
            </a:r>
            <a:endParaRPr lang="en-US" sz="3800" b="1" dirty="0">
              <a:solidFill>
                <a:schemeClr val="tx1"/>
              </a:solidFill>
              <a:latin typeface="Georgia" pitchFamily="18"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1" y="1066800"/>
            <a:ext cx="9714585" cy="5486400"/>
          </a:xfrm>
        </p:spPr>
        <p:txBody>
          <a:bodyPr>
            <a:normAutofit/>
          </a:bodyPr>
          <a:lstStyle/>
          <a:p>
            <a:pPr algn="just">
              <a:spcAft>
                <a:spcPts val="600"/>
              </a:spcAft>
              <a:buClr>
                <a:srgbClr val="D60093"/>
              </a:buClr>
              <a:buFont typeface="Wingdings" pitchFamily="2" charset="2"/>
              <a:buChar char="v"/>
            </a:pPr>
            <a:r>
              <a:rPr lang="en-US" sz="2400" dirty="0" smtClean="0">
                <a:latin typeface="Georgia" pitchFamily="18" charset="0"/>
              </a:rPr>
              <a:t>Integrated services can be obtained with either a single device capable of delivering various services or with a radio that can communicate with devices providing complementary services.</a:t>
            </a:r>
          </a:p>
          <a:p>
            <a:pPr algn="just">
              <a:spcAft>
                <a:spcPts val="600"/>
              </a:spcAft>
              <a:buClr>
                <a:srgbClr val="D60093"/>
              </a:buClr>
              <a:buFont typeface="Wingdings" pitchFamily="2" charset="2"/>
              <a:buChar char="v"/>
            </a:pPr>
            <a:r>
              <a:rPr lang="en-US" sz="2400" dirty="0" smtClean="0">
                <a:latin typeface="Georgia" pitchFamily="18" charset="0"/>
              </a:rPr>
              <a:t>The supporting technologies and networks that the radio might have to use can vary with the physical location of the user.</a:t>
            </a:r>
          </a:p>
          <a:p>
            <a:pPr algn="just">
              <a:spcAft>
                <a:spcPts val="600"/>
              </a:spcAft>
              <a:buClr>
                <a:srgbClr val="D60093"/>
              </a:buClr>
              <a:buFont typeface="Wingdings" pitchFamily="2" charset="2"/>
              <a:buChar char="v"/>
            </a:pPr>
            <a:r>
              <a:rPr lang="en-US" sz="2400" dirty="0" smtClean="0">
                <a:latin typeface="Georgia" pitchFamily="18" charset="0"/>
              </a:rPr>
              <a:t>To successfully communicate with different systems, the radio has to communicate and decode the signals of devices using different air-interfaces.</a:t>
            </a:r>
          </a:p>
          <a:p>
            <a:pPr algn="just">
              <a:spcAft>
                <a:spcPts val="600"/>
              </a:spcAft>
              <a:buClr>
                <a:srgbClr val="D60093"/>
              </a:buClr>
              <a:buFont typeface="Wingdings" pitchFamily="2" charset="2"/>
              <a:buChar char="v"/>
            </a:pPr>
            <a:r>
              <a:rPr lang="en-US" sz="2400" dirty="0" smtClean="0">
                <a:latin typeface="Georgia" pitchFamily="18" charset="0"/>
              </a:rPr>
              <a:t>To successfully communicate with different systems, the radio has to communicate and decode the signals of devices using different air-interfaces.</a:t>
            </a:r>
          </a:p>
          <a:p>
            <a:pPr algn="just">
              <a:buClr>
                <a:srgbClr val="D60093"/>
              </a:buClr>
              <a:buFont typeface="Wingdings" pitchFamily="2" charset="2"/>
              <a:buChar char="v"/>
            </a:pPr>
            <a:endParaRPr lang="en-US" sz="2400" dirty="0" smtClean="0">
              <a:latin typeface="Georgia" pitchFamily="18" charset="0"/>
            </a:endParaRPr>
          </a:p>
          <a:p>
            <a:pPr algn="just">
              <a:buClr>
                <a:srgbClr val="D60093"/>
              </a:buClr>
              <a:buNone/>
            </a:pPr>
            <a:endParaRPr lang="en-US" sz="2400" dirty="0" smtClean="0">
              <a:latin typeface="Georgia" pitchFamily="18" charset="0"/>
            </a:endParaRPr>
          </a:p>
          <a:p>
            <a:pPr algn="just">
              <a:buClr>
                <a:srgbClr val="D60093"/>
              </a:buClr>
              <a:buFont typeface="Wingdings" pitchFamily="2" charset="2"/>
              <a:buChar char="v"/>
            </a:pPr>
            <a:endParaRPr lang="en-US" sz="2400" dirty="0" smtClean="0">
              <a:latin typeface="Georgia" pitchFamily="18" charset="0"/>
            </a:endParaRPr>
          </a:p>
          <a:p>
            <a:pPr algn="just"/>
            <a:endParaRPr lang="en-US" sz="2400" dirty="0">
              <a:latin typeface="Georgia" pitchFamily="18" charset="0"/>
            </a:endParaRPr>
          </a:p>
        </p:txBody>
      </p:sp>
      <p:sp>
        <p:nvSpPr>
          <p:cNvPr id="4" name="Title 1"/>
          <p:cNvSpPr txBox="1">
            <a:spLocks/>
          </p:cNvSpPr>
          <p:nvPr/>
        </p:nvSpPr>
        <p:spPr>
          <a:xfrm>
            <a:off x="1722729" y="274638"/>
            <a:ext cx="8997696" cy="715962"/>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smtClean="0">
                <a:ln>
                  <a:noFill/>
                </a:ln>
                <a:solidFill>
                  <a:srgbClr val="0070C0"/>
                </a:solidFill>
                <a:effectLst>
                  <a:outerShdw blurRad="50000" dist="30000" dir="5400000" algn="tl" rotWithShape="0">
                    <a:srgbClr val="000000">
                      <a:alpha val="30000"/>
                    </a:srgbClr>
                  </a:outerShdw>
                </a:effectLst>
                <a:uLnTx/>
                <a:uFillTx/>
                <a:latin typeface="Georgia" pitchFamily="18" charset="0"/>
                <a:ea typeface="+mj-ea"/>
                <a:cs typeface="+mj-cs"/>
              </a:rPr>
              <a:t>Need for software Radios:</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5841" y="1066800"/>
            <a:ext cx="9714585" cy="5181600"/>
          </a:xfrm>
        </p:spPr>
        <p:txBody>
          <a:bodyPr>
            <a:normAutofit/>
          </a:bodyPr>
          <a:lstStyle/>
          <a:p>
            <a:pPr algn="just">
              <a:spcAft>
                <a:spcPts val="600"/>
              </a:spcAft>
              <a:buClr>
                <a:srgbClr val="00B0F0"/>
              </a:buClr>
              <a:buFont typeface="Wingdings" pitchFamily="2" charset="2"/>
              <a:buChar char="v"/>
            </a:pPr>
            <a:r>
              <a:rPr lang="en-US" sz="2400" dirty="0" smtClean="0">
                <a:latin typeface="Georgia" pitchFamily="18" charset="0"/>
              </a:rPr>
              <a:t>To manage changes in networking protocols, services, and environments, mobile devices supporting reconfigurable hardware  also need to seamlessly support multiple protocols, such as IP (Internet  Protocol) and </a:t>
            </a:r>
            <a:r>
              <a:rPr lang="en-US" sz="2400" dirty="0" err="1" smtClean="0">
                <a:latin typeface="Georgia" pitchFamily="18" charset="0"/>
              </a:rPr>
              <a:t>MExE</a:t>
            </a:r>
            <a:r>
              <a:rPr lang="en-US" sz="2400" dirty="0" smtClean="0">
                <a:latin typeface="Georgia" pitchFamily="18" charset="0"/>
              </a:rPr>
              <a:t> (Mobile Execution Environment).</a:t>
            </a:r>
          </a:p>
          <a:p>
            <a:pPr algn="just">
              <a:spcAft>
                <a:spcPts val="600"/>
              </a:spcAft>
              <a:buClr>
                <a:srgbClr val="00B0F0"/>
              </a:buClr>
              <a:buFont typeface="Wingdings" pitchFamily="2" charset="2"/>
              <a:buChar char="v"/>
            </a:pPr>
            <a:r>
              <a:rPr lang="en-US" sz="2400" dirty="0" smtClean="0">
                <a:latin typeface="Georgia" pitchFamily="18" charset="0"/>
              </a:rPr>
              <a:t>Such radios can be implemented efficiently using software radio architectures in which the radio reconfigures itself based on the system it will be interfacing with and the functionalities it will be supporting</a:t>
            </a:r>
          </a:p>
          <a:p>
            <a:pPr algn="just"/>
            <a:endParaRPr lang="en-US" sz="2400" dirty="0" smtClean="0">
              <a:latin typeface="Georgia" pitchFamily="18" charset="0"/>
            </a:endParaRPr>
          </a:p>
          <a:p>
            <a:endParaRPr lang="en-US" dirty="0" smtClean="0"/>
          </a:p>
          <a:p>
            <a:endParaRPr lang="en-US" dirty="0"/>
          </a:p>
        </p:txBody>
      </p:sp>
      <p:sp>
        <p:nvSpPr>
          <p:cNvPr id="4" name="Title 1"/>
          <p:cNvSpPr>
            <a:spLocks noGrp="1"/>
          </p:cNvSpPr>
          <p:nvPr>
            <p:ph type="title"/>
          </p:nvPr>
        </p:nvSpPr>
        <p:spPr>
          <a:xfrm>
            <a:off x="1722729" y="274638"/>
            <a:ext cx="8997696" cy="715962"/>
          </a:xfrm>
        </p:spPr>
        <p:txBody>
          <a:bodyPr>
            <a:normAutofit fontScale="90000"/>
          </a:bodyPr>
          <a:lstStyle/>
          <a:p>
            <a:pPr algn="ctr"/>
            <a:r>
              <a:rPr lang="en-US" b="1" dirty="0" smtClean="0">
                <a:solidFill>
                  <a:srgbClr val="0070C0"/>
                </a:solidFill>
                <a:latin typeface="Georgia" pitchFamily="18" charset="0"/>
              </a:rPr>
              <a:t>Need for software Radios:</a:t>
            </a:r>
            <a:endParaRPr lang="en-US" dirty="0"/>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1" y="1066800"/>
            <a:ext cx="9623145" cy="5562600"/>
          </a:xfrm>
        </p:spPr>
        <p:txBody>
          <a:bodyPr>
            <a:normAutofit/>
          </a:bodyPr>
          <a:lstStyle/>
          <a:p>
            <a:pPr algn="just">
              <a:spcAft>
                <a:spcPts val="1200"/>
              </a:spcAft>
              <a:buClr>
                <a:srgbClr val="0000FF"/>
              </a:buClr>
              <a:buFont typeface="Wingdings" pitchFamily="2" charset="2"/>
              <a:buChar char="v"/>
            </a:pPr>
            <a:r>
              <a:rPr lang="en-US" sz="2400" dirty="0" smtClean="0">
                <a:latin typeface="Georgia" pitchFamily="18" charset="0"/>
              </a:rPr>
              <a:t>Second-generation (2G) wireless technology consists of a handful of incompatible standards, and the goal behind the development of third-generation (3G) standards is compatibility among these standards within and between different generations' standards</a:t>
            </a:r>
          </a:p>
          <a:p>
            <a:pPr algn="just">
              <a:spcAft>
                <a:spcPts val="1200"/>
              </a:spcAft>
              <a:buClr>
                <a:srgbClr val="0000FF"/>
              </a:buClr>
              <a:buFont typeface="Wingdings" pitchFamily="2" charset="2"/>
              <a:buChar char="v"/>
            </a:pPr>
            <a:r>
              <a:rPr lang="en-US" sz="2400" dirty="0" smtClean="0">
                <a:latin typeface="Georgia" pitchFamily="18" charset="0"/>
              </a:rPr>
              <a:t>Even if cellular standards globally converge, 3G systems require multimode operation and automatic mode selection</a:t>
            </a:r>
          </a:p>
          <a:p>
            <a:pPr algn="just">
              <a:spcAft>
                <a:spcPts val="1200"/>
              </a:spcAft>
              <a:buClr>
                <a:srgbClr val="0000FF"/>
              </a:buClr>
              <a:buFont typeface="Wingdings" pitchFamily="2" charset="2"/>
              <a:buChar char="v"/>
            </a:pPr>
            <a:r>
              <a:rPr lang="en-US" sz="2400" dirty="0" smtClean="0">
                <a:latin typeface="Georgia" pitchFamily="18" charset="0"/>
              </a:rPr>
              <a:t>With fourth-generation (4G) and possibly 3G systems, the user's application will likely have the ability to control the quality of service and obtain a higher </a:t>
            </a:r>
            <a:r>
              <a:rPr lang="en-US" sz="2400" dirty="0" err="1" smtClean="0">
                <a:latin typeface="Georgia" pitchFamily="18" charset="0"/>
              </a:rPr>
              <a:t>QoS</a:t>
            </a:r>
            <a:r>
              <a:rPr lang="en-US" sz="2400" dirty="0" smtClean="0">
                <a:latin typeface="Georgia" pitchFamily="18" charset="0"/>
              </a:rPr>
              <a:t> for a higher cost.</a:t>
            </a:r>
            <a:endParaRPr lang="en-US" sz="2400" dirty="0">
              <a:latin typeface="Georgia" pitchFamily="18" charset="0"/>
            </a:endParaRPr>
          </a:p>
        </p:txBody>
      </p:sp>
      <p:sp>
        <p:nvSpPr>
          <p:cNvPr id="4" name="Title 1"/>
          <p:cNvSpPr>
            <a:spLocks noGrp="1"/>
          </p:cNvSpPr>
          <p:nvPr>
            <p:ph type="title"/>
          </p:nvPr>
        </p:nvSpPr>
        <p:spPr>
          <a:xfrm>
            <a:off x="1722729" y="274638"/>
            <a:ext cx="8997696" cy="715962"/>
          </a:xfrm>
        </p:spPr>
        <p:txBody>
          <a:bodyPr>
            <a:normAutofit fontScale="90000"/>
          </a:bodyPr>
          <a:lstStyle/>
          <a:p>
            <a:pPr algn="ctr"/>
            <a:r>
              <a:rPr lang="en-US" b="1" dirty="0" smtClean="0">
                <a:solidFill>
                  <a:srgbClr val="0070C0"/>
                </a:solidFill>
                <a:latin typeface="Georgia" pitchFamily="18" charset="0"/>
              </a:rPr>
              <a:t>Need for software Radios:</a:t>
            </a:r>
            <a:endParaRPr lang="en-US" dirty="0"/>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40080" y="304800"/>
            <a:ext cx="9875520" cy="838200"/>
          </a:xfrm>
          <a:effectLst>
            <a:outerShdw blurRad="50800" dist="50800" dir="5400000" algn="ctr" rotWithShape="0">
              <a:schemeClr val="accent1">
                <a:lumMod val="60000"/>
                <a:lumOff val="40000"/>
              </a:schemeClr>
            </a:outerShdw>
          </a:effectLst>
        </p:spPr>
        <p:txBody>
          <a:bodyPr/>
          <a:lstStyle/>
          <a:p>
            <a:pPr algn="ctr"/>
            <a:r>
              <a:rPr lang="en-US" altLang="ko-KR" b="1" dirty="0">
                <a:solidFill>
                  <a:srgbClr val="FF0000"/>
                </a:solidFill>
                <a:ea typeface="굴림" pitchFamily="50" charset="-127"/>
              </a:rPr>
              <a:t>Why we need SDR ?</a:t>
            </a:r>
            <a:endParaRPr lang="en-US" b="1" dirty="0">
              <a:solidFill>
                <a:srgbClr val="FF0000"/>
              </a:solidFill>
            </a:endParaRPr>
          </a:p>
        </p:txBody>
      </p:sp>
      <p:sp>
        <p:nvSpPr>
          <p:cNvPr id="9" name="Rectangle 3"/>
          <p:cNvSpPr txBox="1">
            <a:spLocks noChangeArrowheads="1"/>
          </p:cNvSpPr>
          <p:nvPr/>
        </p:nvSpPr>
        <p:spPr>
          <a:xfrm>
            <a:off x="1080136" y="1219200"/>
            <a:ext cx="9431655" cy="5486400"/>
          </a:xfrm>
          <a:prstGeom prst="rect">
            <a:avLst/>
          </a:prstGeom>
        </p:spPr>
        <p:txBody>
          <a:bodyPr>
            <a:noAutofit/>
          </a:bodyPr>
          <a:lstStyle/>
          <a:p>
            <a:pPr marL="365760" marR="0" lvl="0" indent="-283464" algn="l" defTabSz="914400" rtl="0" eaLnBrk="1" fontAlgn="auto" latinLnBrk="0" hangingPunct="1">
              <a:lnSpc>
                <a:spcPct val="90000"/>
              </a:lnSpc>
              <a:spcBef>
                <a:spcPts val="600"/>
              </a:spcBef>
              <a:spcAft>
                <a:spcPts val="600"/>
              </a:spcAft>
              <a:buClr>
                <a:schemeClr val="accent1"/>
              </a:buClr>
              <a:buSzPct val="80000"/>
              <a:buFont typeface="Wingdings" pitchFamily="2" charset="2"/>
              <a:buChar char="v"/>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Seamless wireless connection – End User</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Widely different wireless protocols</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TDMA : GSM, AMPS</a:t>
            </a:r>
          </a:p>
          <a:p>
            <a:pPr marL="886968" lvl="2" indent="-228600">
              <a:lnSpc>
                <a:spcPct val="90000"/>
              </a:lnSpc>
              <a:spcBef>
                <a:spcPts val="600"/>
              </a:spcBef>
              <a:spcAft>
                <a:spcPts val="600"/>
              </a:spcAft>
              <a:buClr>
                <a:schemeClr val="accent2"/>
              </a:buClr>
              <a:buFont typeface="Wingdings 2"/>
              <a:buChar char=""/>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CDMA : IS-95, </a:t>
            </a:r>
            <a:r>
              <a:rPr lang="en-US" altLang="ko-KR" sz="2200" dirty="0" smtClean="0">
                <a:latin typeface="Georgia" pitchFamily="18" charset="0"/>
                <a:ea typeface="굴림" pitchFamily="50" charset="-127"/>
              </a:rPr>
              <a:t>CDMA2000</a:t>
            </a: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 W-CDMA, IEEE 802.11b</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OFDM : IEEE 802.11a/g/n, </a:t>
            </a:r>
            <a:r>
              <a:rPr kumimoji="0" lang="en-US" altLang="ko-KR" sz="2200" b="0" i="0" u="none" strike="noStrike" kern="1200" cap="none" spc="0" normalizeH="0" baseline="0" noProof="0" dirty="0" err="1" smtClean="0">
                <a:ln>
                  <a:noFill/>
                </a:ln>
                <a:solidFill>
                  <a:schemeClr val="tx1"/>
                </a:solidFill>
                <a:effectLst/>
                <a:uLnTx/>
                <a:uFillTx/>
                <a:latin typeface="Georgia" pitchFamily="18" charset="0"/>
                <a:ea typeface="굴림" pitchFamily="50" charset="-127"/>
              </a:rPr>
              <a:t>WiMAX</a:t>
            </a:r>
            <a:endPar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endParaRP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Needs a terminal that can support multiple wireless protocols</a:t>
            </a:r>
          </a:p>
          <a:p>
            <a:pPr marL="365760" marR="0" lvl="0" indent="-283464" algn="l" defTabSz="914400" rtl="0" eaLnBrk="1" fontAlgn="auto" latinLnBrk="0" hangingPunct="1">
              <a:lnSpc>
                <a:spcPct val="90000"/>
              </a:lnSpc>
              <a:spcBef>
                <a:spcPts val="600"/>
              </a:spcBef>
              <a:spcAft>
                <a:spcPts val="600"/>
              </a:spcAft>
              <a:buClr>
                <a:schemeClr val="accent1"/>
              </a:buClr>
              <a:buSzPct val="80000"/>
              <a:buFont typeface="Wingdings" pitchFamily="2" charset="2"/>
              <a:buChar char="v"/>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Easy infrastructure upgrade – Service Provider</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Wireless protocols evolve continuously</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Ex) W-CDMA </a:t>
            </a: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sym typeface="Wingdings" pitchFamily="2" charset="2"/>
              </a:rPr>
              <a:t> W-CDMA + HSDPA</a:t>
            </a:r>
            <a:endPar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endParaRPr>
          </a:p>
          <a:p>
            <a:pPr marL="365760" marR="0" lvl="0" indent="-283464" algn="l" defTabSz="914400" rtl="0" eaLnBrk="1" fontAlgn="auto" latinLnBrk="0" hangingPunct="1">
              <a:lnSpc>
                <a:spcPct val="90000"/>
              </a:lnSpc>
              <a:spcBef>
                <a:spcPts val="600"/>
              </a:spcBef>
              <a:spcAft>
                <a:spcPts val="600"/>
              </a:spcAft>
              <a:buClr>
                <a:schemeClr val="accent1"/>
              </a:buClr>
              <a:buSzPct val="80000"/>
              <a:buFont typeface="Wingdings" pitchFamily="2" charset="2"/>
              <a:buChar char="v"/>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Time to market – Manufacturer</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2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Reduce hardware development time and cost</a:t>
            </a:r>
            <a:endParaRPr kumimoji="0" lang="en-US" sz="2200" b="0" i="0" u="none" strike="noStrike" kern="1200" cap="none" spc="0" normalizeH="0" baseline="0" noProof="0" dirty="0">
              <a:ln>
                <a:noFill/>
              </a:ln>
              <a:solidFill>
                <a:schemeClr val="tx1"/>
              </a:solidFill>
              <a:effectLst/>
              <a:uLnTx/>
              <a:uFillTx/>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28600"/>
            <a:ext cx="10283190" cy="914400"/>
          </a:xfrm>
        </p:spPr>
        <p:txBody>
          <a:bodyPr/>
          <a:lstStyle/>
          <a:p>
            <a:pPr algn="ctr"/>
            <a:r>
              <a:rPr lang="en-US" altLang="ko-KR" b="1" dirty="0">
                <a:solidFill>
                  <a:srgbClr val="FF0000"/>
                </a:solidFill>
                <a:effectLst>
                  <a:outerShdw blurRad="50000" dist="30000" dir="5400000" algn="tl" rotWithShape="0">
                    <a:srgbClr val="FF0000">
                      <a:alpha val="30000"/>
                    </a:srgbClr>
                  </a:outerShdw>
                </a:effectLst>
                <a:latin typeface="Georgia" pitchFamily="18" charset="0"/>
                <a:ea typeface="굴림" pitchFamily="50" charset="-127"/>
              </a:rPr>
              <a:t>Why SDR is challenging ?</a:t>
            </a:r>
            <a:endParaRPr lang="en-US" b="1" dirty="0">
              <a:solidFill>
                <a:srgbClr val="FF0000"/>
              </a:solidFill>
              <a:effectLst>
                <a:outerShdw blurRad="50000" dist="30000" dir="5400000" algn="tl" rotWithShape="0">
                  <a:srgbClr val="FF0000">
                    <a:alpha val="30000"/>
                  </a:srgbClr>
                </a:outerShdw>
              </a:effectLst>
              <a:latin typeface="Georgia" pitchFamily="18" charset="0"/>
            </a:endParaRPr>
          </a:p>
        </p:txBody>
      </p:sp>
      <p:sp>
        <p:nvSpPr>
          <p:cNvPr id="8" name="Rectangle 3"/>
          <p:cNvSpPr txBox="1">
            <a:spLocks noChangeArrowheads="1"/>
          </p:cNvSpPr>
          <p:nvPr/>
        </p:nvSpPr>
        <p:spPr>
          <a:xfrm>
            <a:off x="1188720" y="1371600"/>
            <a:ext cx="9235440" cy="5181600"/>
          </a:xfrm>
          <a:prstGeom prst="rect">
            <a:avLst/>
          </a:prstGeom>
        </p:spPr>
        <p:txBody>
          <a:bodyPr>
            <a:normAutofit/>
          </a:bodyPr>
          <a:lstStyle/>
          <a:p>
            <a:pPr marL="365760" marR="0" lvl="0" indent="-283464" algn="l" defTabSz="914400" rtl="0" eaLnBrk="1" fontAlgn="auto" latinLnBrk="0" hangingPunct="1">
              <a:lnSpc>
                <a:spcPct val="90000"/>
              </a:lnSpc>
              <a:spcBef>
                <a:spcPts val="600"/>
              </a:spcBef>
              <a:spcAft>
                <a:spcPts val="600"/>
              </a:spcAft>
              <a:buClr>
                <a:schemeClr val="accent1"/>
              </a:buClr>
              <a:buSzPct val="80000"/>
              <a:buFont typeface="Wingdings 2"/>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Analog Frontend</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Must be tunable across a range of carrier frequencies and bandwidths.</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endPar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endParaRPr>
          </a:p>
          <a:p>
            <a:pPr marL="365760" marR="0" lvl="0" indent="-283464" algn="l" defTabSz="914400" rtl="0" eaLnBrk="1" fontAlgn="auto" latinLnBrk="0" hangingPunct="1">
              <a:lnSpc>
                <a:spcPct val="90000"/>
              </a:lnSpc>
              <a:spcBef>
                <a:spcPts val="600"/>
              </a:spcBef>
              <a:spcAft>
                <a:spcPts val="600"/>
              </a:spcAft>
              <a:buClr>
                <a:schemeClr val="accent1"/>
              </a:buClr>
              <a:buSzPct val="80000"/>
              <a:buFont typeface="Wingdings 2"/>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Digital Baseband</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Super computer level computation power.</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&gt; 50 </a:t>
            </a:r>
            <a:r>
              <a:rPr kumimoji="0" lang="en-US" altLang="ko-KR" sz="2400" b="0" i="0" u="none" strike="noStrike" kern="1200" cap="none" spc="0" normalizeH="0" baseline="0" noProof="0" dirty="0" err="1" smtClean="0">
                <a:ln>
                  <a:noFill/>
                </a:ln>
                <a:solidFill>
                  <a:schemeClr val="tx1"/>
                </a:solidFill>
                <a:effectLst/>
                <a:uLnTx/>
                <a:uFillTx/>
                <a:latin typeface="Georgia" pitchFamily="18" charset="0"/>
                <a:ea typeface="굴림" pitchFamily="50" charset="-127"/>
              </a:rPr>
              <a:t>Gops</a:t>
            </a: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 per subscriber</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Tight power budget.</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200 ~ 300 </a:t>
            </a:r>
            <a:r>
              <a:rPr kumimoji="0" lang="en-US" altLang="ko-KR" sz="2400" b="0" i="0" u="none" strike="noStrike" kern="1200" cap="none" spc="0" normalizeH="0" baseline="0" noProof="0" dirty="0" err="1" smtClean="0">
                <a:ln>
                  <a:noFill/>
                </a:ln>
                <a:solidFill>
                  <a:schemeClr val="tx1"/>
                </a:solidFill>
                <a:effectLst/>
                <a:uLnTx/>
                <a:uFillTx/>
                <a:latin typeface="Georgia" pitchFamily="18" charset="0"/>
                <a:ea typeface="굴림" pitchFamily="50" charset="-127"/>
              </a:rPr>
              <a:t>mW</a:t>
            </a: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 (@terminal)</a:t>
            </a:r>
          </a:p>
          <a:p>
            <a:pPr marL="640080" marR="0" lvl="1" indent="-237744" algn="l" defTabSz="914400" rtl="0" eaLnBrk="1" fontAlgn="auto" latinLnBrk="0" hangingPunct="1">
              <a:lnSpc>
                <a:spcPct val="90000"/>
              </a:lnSpc>
              <a:spcBef>
                <a:spcPts val="600"/>
              </a:spcBef>
              <a:spcAft>
                <a:spcPts val="600"/>
              </a:spcAft>
              <a:buClr>
                <a:schemeClr val="accent1"/>
              </a:buClr>
              <a:buSzTx/>
              <a:buFont typeface="Verdana"/>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High level of programmability.</a:t>
            </a:r>
          </a:p>
          <a:p>
            <a:pPr marL="886968" marR="0" lvl="2" indent="-228600" algn="l" defTabSz="914400" rtl="0" eaLnBrk="1" fontAlgn="auto" latinLnBrk="0" hangingPunct="1">
              <a:lnSpc>
                <a:spcPct val="90000"/>
              </a:lnSpc>
              <a:spcBef>
                <a:spcPts val="600"/>
              </a:spcBef>
              <a:spcAft>
                <a:spcPts val="600"/>
              </a:spcAft>
              <a:buClr>
                <a:schemeClr val="accent2"/>
              </a:buClr>
              <a:buSzTx/>
              <a:buFont typeface="Wingdings 2"/>
              <a:buChar char=""/>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Combination of heterogeneous signal processing algorithms.</a:t>
            </a:r>
            <a:endParaRPr kumimoji="0" lang="en-US" altLang="ko-KR" sz="2400" b="0" i="0" u="none" strike="noStrike" kern="1200" cap="none" spc="0" normalizeH="0" baseline="0" noProof="0" dirty="0">
              <a:ln>
                <a:noFill/>
              </a:ln>
              <a:solidFill>
                <a:schemeClr val="tx1"/>
              </a:solidFill>
              <a:effectLst/>
              <a:uLnTx/>
              <a:uFillTx/>
              <a:latin typeface="Georgia" pitchFamily="18" charset="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1" y="1066800"/>
            <a:ext cx="9531705" cy="5410200"/>
          </a:xfrm>
        </p:spPr>
        <p:txBody>
          <a:bodyPr>
            <a:normAutofit/>
          </a:bodyPr>
          <a:lstStyle/>
          <a:p>
            <a:pPr algn="just">
              <a:spcAft>
                <a:spcPts val="1200"/>
              </a:spcAft>
              <a:buClr>
                <a:srgbClr val="FF0000"/>
              </a:buClr>
              <a:buFont typeface="Wingdings" pitchFamily="2" charset="2"/>
              <a:buChar char="q"/>
            </a:pPr>
            <a:r>
              <a:rPr lang="en-US" sz="2400" dirty="0" smtClean="0">
                <a:latin typeface="Georgia" pitchFamily="18" charset="0"/>
              </a:rPr>
              <a:t>The term</a:t>
            </a:r>
            <a:r>
              <a:rPr lang="en-US" sz="2400" i="1" dirty="0" smtClean="0">
                <a:latin typeface="Georgia" pitchFamily="18" charset="0"/>
              </a:rPr>
              <a:t> software radio was coined by Joe </a:t>
            </a:r>
            <a:r>
              <a:rPr lang="en-US" sz="2400" i="1" dirty="0" err="1" smtClean="0">
                <a:latin typeface="Georgia" pitchFamily="18" charset="0"/>
              </a:rPr>
              <a:t>Mitola</a:t>
            </a:r>
            <a:r>
              <a:rPr lang="en-US" sz="2400" i="1" dirty="0" smtClean="0">
                <a:latin typeface="Georgia" pitchFamily="18" charset="0"/>
              </a:rPr>
              <a:t> in 1991 to refer to the class of </a:t>
            </a:r>
            <a:r>
              <a:rPr lang="en-US" sz="2400" i="1" dirty="0" smtClean="0">
                <a:solidFill>
                  <a:srgbClr val="0070C0"/>
                </a:solidFill>
                <a:latin typeface="Georgia" pitchFamily="18" charset="0"/>
              </a:rPr>
              <a:t>repro</a:t>
            </a:r>
            <a:r>
              <a:rPr lang="en-US" sz="2400" dirty="0" smtClean="0">
                <a:solidFill>
                  <a:srgbClr val="0070C0"/>
                </a:solidFill>
                <a:latin typeface="Georgia" pitchFamily="18" charset="0"/>
              </a:rPr>
              <a:t>grammable or reconfigurable radios</a:t>
            </a:r>
            <a:r>
              <a:rPr lang="en-US" sz="2400" dirty="0" smtClean="0">
                <a:latin typeface="Georgia" pitchFamily="18" charset="0"/>
              </a:rPr>
              <a:t>.</a:t>
            </a:r>
          </a:p>
          <a:p>
            <a:pPr algn="just">
              <a:spcAft>
                <a:spcPts val="1200"/>
              </a:spcAft>
              <a:buClr>
                <a:srgbClr val="FF0000"/>
              </a:buClr>
              <a:buFont typeface="Wingdings" pitchFamily="2" charset="2"/>
              <a:buChar char="q"/>
            </a:pPr>
            <a:r>
              <a:rPr lang="en-US" sz="2400" dirty="0" smtClean="0">
                <a:latin typeface="Georgia" pitchFamily="18" charset="0"/>
              </a:rPr>
              <a:t>The SDR Forum defines the ultimate software radio (USR) as a radio that accepts fully programmable traffic and control information and supports a broad range of frequencies, air-interfaces, and applications software.</a:t>
            </a:r>
          </a:p>
          <a:p>
            <a:pPr algn="just">
              <a:spcAft>
                <a:spcPts val="1200"/>
              </a:spcAft>
              <a:buClr>
                <a:srgbClr val="FF0000"/>
              </a:buClr>
              <a:buFont typeface="Wingdings" pitchFamily="2" charset="2"/>
              <a:buChar char="q"/>
            </a:pPr>
            <a:r>
              <a:rPr lang="en-US" sz="2400" dirty="0" smtClean="0">
                <a:latin typeface="Georgia" pitchFamily="18" charset="0"/>
              </a:rPr>
              <a:t>The user can switch from one air-interface format to another in milliseconds, use the Global Positioning System (GPS) for location, store money using smartcard technology, or watch a local broadcast station or receive a satellite transmission</a:t>
            </a:r>
            <a:endParaRPr lang="en-US" sz="2400" dirty="0">
              <a:latin typeface="Georgia" pitchFamily="18" charset="0"/>
            </a:endParaRPr>
          </a:p>
        </p:txBody>
      </p:sp>
      <p:sp>
        <p:nvSpPr>
          <p:cNvPr id="5" name="Title 1"/>
          <p:cNvSpPr txBox="1">
            <a:spLocks/>
          </p:cNvSpPr>
          <p:nvPr/>
        </p:nvSpPr>
        <p:spPr>
          <a:xfrm>
            <a:off x="1722729" y="274638"/>
            <a:ext cx="8997696" cy="715962"/>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Georgia" pitchFamily="18" charset="0"/>
                <a:ea typeface="+mj-ea"/>
                <a:cs typeface="+mj-cs"/>
              </a:rPr>
              <a:t>What is Software Radio?</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143000"/>
            <a:ext cx="9601200" cy="5181600"/>
          </a:xfrm>
        </p:spPr>
        <p:txBody>
          <a:bodyPr>
            <a:normAutofit/>
          </a:bodyPr>
          <a:lstStyle/>
          <a:p>
            <a:pPr algn="just">
              <a:spcAft>
                <a:spcPts val="1200"/>
              </a:spcAft>
            </a:pPr>
            <a:r>
              <a:rPr lang="en-US" sz="2400" dirty="0" smtClean="0">
                <a:latin typeface="Georgia" pitchFamily="18" charset="0"/>
              </a:rPr>
              <a:t>A radio that defines in software its modulation, error correction, and encryption processes, exhibits some control over the RF hardware, and can be reprogrammed is clearly a software radio. </a:t>
            </a:r>
          </a:p>
          <a:p>
            <a:pPr algn="just">
              <a:spcAft>
                <a:spcPts val="1200"/>
              </a:spcAft>
            </a:pPr>
            <a:r>
              <a:rPr lang="en-US" sz="2400" dirty="0" smtClean="0">
                <a:latin typeface="Georgia" pitchFamily="18" charset="0"/>
              </a:rPr>
              <a:t>A good working definition of a software radio is</a:t>
            </a:r>
            <a:r>
              <a:rPr lang="en-US" sz="2400" i="1" dirty="0" smtClean="0">
                <a:latin typeface="Georgia" pitchFamily="18" charset="0"/>
              </a:rPr>
              <a:t> “</a:t>
            </a:r>
            <a:r>
              <a:rPr lang="en-US" sz="2400" i="1" dirty="0" smtClean="0">
                <a:solidFill>
                  <a:srgbClr val="0033CC"/>
                </a:solidFill>
                <a:latin typeface="Georgia" pitchFamily="18" charset="0"/>
              </a:rPr>
              <a:t>a radio that is substantially defined in software and whose physical </a:t>
            </a:r>
            <a:r>
              <a:rPr lang="en-US" sz="2400" i="1" dirty="0" err="1" smtClean="0">
                <a:solidFill>
                  <a:srgbClr val="0033CC"/>
                </a:solidFill>
                <a:latin typeface="Georgia" pitchFamily="18" charset="0"/>
              </a:rPr>
              <a:t>layir</a:t>
            </a:r>
            <a:r>
              <a:rPr lang="en-US" sz="2400" i="1" dirty="0" smtClean="0">
                <a:solidFill>
                  <a:srgbClr val="0033CC"/>
                </a:solidFill>
                <a:latin typeface="Georgia" pitchFamily="18" charset="0"/>
              </a:rPr>
              <a:t> behavior can be significantly altered through changes to its software</a:t>
            </a:r>
            <a:r>
              <a:rPr lang="en-US" sz="2400" i="1" dirty="0" smtClean="0">
                <a:latin typeface="Georgia" pitchFamily="18" charset="0"/>
              </a:rPr>
              <a:t>”.</a:t>
            </a:r>
          </a:p>
          <a:p>
            <a:pPr algn="just"/>
            <a:r>
              <a:rPr lang="en-US" sz="2400" dirty="0" smtClean="0">
                <a:latin typeface="Georgia" pitchFamily="18" charset="0"/>
              </a:rPr>
              <a:t>A</a:t>
            </a:r>
            <a:r>
              <a:rPr lang="en-US" sz="2400" i="1" dirty="0" smtClean="0">
                <a:latin typeface="Georgia" pitchFamily="18" charset="0"/>
              </a:rPr>
              <a:t> soft radio denotes </a:t>
            </a:r>
            <a:r>
              <a:rPr lang="en-US" sz="2400" dirty="0" smtClean="0">
                <a:latin typeface="Georgia" pitchFamily="18" charset="0"/>
              </a:rPr>
              <a:t>a completely configurable radio that can be programmed in software to reconfigure the physical hardware</a:t>
            </a:r>
            <a:endParaRPr lang="en-US" sz="2400" dirty="0">
              <a:latin typeface="Georgia" pitchFamily="18" charset="0"/>
            </a:endParaRPr>
          </a:p>
        </p:txBody>
      </p:sp>
      <p:sp>
        <p:nvSpPr>
          <p:cNvPr id="4" name="Title 1"/>
          <p:cNvSpPr txBox="1">
            <a:spLocks/>
          </p:cNvSpPr>
          <p:nvPr/>
        </p:nvSpPr>
        <p:spPr>
          <a:xfrm>
            <a:off x="1517904" y="274638"/>
            <a:ext cx="8997696" cy="715962"/>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0070C0"/>
                </a:solidFill>
                <a:effectLst>
                  <a:outerShdw blurRad="50000" dist="30000" dir="5400000" algn="tl" rotWithShape="0">
                    <a:srgbClr val="000000">
                      <a:alpha val="30000"/>
                    </a:srgbClr>
                  </a:outerShdw>
                </a:effectLst>
                <a:uLnTx/>
                <a:uFillTx/>
                <a:latin typeface="Georgia" pitchFamily="18" charset="0"/>
                <a:ea typeface="+mj-ea"/>
                <a:cs typeface="+mj-cs"/>
              </a:rPr>
              <a:t>What is Software Radio?</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274638"/>
            <a:ext cx="10171785" cy="1143000"/>
          </a:xfrm>
        </p:spPr>
        <p:txBody>
          <a:bodyPr>
            <a:normAutofit fontScale="90000"/>
          </a:bodyPr>
          <a:lstStyle/>
          <a:p>
            <a:pPr algn="ctr"/>
            <a:r>
              <a:rPr lang="en-US" b="1" dirty="0" smtClean="0">
                <a:solidFill>
                  <a:srgbClr val="FF0000"/>
                </a:solidFill>
              </a:rPr>
              <a:t>Characteristics and Benefits of a Software Radio</a:t>
            </a:r>
            <a:endParaRPr lang="en-US" dirty="0">
              <a:solidFill>
                <a:srgbClr val="FF0000"/>
              </a:solidFill>
            </a:endParaRPr>
          </a:p>
        </p:txBody>
      </p:sp>
      <p:pic>
        <p:nvPicPr>
          <p:cNvPr id="17410" name="Picture 2"/>
          <p:cNvPicPr>
            <a:picLocks noChangeAspect="1" noChangeArrowheads="1"/>
          </p:cNvPicPr>
          <p:nvPr/>
        </p:nvPicPr>
        <p:blipFill>
          <a:blip r:embed="rId2"/>
          <a:srcRect/>
          <a:stretch>
            <a:fillRect/>
          </a:stretch>
        </p:blipFill>
        <p:spPr bwMode="auto">
          <a:xfrm>
            <a:off x="159204" y="1676400"/>
            <a:ext cx="10539278" cy="2971800"/>
          </a:xfrm>
          <a:prstGeom prst="rect">
            <a:avLst/>
          </a:prstGeom>
          <a:noFill/>
          <a:ln w="9525">
            <a:noFill/>
            <a:miter lim="800000"/>
            <a:headEnd/>
            <a:tailEnd/>
          </a:ln>
          <a:effectLst/>
        </p:spPr>
      </p:pic>
      <p:sp>
        <p:nvSpPr>
          <p:cNvPr id="5" name="Rectangle 4"/>
          <p:cNvSpPr/>
          <p:nvPr/>
        </p:nvSpPr>
        <p:spPr>
          <a:xfrm>
            <a:off x="1188720" y="4944072"/>
            <a:ext cx="9784080" cy="1508105"/>
          </a:xfrm>
          <a:prstGeom prst="rect">
            <a:avLst/>
          </a:prstGeom>
        </p:spPr>
        <p:txBody>
          <a:bodyPr wrap="square">
            <a:spAutoFit/>
          </a:bodyPr>
          <a:lstStyle/>
          <a:p>
            <a:pPr>
              <a:spcBef>
                <a:spcPts val="600"/>
              </a:spcBef>
              <a:spcAft>
                <a:spcPts val="600"/>
              </a:spcAft>
              <a:buFont typeface="Arial" pitchFamily="34" charset="0"/>
              <a:buChar char="•"/>
            </a:pPr>
            <a:r>
              <a:rPr lang="en-US" sz="2400" dirty="0" smtClean="0">
                <a:latin typeface="Georgia" pitchFamily="18" charset="0"/>
              </a:rPr>
              <a:t> Field Programmable Gate Arrays (FPGAs), </a:t>
            </a:r>
          </a:p>
          <a:p>
            <a:pPr>
              <a:spcBef>
                <a:spcPts val="600"/>
              </a:spcBef>
              <a:spcAft>
                <a:spcPts val="600"/>
              </a:spcAft>
              <a:buFont typeface="Arial" pitchFamily="34" charset="0"/>
              <a:buChar char="•"/>
            </a:pPr>
            <a:r>
              <a:rPr lang="en-US" sz="2400" dirty="0" smtClean="0">
                <a:latin typeface="Georgia" pitchFamily="18" charset="0"/>
              </a:rPr>
              <a:t> Application Specific Integrated Circuits (ASICs)</a:t>
            </a:r>
          </a:p>
          <a:p>
            <a:pPr>
              <a:spcBef>
                <a:spcPts val="600"/>
              </a:spcBef>
              <a:spcAft>
                <a:spcPts val="600"/>
              </a:spcAft>
              <a:buFont typeface="Arial" pitchFamily="34" charset="0"/>
              <a:buChar char="•"/>
            </a:pPr>
            <a:r>
              <a:rPr lang="en-US" sz="2400" dirty="0" smtClean="0">
                <a:latin typeface="Georgia" pitchFamily="18" charset="0"/>
              </a:rPr>
              <a:t> Common Object Request Broker Architecture (CORBA)</a:t>
            </a:r>
            <a:endParaRPr lang="en-US" sz="2400" dirty="0">
              <a:latin typeface="Georgia" pitchFamily="18" charset="0"/>
            </a:endParaRPr>
          </a:p>
        </p:txBody>
      </p:sp>
      <p:sp>
        <p:nvSpPr>
          <p:cNvPr id="6" name="TextBox 5"/>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304800"/>
            <a:ext cx="8997696" cy="990600"/>
          </a:xfrm>
        </p:spPr>
        <p:txBody>
          <a:bodyPr>
            <a:normAutofit/>
          </a:bodyPr>
          <a:lstStyle/>
          <a:p>
            <a:r>
              <a:rPr lang="en-US" b="1" dirty="0" smtClean="0">
                <a:solidFill>
                  <a:srgbClr val="FF0000"/>
                </a:solidFill>
              </a:rPr>
              <a:t>Benefits of a Software Radio</a:t>
            </a:r>
            <a:endParaRPr lang="en-US" dirty="0">
              <a:solidFill>
                <a:srgbClr val="FF0000"/>
              </a:solidFill>
            </a:endParaRPr>
          </a:p>
        </p:txBody>
      </p:sp>
      <p:sp>
        <p:nvSpPr>
          <p:cNvPr id="3" name="Content Placeholder 2"/>
          <p:cNvSpPr>
            <a:spLocks noGrp="1"/>
          </p:cNvSpPr>
          <p:nvPr>
            <p:ph idx="1"/>
          </p:nvPr>
        </p:nvSpPr>
        <p:spPr/>
        <p:txBody>
          <a:bodyPr/>
          <a:lstStyle/>
          <a:p>
            <a:r>
              <a:rPr lang="en-US" b="1" dirty="0" err="1" smtClean="0"/>
              <a:t>Multifunctionality</a:t>
            </a:r>
            <a:endParaRPr lang="en-US" b="1" dirty="0" smtClean="0"/>
          </a:p>
          <a:p>
            <a:r>
              <a:rPr lang="en-US" b="1" dirty="0" smtClean="0"/>
              <a:t>Global mobility</a:t>
            </a:r>
          </a:p>
          <a:p>
            <a:r>
              <a:rPr lang="en-US" b="1" dirty="0" smtClean="0"/>
              <a:t>Compactness and power efficiency</a:t>
            </a:r>
          </a:p>
          <a:p>
            <a:r>
              <a:rPr lang="en-US" b="1" dirty="0" smtClean="0"/>
              <a:t>Ease of manufacture</a:t>
            </a:r>
          </a:p>
          <a:p>
            <a:r>
              <a:rPr lang="en-US" b="1" dirty="0" smtClean="0"/>
              <a:t>Ease of upgrades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280160" y="1143000"/>
            <a:ext cx="9326880" cy="5181600"/>
          </a:xfrm>
        </p:spPr>
        <p:txBody>
          <a:bodyPr>
            <a:normAutofit/>
          </a:bodyPr>
          <a:lstStyle/>
          <a:p>
            <a:pPr>
              <a:spcAft>
                <a:spcPts val="1200"/>
              </a:spcAft>
              <a:buNone/>
            </a:pPr>
            <a:r>
              <a:rPr lang="en-US" sz="2400" b="1" dirty="0" smtClean="0">
                <a:latin typeface="Georgia" pitchFamily="18" charset="0"/>
              </a:rPr>
              <a:t>The generic design procedure for software radios are,</a:t>
            </a:r>
          </a:p>
          <a:p>
            <a:pPr marL="539496" indent="-457200">
              <a:spcAft>
                <a:spcPts val="1200"/>
              </a:spcAft>
              <a:buClr>
                <a:srgbClr val="0033CC"/>
              </a:buClr>
              <a:buSzPct val="100000"/>
              <a:buFont typeface="+mj-lt"/>
              <a:buAutoNum type="arabicPeriod"/>
            </a:pPr>
            <a:r>
              <a:rPr lang="en-US" sz="2400" b="1" dirty="0" smtClean="0">
                <a:latin typeface="Georgia" pitchFamily="18" charset="0"/>
              </a:rPr>
              <a:t>  Systems Engineering</a:t>
            </a:r>
          </a:p>
          <a:p>
            <a:pPr marL="539496" indent="-457200">
              <a:spcAft>
                <a:spcPts val="1200"/>
              </a:spcAft>
              <a:buClr>
                <a:srgbClr val="0033CC"/>
              </a:buClr>
              <a:buSzPct val="100000"/>
              <a:buFont typeface="+mj-lt"/>
              <a:buAutoNum type="arabicPeriod"/>
            </a:pPr>
            <a:r>
              <a:rPr lang="en-US" sz="2400" b="1" dirty="0" smtClean="0">
                <a:latin typeface="Georgia" pitchFamily="18" charset="0"/>
              </a:rPr>
              <a:t>  RF chain planning</a:t>
            </a:r>
          </a:p>
          <a:p>
            <a:pPr marL="539496" indent="-457200">
              <a:spcAft>
                <a:spcPts val="1200"/>
              </a:spcAft>
              <a:buClr>
                <a:srgbClr val="0033CC"/>
              </a:buClr>
              <a:buSzPct val="100000"/>
              <a:buFont typeface="+mj-lt"/>
              <a:buAutoNum type="arabicPeriod"/>
            </a:pPr>
            <a:r>
              <a:rPr lang="en-US" sz="2400" b="1" dirty="0" smtClean="0">
                <a:latin typeface="Georgia" pitchFamily="18" charset="0"/>
              </a:rPr>
              <a:t>  ADC and DAC conversion selection</a:t>
            </a:r>
          </a:p>
          <a:p>
            <a:pPr marL="539496" indent="-457200">
              <a:spcAft>
                <a:spcPts val="1200"/>
              </a:spcAft>
              <a:buClr>
                <a:srgbClr val="0033CC"/>
              </a:buClr>
              <a:buSzPct val="100000"/>
              <a:buFont typeface="+mj-lt"/>
              <a:buAutoNum type="arabicPeriod"/>
            </a:pPr>
            <a:r>
              <a:rPr lang="en-US" sz="2400" b="1" dirty="0" smtClean="0">
                <a:latin typeface="Georgia" pitchFamily="18" charset="0"/>
              </a:rPr>
              <a:t>  Software Architecture selection</a:t>
            </a:r>
          </a:p>
          <a:p>
            <a:pPr marL="539496" indent="-457200">
              <a:spcAft>
                <a:spcPts val="600"/>
              </a:spcAft>
              <a:buClr>
                <a:srgbClr val="0033CC"/>
              </a:buClr>
              <a:buSzPct val="100000"/>
              <a:buFont typeface="+mj-lt"/>
              <a:buAutoNum type="arabicPeriod"/>
            </a:pPr>
            <a:r>
              <a:rPr lang="en-US" sz="2400" b="1" dirty="0" smtClean="0">
                <a:latin typeface="Georgia" pitchFamily="18" charset="0"/>
              </a:rPr>
              <a:t>  Digital Signal Processing H/W architecture   </a:t>
            </a:r>
          </a:p>
          <a:p>
            <a:pPr marL="539496" indent="-457200">
              <a:spcAft>
                <a:spcPts val="1200"/>
              </a:spcAft>
              <a:buClr>
                <a:srgbClr val="0033CC"/>
              </a:buClr>
              <a:buSzPct val="100000"/>
              <a:buNone/>
            </a:pPr>
            <a:r>
              <a:rPr lang="en-US" sz="2400" b="1" dirty="0" smtClean="0">
                <a:latin typeface="Georgia" pitchFamily="18" charset="0"/>
              </a:rPr>
              <a:t>        selection</a:t>
            </a:r>
          </a:p>
          <a:p>
            <a:pPr marL="539496" indent="-457200">
              <a:spcAft>
                <a:spcPts val="1200"/>
              </a:spcAft>
              <a:buClr>
                <a:srgbClr val="0033CC"/>
              </a:buClr>
              <a:buSzPct val="100000"/>
              <a:buFont typeface="+mj-lt"/>
              <a:buAutoNum type="arabicPeriod" startAt="6"/>
            </a:pPr>
            <a:r>
              <a:rPr lang="en-US" sz="2400" b="1" dirty="0" smtClean="0">
                <a:latin typeface="Georgia" pitchFamily="18" charset="0"/>
              </a:rPr>
              <a:t> Radio Validation</a:t>
            </a:r>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76200"/>
            <a:ext cx="9326880" cy="1143000"/>
          </a:xfrm>
        </p:spPr>
        <p:txBody>
          <a:bodyPr>
            <a:normAutofit/>
          </a:bodyPr>
          <a:lstStyle/>
          <a:p>
            <a:pPr algn="ctr"/>
            <a:r>
              <a:rPr lang="en-US" sz="3200" b="1" dirty="0" smtClean="0">
                <a:solidFill>
                  <a:srgbClr val="FF0000"/>
                </a:solidFill>
                <a:latin typeface="Georgia" pitchFamily="18" charset="0"/>
              </a:rPr>
              <a:t>UNIT- I </a:t>
            </a:r>
            <a:br>
              <a:rPr lang="en-US" sz="3200" b="1" dirty="0" smtClean="0">
                <a:solidFill>
                  <a:srgbClr val="FF0000"/>
                </a:solidFill>
                <a:latin typeface="Georgia" pitchFamily="18" charset="0"/>
              </a:rPr>
            </a:br>
            <a:r>
              <a:rPr lang="en-US" sz="3200" b="1" dirty="0" smtClean="0">
                <a:solidFill>
                  <a:srgbClr val="FF0000"/>
                </a:solidFill>
                <a:latin typeface="Georgia" pitchFamily="18" charset="0"/>
              </a:rPr>
              <a:t>INTRODUCTION &amp; CASE STUDIES</a:t>
            </a:r>
            <a:endParaRPr lang="en-US" sz="3600" dirty="0">
              <a:solidFill>
                <a:srgbClr val="FF0000"/>
              </a:solidFill>
              <a:latin typeface="Georgia" pitchFamily="18" charset="0"/>
            </a:endParaRPr>
          </a:p>
        </p:txBody>
      </p:sp>
      <p:sp>
        <p:nvSpPr>
          <p:cNvPr id="3" name="Content Placeholder 2"/>
          <p:cNvSpPr>
            <a:spLocks noGrp="1"/>
          </p:cNvSpPr>
          <p:nvPr>
            <p:ph idx="1"/>
          </p:nvPr>
        </p:nvSpPr>
        <p:spPr>
          <a:xfrm>
            <a:off x="1280159" y="1447800"/>
            <a:ext cx="9548735" cy="5181600"/>
          </a:xfrm>
        </p:spPr>
        <p:txBody>
          <a:bodyPr>
            <a:normAutofit lnSpcReduction="10000"/>
          </a:bodyPr>
          <a:lstStyle/>
          <a:p>
            <a:pPr>
              <a:spcAft>
                <a:spcPts val="600"/>
              </a:spcAft>
              <a:buClr>
                <a:srgbClr val="FF0000"/>
              </a:buClr>
            </a:pPr>
            <a:r>
              <a:rPr lang="en-US" dirty="0" smtClean="0">
                <a:latin typeface="Georgia" pitchFamily="18" charset="0"/>
              </a:rPr>
              <a:t>Introduction to software Radio concepts:</a:t>
            </a:r>
          </a:p>
          <a:p>
            <a:pPr lvl="1">
              <a:spcBef>
                <a:spcPts val="600"/>
              </a:spcBef>
              <a:spcAft>
                <a:spcPts val="600"/>
              </a:spcAft>
              <a:buClr>
                <a:srgbClr val="00CC00"/>
              </a:buClr>
              <a:buFont typeface="Wingdings" pitchFamily="2" charset="2"/>
              <a:buChar char="Ø"/>
            </a:pPr>
            <a:r>
              <a:rPr lang="en-US" dirty="0" smtClean="0">
                <a:latin typeface="Georgia" pitchFamily="18" charset="0"/>
              </a:rPr>
              <a:t>Need for software Radios </a:t>
            </a:r>
          </a:p>
          <a:p>
            <a:pPr lvl="1">
              <a:spcBef>
                <a:spcPts val="600"/>
              </a:spcBef>
              <a:spcAft>
                <a:spcPts val="600"/>
              </a:spcAft>
              <a:buClr>
                <a:srgbClr val="00CC00"/>
              </a:buClr>
              <a:buFont typeface="Wingdings" pitchFamily="2" charset="2"/>
              <a:buChar char="Ø"/>
            </a:pPr>
            <a:r>
              <a:rPr lang="en-US" dirty="0" smtClean="0">
                <a:latin typeface="Georgia" pitchFamily="18" charset="0"/>
              </a:rPr>
              <a:t>Definition of software Radio</a:t>
            </a:r>
          </a:p>
          <a:p>
            <a:pPr lvl="1">
              <a:spcBef>
                <a:spcPts val="600"/>
              </a:spcBef>
              <a:spcAft>
                <a:spcPts val="600"/>
              </a:spcAft>
              <a:buClr>
                <a:srgbClr val="00CC00"/>
              </a:buClr>
              <a:buFont typeface="Wingdings" pitchFamily="2" charset="2"/>
              <a:buChar char="Ø"/>
            </a:pPr>
            <a:r>
              <a:rPr lang="en-US" dirty="0" smtClean="0">
                <a:latin typeface="Georgia" pitchFamily="18" charset="0"/>
              </a:rPr>
              <a:t>Characteristics and Benefits</a:t>
            </a:r>
          </a:p>
          <a:p>
            <a:pPr lvl="1">
              <a:spcBef>
                <a:spcPts val="600"/>
              </a:spcBef>
              <a:spcAft>
                <a:spcPts val="600"/>
              </a:spcAft>
              <a:buClr>
                <a:srgbClr val="00CC00"/>
              </a:buClr>
              <a:buFont typeface="Wingdings" pitchFamily="2" charset="2"/>
              <a:buChar char="Ø"/>
            </a:pPr>
            <a:r>
              <a:rPr lang="en-US" dirty="0" smtClean="0">
                <a:latin typeface="Georgia" pitchFamily="18" charset="0"/>
              </a:rPr>
              <a:t>Design Principles</a:t>
            </a:r>
          </a:p>
          <a:p>
            <a:pPr>
              <a:spcAft>
                <a:spcPts val="600"/>
              </a:spcAft>
              <a:buClr>
                <a:srgbClr val="FF0000"/>
              </a:buClr>
            </a:pPr>
            <a:r>
              <a:rPr lang="en-US" dirty="0" smtClean="0">
                <a:latin typeface="Georgia" pitchFamily="18" charset="0"/>
              </a:rPr>
              <a:t>Case studies: </a:t>
            </a:r>
          </a:p>
          <a:p>
            <a:pPr lvl="1">
              <a:spcBef>
                <a:spcPts val="600"/>
              </a:spcBef>
              <a:spcAft>
                <a:spcPts val="600"/>
              </a:spcAft>
              <a:buClr>
                <a:srgbClr val="00CC00"/>
              </a:buClr>
              <a:buFont typeface="Wingdings" pitchFamily="2" charset="2"/>
              <a:buChar char="Ø"/>
            </a:pPr>
            <a:r>
              <a:rPr lang="en-US" dirty="0" smtClean="0">
                <a:latin typeface="Georgia" pitchFamily="18" charset="0"/>
              </a:rPr>
              <a:t>SPEAK easy</a:t>
            </a:r>
          </a:p>
          <a:p>
            <a:pPr lvl="1">
              <a:spcBef>
                <a:spcPts val="600"/>
              </a:spcBef>
              <a:spcAft>
                <a:spcPts val="600"/>
              </a:spcAft>
              <a:buClr>
                <a:srgbClr val="00CC00"/>
              </a:buClr>
              <a:buFont typeface="Wingdings" pitchFamily="2" charset="2"/>
              <a:buChar char="Ø"/>
            </a:pPr>
            <a:r>
              <a:rPr lang="en-US" dirty="0" smtClean="0">
                <a:latin typeface="Georgia" pitchFamily="18" charset="0"/>
              </a:rPr>
              <a:t>JTRS</a:t>
            </a:r>
          </a:p>
          <a:p>
            <a:pPr lvl="1">
              <a:spcBef>
                <a:spcPts val="600"/>
              </a:spcBef>
              <a:spcAft>
                <a:spcPts val="600"/>
              </a:spcAft>
              <a:buClr>
                <a:srgbClr val="00CC00"/>
              </a:buClr>
              <a:buFont typeface="Wingdings" pitchFamily="2" charset="2"/>
              <a:buChar char="Ø"/>
            </a:pPr>
            <a:r>
              <a:rPr lang="en-US" dirty="0" smtClean="0">
                <a:latin typeface="Georgia" pitchFamily="18" charset="0"/>
              </a:rPr>
              <a:t>SDR-3000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1219200"/>
            <a:ext cx="9509760" cy="4800600"/>
          </a:xfrm>
        </p:spPr>
        <p:txBody>
          <a:bodyPr/>
          <a:lstStyle/>
          <a:p>
            <a:pPr marL="596646" indent="-514350">
              <a:spcAft>
                <a:spcPts val="1200"/>
              </a:spcAft>
              <a:buClr>
                <a:srgbClr val="FF0000"/>
              </a:buClr>
              <a:buFont typeface="+mj-lt"/>
              <a:buAutoNum type="arabicPeriod"/>
            </a:pPr>
            <a:r>
              <a:rPr lang="en-US" b="1" dirty="0" smtClean="0"/>
              <a:t> </a:t>
            </a:r>
            <a:r>
              <a:rPr lang="en-US" sz="2800" b="1" dirty="0" smtClean="0">
                <a:latin typeface="Georgia" pitchFamily="18" charset="0"/>
              </a:rPr>
              <a:t>Systems Engineering</a:t>
            </a:r>
            <a:endParaRPr lang="en-US" sz="2400" b="1" dirty="0" smtClean="0">
              <a:latin typeface="Georgia" pitchFamily="18" charset="0"/>
            </a:endParaRPr>
          </a:p>
          <a:p>
            <a:pPr lvl="1" algn="just">
              <a:spcBef>
                <a:spcPts val="600"/>
              </a:spcBef>
              <a:spcAft>
                <a:spcPts val="1200"/>
              </a:spcAft>
              <a:buClr>
                <a:srgbClr val="00CC00"/>
              </a:buClr>
              <a:buFont typeface="Wingdings" pitchFamily="2" charset="2"/>
              <a:buChar char="Ø"/>
            </a:pPr>
            <a:r>
              <a:rPr lang="en-US" sz="2400" b="1" dirty="0" smtClean="0">
                <a:latin typeface="Georgia" pitchFamily="18" charset="0"/>
              </a:rPr>
              <a:t> </a:t>
            </a:r>
            <a:r>
              <a:rPr lang="en-US" sz="2400" dirty="0" smtClean="0">
                <a:latin typeface="Georgia" pitchFamily="18" charset="0"/>
              </a:rPr>
              <a:t>Understand the constraints and requirements of communication link and network protocol allows the allocation of sufficient resource to establish the service.</a:t>
            </a:r>
          </a:p>
          <a:p>
            <a:pPr lvl="1">
              <a:spcBef>
                <a:spcPts val="600"/>
              </a:spcBef>
              <a:spcAft>
                <a:spcPts val="1200"/>
              </a:spcAft>
              <a:buClr>
                <a:srgbClr val="00CC00"/>
              </a:buClr>
              <a:buFont typeface="Wingdings" pitchFamily="2" charset="2"/>
              <a:buChar char="Ø"/>
            </a:pPr>
            <a:r>
              <a:rPr lang="en-US" sz="2400" dirty="0" smtClean="0">
                <a:latin typeface="Georgia" pitchFamily="18" charset="0"/>
              </a:rPr>
              <a:t> Constraints – Range, transmit power, modulation type, Data rate.</a:t>
            </a:r>
          </a:p>
          <a:p>
            <a:pP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1219200"/>
            <a:ext cx="9509760" cy="4800600"/>
          </a:xfrm>
        </p:spPr>
        <p:txBody>
          <a:bodyPr/>
          <a:lstStyle/>
          <a:p>
            <a:pPr marL="596646" indent="-514350">
              <a:spcAft>
                <a:spcPts val="1200"/>
              </a:spcAft>
              <a:buClr>
                <a:srgbClr val="FF0000"/>
              </a:buClr>
              <a:buFont typeface="+mj-lt"/>
              <a:buAutoNum type="arabicPeriod" startAt="2"/>
            </a:pPr>
            <a:r>
              <a:rPr lang="en-US" b="1" dirty="0" smtClean="0"/>
              <a:t>  </a:t>
            </a:r>
            <a:r>
              <a:rPr lang="en-US" sz="2800" b="1" dirty="0" smtClean="0">
                <a:latin typeface="Georgia" pitchFamily="18" charset="0"/>
              </a:rPr>
              <a:t>RF chain planning</a:t>
            </a:r>
            <a:endParaRPr lang="en-US" sz="2400" b="1" dirty="0" smtClean="0">
              <a:latin typeface="Georgia" pitchFamily="18" charset="0"/>
            </a:endParaRPr>
          </a:p>
          <a:p>
            <a:pPr lvl="1" algn="just">
              <a:buClr>
                <a:srgbClr val="FF0000"/>
              </a:buClr>
              <a:buSzPct val="90000"/>
              <a:buFont typeface="Wingdings 2" pitchFamily="18" charset="2"/>
              <a:buChar char="ä"/>
            </a:pPr>
            <a:r>
              <a:rPr lang="en-US" sz="2000" b="1" dirty="0" smtClean="0">
                <a:latin typeface="Georgia" pitchFamily="18" charset="0"/>
              </a:rPr>
              <a:t> </a:t>
            </a:r>
            <a:r>
              <a:rPr lang="en-US" sz="2400" dirty="0" smtClean="0">
                <a:latin typeface="Georgia" pitchFamily="18" charset="0"/>
              </a:rPr>
              <a:t>The ideal RF chain for the software radio should incorporate simultaneous flexibility in selection of power gain, bandwidth, center frequency,  sensitivity, and dynamic range</a:t>
            </a:r>
            <a:r>
              <a:rPr lang="en-US" sz="2400" dirty="0" smtClean="0"/>
              <a:t>.</a:t>
            </a:r>
            <a:endParaRPr lang="en-US" sz="2400" b="1" dirty="0" smtClean="0">
              <a:latin typeface="Georgia" pitchFamily="18" charset="0"/>
            </a:endParaRPr>
          </a:p>
          <a:p>
            <a:pP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1219200"/>
            <a:ext cx="9509760" cy="5410200"/>
          </a:xfrm>
        </p:spPr>
        <p:txBody>
          <a:bodyPr>
            <a:normAutofit/>
          </a:bodyPr>
          <a:lstStyle/>
          <a:p>
            <a:pPr marL="596646" indent="-514350">
              <a:spcAft>
                <a:spcPts val="1200"/>
              </a:spcAft>
              <a:buClr>
                <a:srgbClr val="FF0000"/>
              </a:buClr>
              <a:buFont typeface="+mj-lt"/>
              <a:buAutoNum type="arabicPeriod" startAt="3"/>
            </a:pPr>
            <a:r>
              <a:rPr lang="en-US" b="1" dirty="0" smtClean="0"/>
              <a:t> </a:t>
            </a:r>
            <a:r>
              <a:rPr lang="en-US" sz="2800" b="1" dirty="0" smtClean="0">
                <a:latin typeface="Georgia" pitchFamily="18" charset="0"/>
              </a:rPr>
              <a:t>ADC and DAC conversion selection</a:t>
            </a:r>
          </a:p>
          <a:p>
            <a:pPr algn="just">
              <a:spcAft>
                <a:spcPts val="600"/>
              </a:spcAft>
            </a:pPr>
            <a:r>
              <a:rPr lang="en-US" sz="2000" b="1" dirty="0" smtClean="0">
                <a:latin typeface="Georgia" pitchFamily="18" charset="0"/>
              </a:rPr>
              <a:t> </a:t>
            </a:r>
            <a:r>
              <a:rPr lang="en-US" sz="2400" dirty="0" smtClean="0">
                <a:latin typeface="Georgia" pitchFamily="18" charset="0"/>
              </a:rPr>
              <a:t>The </a:t>
            </a:r>
            <a:r>
              <a:rPr lang="en-US" sz="2600" dirty="0" smtClean="0">
                <a:latin typeface="Georgia" pitchFamily="18" charset="0"/>
              </a:rPr>
              <a:t>AD conversion and DA conversion for the ideal software radio is difficult to achieve.</a:t>
            </a:r>
          </a:p>
          <a:p>
            <a:pPr algn="just">
              <a:spcAft>
                <a:spcPts val="600"/>
              </a:spcAft>
            </a:pPr>
            <a:r>
              <a:rPr lang="en-US" sz="2600" dirty="0" smtClean="0">
                <a:latin typeface="Georgia" pitchFamily="18" charset="0"/>
              </a:rPr>
              <a:t>The selection requires trading power consumption, dynamic range, and bandwidth (sample rate). </a:t>
            </a:r>
          </a:p>
          <a:p>
            <a:pPr algn="just">
              <a:spcAft>
                <a:spcPts val="600"/>
              </a:spcAft>
            </a:pPr>
            <a:r>
              <a:rPr lang="en-US" sz="2600" dirty="0" smtClean="0">
                <a:latin typeface="Georgia" pitchFamily="18" charset="0"/>
              </a:rPr>
              <a:t>AD conversion and DA conversion selection is closely tied to the RF requirements for dynamic range, frequency translation  and  channelization requirement.</a:t>
            </a:r>
          </a:p>
          <a:p>
            <a:pPr algn="just">
              <a:spcAft>
                <a:spcPts val="600"/>
              </a:spcAft>
            </a:pPr>
            <a:r>
              <a:rPr lang="en-US" sz="2600" dirty="0" err="1" smtClean="0">
                <a:latin typeface="Georgia" pitchFamily="18" charset="0"/>
              </a:rPr>
              <a:t>Multirate</a:t>
            </a:r>
            <a:r>
              <a:rPr lang="en-US" sz="2600" dirty="0" smtClean="0">
                <a:latin typeface="Georgia" pitchFamily="18" charset="0"/>
              </a:rPr>
              <a:t> digital signal processing can be used to improve the flexibility of the digitization.</a:t>
            </a:r>
            <a:endParaRPr lang="en-US" sz="2600" b="1" dirty="0" smtClean="0">
              <a:latin typeface="Georgia" pitchFamily="18" charset="0"/>
            </a:endParaRPr>
          </a:p>
          <a:p>
            <a:pP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524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914400"/>
            <a:ext cx="9509760" cy="5562600"/>
          </a:xfrm>
        </p:spPr>
        <p:txBody>
          <a:bodyPr>
            <a:normAutofit/>
          </a:bodyPr>
          <a:lstStyle/>
          <a:p>
            <a:pPr marL="596646" indent="-514350">
              <a:spcAft>
                <a:spcPts val="1200"/>
              </a:spcAft>
              <a:buClr>
                <a:srgbClr val="FF0000"/>
              </a:buClr>
              <a:buFont typeface="+mj-lt"/>
              <a:buAutoNum type="arabicPeriod" startAt="4"/>
            </a:pPr>
            <a:r>
              <a:rPr lang="en-US" b="1" dirty="0" smtClean="0"/>
              <a:t> </a:t>
            </a:r>
            <a:r>
              <a:rPr lang="en-US" sz="2800" b="1" dirty="0" smtClean="0">
                <a:latin typeface="Georgia" pitchFamily="18" charset="0"/>
              </a:rPr>
              <a:t>Software Architecture selection</a:t>
            </a:r>
          </a:p>
          <a:p>
            <a:pPr algn="just">
              <a:spcAft>
                <a:spcPts val="1200"/>
              </a:spcAft>
            </a:pPr>
            <a:r>
              <a:rPr lang="en-US" sz="2600" b="1" dirty="0" smtClean="0">
                <a:latin typeface="Georgia" pitchFamily="18" charset="0"/>
              </a:rPr>
              <a:t> </a:t>
            </a:r>
            <a:r>
              <a:rPr lang="en-US" sz="2400" dirty="0" smtClean="0">
                <a:latin typeface="Georgia" pitchFamily="18" charset="0"/>
              </a:rPr>
              <a:t>The architecture should allow for hardware independence through the appropriate use of middleware.</a:t>
            </a:r>
          </a:p>
          <a:p>
            <a:pPr algn="just">
              <a:spcAft>
                <a:spcPts val="1200"/>
              </a:spcAft>
            </a:pPr>
            <a:r>
              <a:rPr lang="en-US" sz="2400" dirty="0" smtClean="0">
                <a:latin typeface="Georgia" pitchFamily="18" charset="0"/>
              </a:rPr>
              <a:t>The software needs to be aware of the capabilities of the hardware (both DSP and RF hardware) at both ends of the communications link to ensure compatibility and to make maximum use of the hardware resources .</a:t>
            </a:r>
          </a:p>
          <a:p>
            <a:pPr algn="just">
              <a:spcAft>
                <a:spcPts val="1200"/>
              </a:spcAft>
            </a:pPr>
            <a:r>
              <a:rPr lang="en-US" sz="2400" dirty="0" smtClean="0">
                <a:latin typeface="Georgia" pitchFamily="18" charset="0"/>
              </a:rPr>
              <a:t>The software radio will operate in an existing data infrastructure, it must interface quickly and efficiently with this Infrastructure</a:t>
            </a:r>
          </a:p>
          <a:p>
            <a:pP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10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1371600"/>
            <a:ext cx="9509760" cy="5029200"/>
          </a:xfrm>
        </p:spPr>
        <p:txBody>
          <a:bodyPr>
            <a:normAutofit/>
          </a:bodyPr>
          <a:lstStyle/>
          <a:p>
            <a:pPr algn="just"/>
            <a:r>
              <a:rPr lang="en-US" sz="2400" dirty="0" smtClean="0">
                <a:latin typeface="Georgia" pitchFamily="18" charset="0"/>
              </a:rPr>
              <a:t>The software radio needs to control issues such as attribute naming, error management, and addressing, regardless of the protocol used in the infrastructure.</a:t>
            </a:r>
          </a:p>
          <a:p>
            <a:pPr algn="just"/>
            <a:r>
              <a:rPr lang="en-US" sz="2400" dirty="0" smtClean="0">
                <a:latin typeface="Georgia" pitchFamily="18" charset="0"/>
              </a:rPr>
              <a:t>The software architecture should consider latency and timing for the whole protocol stack</a:t>
            </a:r>
          </a:p>
          <a:p>
            <a:pPr marL="596646" indent="-514350">
              <a:spcAft>
                <a:spcPts val="600"/>
              </a:spcAft>
              <a:buClr>
                <a:srgbClr val="0033CC"/>
              </a:buClr>
              <a:buSzPct val="100000"/>
              <a:buNone/>
            </a:pPr>
            <a:endParaRPr lang="en-US" b="1" dirty="0" smtClean="0"/>
          </a:p>
          <a:p>
            <a:pPr marL="596646" indent="-514350">
              <a:spcAft>
                <a:spcPts val="600"/>
              </a:spcAft>
              <a:buClr>
                <a:srgbClr val="0033CC"/>
              </a:buClr>
              <a:buSzPct val="100000"/>
              <a:buFont typeface="+mj-lt"/>
              <a:buAutoNum type="arabicPeriod" startAt="5"/>
            </a:pPr>
            <a:r>
              <a:rPr lang="en-US" b="1" dirty="0" smtClean="0"/>
              <a:t> </a:t>
            </a:r>
            <a:r>
              <a:rPr lang="en-US" sz="2800" b="1" dirty="0" smtClean="0">
                <a:latin typeface="Georgia" pitchFamily="18" charset="0"/>
              </a:rPr>
              <a:t>Digital Signal Processing H/W architecture  selection</a:t>
            </a:r>
          </a:p>
          <a:p>
            <a:r>
              <a:rPr lang="en-US" sz="2600" b="1" dirty="0" smtClean="0">
                <a:latin typeface="Georgia" pitchFamily="18" charset="0"/>
              </a:rPr>
              <a:t> </a:t>
            </a:r>
            <a:r>
              <a:rPr lang="en-US" sz="2400" dirty="0" smtClean="0">
                <a:latin typeface="Georgia" pitchFamily="18" charset="0"/>
              </a:rPr>
              <a:t>The core digital signal processing hardware can be implemented through microprocessors, FPGAs, and/or ASICs</a:t>
            </a:r>
            <a:r>
              <a:rPr lang="en-US" sz="2600" dirty="0" smtClean="0">
                <a:latin typeface="Georgia" pitchFamily="18" charset="0"/>
              </a:rPr>
              <a:t>.</a:t>
            </a:r>
          </a:p>
          <a:p>
            <a:endParaRPr lang="en-US" sz="2600" dirty="0" smtClean="0">
              <a:latin typeface="Georgia" pitchFamily="18" charset="0"/>
            </a:endParaRPr>
          </a:p>
          <a:p>
            <a:pPr marL="596646" indent="-514350">
              <a:buClr>
                <a:srgbClr val="FF0000"/>
              </a:buCl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52400"/>
            <a:ext cx="10241280" cy="685800"/>
          </a:xfrm>
        </p:spPr>
        <p:txBody>
          <a:bodyPr>
            <a:normAutofit fontScale="90000"/>
          </a:bodyPr>
          <a:lstStyle/>
          <a:p>
            <a:r>
              <a:rPr lang="en-US" b="1" dirty="0" smtClean="0">
                <a:solidFill>
                  <a:srgbClr val="FF0000"/>
                </a:solidFill>
              </a:rPr>
              <a:t>Design Principles of Software Radio</a:t>
            </a:r>
            <a:endParaRPr lang="en-US" dirty="0">
              <a:solidFill>
                <a:srgbClr val="FF0000"/>
              </a:solidFill>
            </a:endParaRPr>
          </a:p>
        </p:txBody>
      </p:sp>
      <p:sp>
        <p:nvSpPr>
          <p:cNvPr id="3" name="Content Placeholder 2"/>
          <p:cNvSpPr>
            <a:spLocks noGrp="1"/>
          </p:cNvSpPr>
          <p:nvPr>
            <p:ph idx="1"/>
          </p:nvPr>
        </p:nvSpPr>
        <p:spPr>
          <a:xfrm>
            <a:off x="1097280" y="914400"/>
            <a:ext cx="9509760" cy="5486400"/>
          </a:xfrm>
        </p:spPr>
        <p:txBody>
          <a:bodyPr>
            <a:normAutofit/>
          </a:bodyPr>
          <a:lstStyle/>
          <a:p>
            <a:pPr marL="596646" indent="-514350">
              <a:buClr>
                <a:srgbClr val="FF0000"/>
              </a:buClr>
              <a:buFont typeface="+mj-lt"/>
              <a:buAutoNum type="arabicPeriod" startAt="6"/>
            </a:pPr>
            <a:r>
              <a:rPr lang="en-US" sz="2800" b="1" dirty="0" smtClean="0">
                <a:latin typeface="Georgia" pitchFamily="18" charset="0"/>
              </a:rPr>
              <a:t>Digital Signal Processing H/W architecture  selection</a:t>
            </a:r>
          </a:p>
          <a:p>
            <a:pPr algn="just">
              <a:spcAft>
                <a:spcPts val="1200"/>
              </a:spcAft>
            </a:pPr>
            <a:r>
              <a:rPr lang="en-US" sz="2400" dirty="0" smtClean="0">
                <a:latin typeface="Georgia" pitchFamily="18" charset="0"/>
              </a:rPr>
              <a:t>It is essential to ensure not only that the communicating units operate correctly, but also that a glitch does not cause system-level failures.</a:t>
            </a:r>
          </a:p>
          <a:p>
            <a:pPr algn="just">
              <a:spcAft>
                <a:spcPts val="1200"/>
              </a:spcAft>
            </a:pPr>
            <a:r>
              <a:rPr lang="en-US" sz="2400" dirty="0" smtClean="0">
                <a:latin typeface="Georgia" pitchFamily="18" charset="0"/>
              </a:rPr>
              <a:t>Interference caused by a software radio mobile unit to adjacent bands is an example of how a software radio could cause a system-level failure.</a:t>
            </a:r>
          </a:p>
          <a:p>
            <a:pPr algn="just">
              <a:spcAft>
                <a:spcPts val="1200"/>
              </a:spcAft>
            </a:pPr>
            <a:r>
              <a:rPr lang="en-US" sz="2400" dirty="0" smtClean="0">
                <a:latin typeface="Georgia" pitchFamily="18" charset="0"/>
              </a:rPr>
              <a:t>Structuring the software to link various modules with their limitations and deficiencies can help in testing compatibility of software modules.</a:t>
            </a:r>
            <a:endParaRPr lang="en-US" sz="2400" b="1" dirty="0" smtClean="0">
              <a:latin typeface="Georgia"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334000"/>
          </a:xfrm>
        </p:spPr>
        <p:txBody>
          <a:bodyPr>
            <a:normAutofit/>
          </a:bodyPr>
          <a:lstStyle/>
          <a:p>
            <a:pPr algn="just">
              <a:spcAft>
                <a:spcPts val="1200"/>
              </a:spcAft>
            </a:pPr>
            <a:r>
              <a:rPr lang="en-US" sz="2400" dirty="0" err="1" smtClean="0">
                <a:latin typeface="Georgia" pitchFamily="18" charset="0"/>
              </a:rPr>
              <a:t>SPEAKeasy</a:t>
            </a:r>
            <a:r>
              <a:rPr lang="en-US" sz="2400" dirty="0" smtClean="0">
                <a:latin typeface="Georgia" pitchFamily="18" charset="0"/>
              </a:rPr>
              <a:t>, is a s/w radio architecture is the joint project done by the branches of US military.</a:t>
            </a:r>
          </a:p>
          <a:p>
            <a:pPr algn="just">
              <a:spcAft>
                <a:spcPts val="1200"/>
              </a:spcAft>
            </a:pPr>
            <a:r>
              <a:rPr lang="en-US" sz="2400" dirty="0" smtClean="0">
                <a:latin typeface="Georgia" pitchFamily="18" charset="0"/>
              </a:rPr>
              <a:t>Initially research was </a:t>
            </a:r>
            <a:r>
              <a:rPr lang="en-US" sz="2400" dirty="0" err="1" smtClean="0">
                <a:latin typeface="Georgia" pitchFamily="18" charset="0"/>
              </a:rPr>
              <a:t>estabilished</a:t>
            </a:r>
            <a:r>
              <a:rPr lang="en-US" sz="2400" dirty="0" smtClean="0">
                <a:latin typeface="Georgia" pitchFamily="18" charset="0"/>
              </a:rPr>
              <a:t> as a part of AIR FORCE </a:t>
            </a:r>
            <a:r>
              <a:rPr lang="en-US" sz="2400" dirty="0" smtClean="0">
                <a:solidFill>
                  <a:srgbClr val="FF0000"/>
                </a:solidFill>
                <a:latin typeface="Georgia" pitchFamily="18" charset="0"/>
              </a:rPr>
              <a:t>TAJPS</a:t>
            </a:r>
            <a:r>
              <a:rPr lang="en-US" sz="2400" dirty="0" smtClean="0">
                <a:latin typeface="Georgia" pitchFamily="18" charset="0"/>
              </a:rPr>
              <a:t> processor (Tactical </a:t>
            </a:r>
            <a:r>
              <a:rPr lang="en-US" sz="2400" dirty="0" err="1" smtClean="0">
                <a:latin typeface="Georgia" pitchFamily="18" charset="0"/>
              </a:rPr>
              <a:t>AntiJam</a:t>
            </a:r>
            <a:r>
              <a:rPr lang="en-US" sz="2400" dirty="0" smtClean="0">
                <a:latin typeface="Georgia" pitchFamily="18" charset="0"/>
              </a:rPr>
              <a:t> Programmable Signal Processor)which sought to create a programmable </a:t>
            </a:r>
            <a:r>
              <a:rPr lang="en-US" sz="2400" dirty="0" smtClean="0">
                <a:solidFill>
                  <a:srgbClr val="FF0000"/>
                </a:solidFill>
                <a:latin typeface="Georgia" pitchFamily="18" charset="0"/>
              </a:rPr>
              <a:t>MODEM</a:t>
            </a:r>
            <a:r>
              <a:rPr lang="en-US" sz="2400" dirty="0" smtClean="0">
                <a:latin typeface="Georgia" pitchFamily="18" charset="0"/>
              </a:rPr>
              <a:t> that would support future evolution of waveforms.</a:t>
            </a:r>
          </a:p>
          <a:p>
            <a:pPr algn="just">
              <a:spcAft>
                <a:spcPts val="1200"/>
              </a:spcAft>
            </a:pPr>
            <a:r>
              <a:rPr lang="en-US" sz="2400" dirty="0" smtClean="0">
                <a:latin typeface="Georgia" pitchFamily="18" charset="0"/>
              </a:rPr>
              <a:t>During Desert Storm operation, other military branches were felt difficult to communicate with allies.</a:t>
            </a:r>
          </a:p>
          <a:p>
            <a:pPr algn="just">
              <a:spcAft>
                <a:spcPts val="1200"/>
              </a:spcAft>
            </a:pPr>
            <a:r>
              <a:rPr lang="en-US" sz="2400" dirty="0" smtClean="0">
                <a:latin typeface="Georgia" pitchFamily="18" charset="0"/>
              </a:rPr>
              <a:t>Allies military branches took an interest in </a:t>
            </a:r>
            <a:r>
              <a:rPr lang="en-US" sz="2400" dirty="0" smtClean="0">
                <a:solidFill>
                  <a:srgbClr val="FF0000"/>
                </a:solidFill>
                <a:latin typeface="Georgia" pitchFamily="18" charset="0"/>
              </a:rPr>
              <a:t>TAJPSP</a:t>
            </a:r>
            <a:r>
              <a:rPr lang="en-US" sz="2400" dirty="0" smtClean="0">
                <a:latin typeface="Georgia" pitchFamily="18" charset="0"/>
              </a:rPr>
              <a:t> and collectively developed </a:t>
            </a:r>
            <a:r>
              <a:rPr lang="en-US" sz="2400" dirty="0" err="1" smtClean="0">
                <a:latin typeface="Georgia" pitchFamily="18" charset="0"/>
              </a:rPr>
              <a:t>SPEAKeasy</a:t>
            </a:r>
            <a:r>
              <a:rPr lang="en-US" sz="2400" dirty="0" smtClean="0">
                <a:latin typeface="Georgia" pitchFamily="18" charset="0"/>
              </a:rPr>
              <a:t> program.</a:t>
            </a:r>
            <a:endParaRPr lang="en-US" sz="2400" dirty="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Case 1: </a:t>
            </a:r>
            <a:r>
              <a:rPr lang="en-US" b="1" dirty="0" err="1" smtClean="0">
                <a:solidFill>
                  <a:srgbClr val="FF0000"/>
                </a:solidFill>
              </a:rPr>
              <a:t>SPEAKeasy</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334000"/>
          </a:xfrm>
        </p:spPr>
        <p:txBody>
          <a:bodyPr>
            <a:normAutofit/>
          </a:bodyPr>
          <a:lstStyle/>
          <a:p>
            <a:pPr algn="just">
              <a:spcAft>
                <a:spcPts val="1200"/>
              </a:spcAft>
            </a:pPr>
            <a:r>
              <a:rPr lang="en-US" sz="2400" dirty="0" smtClean="0">
                <a:latin typeface="Georgia" pitchFamily="18" charset="0"/>
              </a:rPr>
              <a:t>This </a:t>
            </a:r>
            <a:r>
              <a:rPr lang="en-US" sz="2400" dirty="0" err="1" smtClean="0">
                <a:latin typeface="Georgia" pitchFamily="18" charset="0"/>
              </a:rPr>
              <a:t>SPEAKeasy</a:t>
            </a:r>
            <a:r>
              <a:rPr lang="en-US" sz="2400" dirty="0" smtClean="0">
                <a:latin typeface="Georgia" pitchFamily="18" charset="0"/>
              </a:rPr>
              <a:t> </a:t>
            </a:r>
            <a:r>
              <a:rPr lang="en-US" sz="2400" dirty="0" err="1" smtClean="0">
                <a:latin typeface="Georgia" pitchFamily="18" charset="0"/>
              </a:rPr>
              <a:t>programme</a:t>
            </a:r>
            <a:r>
              <a:rPr lang="en-US" sz="2400" dirty="0" smtClean="0">
                <a:latin typeface="Georgia" pitchFamily="18" charset="0"/>
              </a:rPr>
              <a:t> expanded their goals of TAJPSP to the creation of software defined </a:t>
            </a:r>
            <a:r>
              <a:rPr lang="en-US" sz="2400" dirty="0" smtClean="0">
                <a:solidFill>
                  <a:srgbClr val="FF0000"/>
                </a:solidFill>
                <a:latin typeface="Georgia" pitchFamily="18" charset="0"/>
              </a:rPr>
              <a:t>MBMMR</a:t>
            </a:r>
            <a:r>
              <a:rPr lang="en-US" sz="2400" dirty="0" smtClean="0">
                <a:latin typeface="Georgia" pitchFamily="18" charset="0"/>
              </a:rPr>
              <a:t> (</a:t>
            </a:r>
            <a:r>
              <a:rPr lang="en-US" sz="2400" dirty="0" err="1" smtClean="0">
                <a:latin typeface="Georgia" pitchFamily="18" charset="0"/>
              </a:rPr>
              <a:t>MultiBand</a:t>
            </a:r>
            <a:r>
              <a:rPr lang="en-US" sz="2400" dirty="0" smtClean="0">
                <a:latin typeface="Georgia" pitchFamily="18" charset="0"/>
              </a:rPr>
              <a:t> </a:t>
            </a:r>
            <a:r>
              <a:rPr lang="en-US" sz="2400" dirty="0" err="1" smtClean="0">
                <a:latin typeface="Georgia" pitchFamily="18" charset="0"/>
              </a:rPr>
              <a:t>MultiMission</a:t>
            </a:r>
            <a:r>
              <a:rPr lang="en-US" sz="2400" dirty="0" smtClean="0">
                <a:latin typeface="Georgia" pitchFamily="18" charset="0"/>
              </a:rPr>
              <a:t> Radio).</a:t>
            </a:r>
          </a:p>
          <a:p>
            <a:pPr algn="just">
              <a:spcAft>
                <a:spcPts val="1200"/>
              </a:spcAft>
            </a:pPr>
            <a:r>
              <a:rPr lang="en-US" sz="2400" dirty="0" err="1" smtClean="0">
                <a:latin typeface="Georgia" pitchFamily="18" charset="0"/>
              </a:rPr>
              <a:t>SPEAKeasy</a:t>
            </a:r>
            <a:r>
              <a:rPr lang="en-US" sz="2400" dirty="0" smtClean="0">
                <a:latin typeface="Georgia" pitchFamily="18" charset="0"/>
              </a:rPr>
              <a:t> was the </a:t>
            </a:r>
            <a:r>
              <a:rPr lang="en-US" sz="2400" dirty="0" smtClean="0">
                <a:solidFill>
                  <a:srgbClr val="0033CC"/>
                </a:solidFill>
                <a:latin typeface="Georgia" pitchFamily="18" charset="0"/>
              </a:rPr>
              <a:t>beginning of a long term strategy </a:t>
            </a:r>
            <a:r>
              <a:rPr lang="en-US" sz="2400" dirty="0" smtClean="0">
                <a:latin typeface="Georgia" pitchFamily="18" charset="0"/>
              </a:rPr>
              <a:t>by the military to advanced S/W radio technology. </a:t>
            </a:r>
          </a:p>
          <a:p>
            <a:pPr algn="just">
              <a:spcAft>
                <a:spcPts val="1200"/>
              </a:spcAft>
            </a:pPr>
            <a:r>
              <a:rPr lang="en-US" sz="2400" dirty="0" smtClean="0">
                <a:latin typeface="Georgia" pitchFamily="18" charset="0"/>
              </a:rPr>
              <a:t>Military planned to develop and implement a S/W radio architecture with </a:t>
            </a:r>
            <a:r>
              <a:rPr lang="en-US" sz="2400" dirty="0" smtClean="0">
                <a:solidFill>
                  <a:srgbClr val="0033CC"/>
                </a:solidFill>
                <a:latin typeface="Georgia" pitchFamily="18" charset="0"/>
              </a:rPr>
              <a:t>commercial partners</a:t>
            </a:r>
            <a:r>
              <a:rPr lang="en-US" sz="2400" dirty="0" smtClean="0">
                <a:latin typeface="Georgia" pitchFamily="18" charset="0"/>
              </a:rPr>
              <a:t> and then to later support the migration of the technology to the </a:t>
            </a:r>
            <a:r>
              <a:rPr lang="en-US" sz="2400" dirty="0" smtClean="0">
                <a:solidFill>
                  <a:srgbClr val="0033CC"/>
                </a:solidFill>
                <a:latin typeface="Georgia" pitchFamily="18" charset="0"/>
              </a:rPr>
              <a:t>commercial domain</a:t>
            </a:r>
            <a:r>
              <a:rPr lang="en-US" sz="2400" dirty="0" smtClean="0">
                <a:latin typeface="Georgia" pitchFamily="18" charset="0"/>
              </a:rPr>
              <a:t>.</a:t>
            </a:r>
          </a:p>
          <a:p>
            <a:pPr algn="just">
              <a:spcAft>
                <a:spcPts val="1200"/>
              </a:spcAft>
            </a:pPr>
            <a:r>
              <a:rPr lang="en-US" sz="2400" dirty="0" smtClean="0">
                <a:latin typeface="Georgia" pitchFamily="18" charset="0"/>
              </a:rPr>
              <a:t>As part of this strategy, </a:t>
            </a:r>
            <a:r>
              <a:rPr lang="en-US" sz="2400" dirty="0" err="1" smtClean="0">
                <a:latin typeface="Georgia" pitchFamily="18" charset="0"/>
              </a:rPr>
              <a:t>SPEAKeasy</a:t>
            </a:r>
            <a:r>
              <a:rPr lang="en-US" sz="2400" dirty="0" smtClean="0">
                <a:latin typeface="Georgia" pitchFamily="18" charset="0"/>
              </a:rPr>
              <a:t> was broken into </a:t>
            </a:r>
            <a:r>
              <a:rPr lang="en-US" sz="2400" dirty="0" smtClean="0">
                <a:solidFill>
                  <a:srgbClr val="0033CC"/>
                </a:solidFill>
                <a:latin typeface="Georgia" pitchFamily="18" charset="0"/>
              </a:rPr>
              <a:t>Two phases</a:t>
            </a:r>
            <a:r>
              <a:rPr lang="en-US" sz="2400" dirty="0" smtClean="0">
                <a:latin typeface="Georgia" pitchFamily="18" charset="0"/>
              </a:rPr>
              <a:t>.</a:t>
            </a:r>
            <a:endParaRPr lang="en-US" sz="2400" dirty="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Case 1: </a:t>
            </a:r>
            <a:r>
              <a:rPr lang="en-US" b="1" dirty="0" err="1" smtClean="0">
                <a:solidFill>
                  <a:srgbClr val="FF0000"/>
                </a:solidFill>
              </a:rPr>
              <a:t>SPEAKeasy</a:t>
            </a:r>
            <a:endParaRPr lang="en-US"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334000"/>
          </a:xfrm>
        </p:spPr>
        <p:txBody>
          <a:bodyPr>
            <a:normAutofit/>
          </a:bodyPr>
          <a:lstStyle/>
          <a:p>
            <a:pPr algn="just">
              <a:spcAft>
                <a:spcPts val="1200"/>
              </a:spcAft>
            </a:pPr>
            <a:r>
              <a:rPr lang="en-US" sz="2400" dirty="0" smtClean="0">
                <a:latin typeface="Georgia" pitchFamily="18" charset="0"/>
              </a:rPr>
              <a:t>In phase I, special attention is paid in creating a S/W reconfigurable MODEM.</a:t>
            </a:r>
          </a:p>
          <a:p>
            <a:pPr algn="just">
              <a:spcAft>
                <a:spcPts val="1200"/>
              </a:spcAft>
            </a:pPr>
            <a:r>
              <a:rPr lang="en-US" sz="2400" dirty="0" smtClean="0">
                <a:latin typeface="Georgia" pitchFamily="18" charset="0"/>
              </a:rPr>
              <a:t>In phase II, attention were paid in creating S/W radio and to formalize complete SW radio architecture. </a:t>
            </a: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Case 1: </a:t>
            </a:r>
            <a:r>
              <a:rPr lang="en-US" b="1" dirty="0" err="1" smtClean="0">
                <a:solidFill>
                  <a:srgbClr val="FF0000"/>
                </a:solidFill>
              </a:rPr>
              <a:t>SPEAKeasy</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562600"/>
          </a:xfrm>
        </p:spPr>
        <p:txBody>
          <a:bodyPr>
            <a:normAutofit/>
          </a:bodyPr>
          <a:lstStyle/>
          <a:p>
            <a:pPr algn="just">
              <a:spcAft>
                <a:spcPts val="1200"/>
              </a:spcAft>
            </a:pPr>
            <a:r>
              <a:rPr lang="en-US" sz="2400" dirty="0" smtClean="0">
                <a:latin typeface="Georgia" pitchFamily="18" charset="0"/>
              </a:rPr>
              <a:t>The </a:t>
            </a:r>
            <a:r>
              <a:rPr lang="en-US" sz="2400" dirty="0" err="1" smtClean="0">
                <a:latin typeface="Georgia" pitchFamily="18" charset="0"/>
              </a:rPr>
              <a:t>SPEAKeasy</a:t>
            </a:r>
            <a:r>
              <a:rPr lang="en-US" sz="2400" dirty="0" smtClean="0">
                <a:latin typeface="Georgia" pitchFamily="18" charset="0"/>
              </a:rPr>
              <a:t> phase I was intended to show that S/W radio had the potential to</a:t>
            </a:r>
          </a:p>
          <a:p>
            <a:pPr algn="just">
              <a:spcAft>
                <a:spcPts val="600"/>
              </a:spcAft>
            </a:pPr>
            <a:r>
              <a:rPr lang="en-US" sz="2400" dirty="0" smtClean="0">
                <a:latin typeface="Georgia" pitchFamily="18" charset="0"/>
              </a:rPr>
              <a:t>Alleviate the military's interoperability issues,</a:t>
            </a:r>
          </a:p>
          <a:p>
            <a:pPr algn="just">
              <a:spcAft>
                <a:spcPts val="600"/>
              </a:spcAft>
            </a:pPr>
            <a:r>
              <a:rPr lang="en-US" sz="2400" dirty="0" smtClean="0">
                <a:latin typeface="Georgia" pitchFamily="18" charset="0"/>
              </a:rPr>
              <a:t>Simplify the process of incorporating new technology, </a:t>
            </a:r>
          </a:p>
          <a:p>
            <a:pPr algn="just">
              <a:spcAft>
                <a:spcPts val="600"/>
              </a:spcAft>
            </a:pPr>
            <a:r>
              <a:rPr lang="en-US" sz="2400" dirty="0" smtClean="0">
                <a:latin typeface="Georgia" pitchFamily="18" charset="0"/>
              </a:rPr>
              <a:t>Provide more advanced security functions,</a:t>
            </a:r>
          </a:p>
          <a:p>
            <a:pPr algn="just">
              <a:spcAft>
                <a:spcPts val="600"/>
              </a:spcAft>
            </a:pPr>
            <a:r>
              <a:rPr lang="en-US" sz="2400" dirty="0" smtClean="0">
                <a:latin typeface="Georgia" pitchFamily="18" charset="0"/>
              </a:rPr>
              <a:t>Simplify information security (INFOSEC) implementations</a:t>
            </a:r>
          </a:p>
          <a:p>
            <a:pPr algn="just">
              <a:spcAft>
                <a:spcPts val="600"/>
              </a:spcAft>
            </a:pPr>
            <a:r>
              <a:rPr lang="en-US" sz="2400" dirty="0" smtClean="0">
                <a:latin typeface="Georgia" pitchFamily="18" charset="0"/>
              </a:rPr>
              <a:t>Add flexibility without significantly increasing power consumption,</a:t>
            </a:r>
          </a:p>
          <a:p>
            <a:pPr algn="just">
              <a:spcAft>
                <a:spcPts val="600"/>
              </a:spcAft>
            </a:pPr>
            <a:r>
              <a:rPr lang="en-US" sz="2400" dirty="0" smtClean="0">
                <a:latin typeface="Georgia" pitchFamily="18" charset="0"/>
              </a:rPr>
              <a:t>Demonstrate that the use of reprogrammable hardware in the place of dedicated hardware would incur no major performance penalties.</a:t>
            </a:r>
          </a:p>
          <a:p>
            <a:pPr algn="just">
              <a:spcAft>
                <a:spcPts val="1200"/>
              </a:spcAft>
            </a:pPr>
            <a:endParaRPr lang="en-US" sz="2400" dirty="0" smtClean="0"/>
          </a:p>
          <a:p>
            <a:pPr algn="just">
              <a:spcAft>
                <a:spcPts val="1200"/>
              </a:spcAft>
            </a:pPr>
            <a:endParaRPr lang="en-US" sz="2400" dirty="0" smtClean="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err="1" smtClean="0">
                <a:solidFill>
                  <a:srgbClr val="FF0000"/>
                </a:solidFill>
              </a:rPr>
              <a:t>SPEAKeasy</a:t>
            </a:r>
            <a:r>
              <a:rPr lang="en-US" b="1" dirty="0" smtClean="0">
                <a:solidFill>
                  <a:srgbClr val="FF0000"/>
                </a:solidFill>
              </a:rPr>
              <a:t> Phase-I (1992-95)</a:t>
            </a:r>
            <a:endParaRPr lang="en-US" dirty="0">
              <a:solidFill>
                <a:srgbClr val="FF0000"/>
              </a:solidFill>
            </a:endParaRPr>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2030730" y="6248400"/>
            <a:ext cx="6911341" cy="457200"/>
          </a:xfrm>
        </p:spPr>
        <p:txBody>
          <a:bodyPr/>
          <a:lstStyle/>
          <a:p>
            <a:r>
              <a:rPr lang="en-US" altLang="ko-KR">
                <a:latin typeface="Georgia" pitchFamily="18" charset="0"/>
              </a:rPr>
              <a:t>Advanced Computer Architecture Laboratory</a:t>
            </a:r>
          </a:p>
          <a:p>
            <a:r>
              <a:rPr lang="en-US" altLang="ko-KR">
                <a:latin typeface="Georgia" pitchFamily="18" charset="0"/>
              </a:rPr>
              <a:t>University of Michigan</a:t>
            </a:r>
            <a:endParaRPr lang="en-US">
              <a:latin typeface="Georgia" pitchFamily="18" charset="0"/>
            </a:endParaRPr>
          </a:p>
        </p:txBody>
      </p:sp>
      <p:sp>
        <p:nvSpPr>
          <p:cNvPr id="5" name="Slide Number Placeholder 4"/>
          <p:cNvSpPr>
            <a:spLocks noGrp="1"/>
          </p:cNvSpPr>
          <p:nvPr>
            <p:ph type="sldNum" sz="quarter" idx="11"/>
          </p:nvPr>
        </p:nvSpPr>
        <p:spPr>
          <a:xfrm>
            <a:off x="9115425" y="6248400"/>
            <a:ext cx="1308735" cy="457200"/>
          </a:xfrm>
        </p:spPr>
        <p:txBody>
          <a:bodyPr/>
          <a:lstStyle/>
          <a:p>
            <a:fld id="{BC2A3473-E300-4ED8-AF8B-97429FF9ED49}" type="slidenum">
              <a:rPr lang="en-US">
                <a:latin typeface="Georgia" pitchFamily="18" charset="0"/>
              </a:rPr>
              <a:pPr/>
              <a:t>3</a:t>
            </a:fld>
            <a:endParaRPr lang="en-US" dirty="0">
              <a:latin typeface="Georgia" pitchFamily="18" charset="0"/>
            </a:endParaRPr>
          </a:p>
        </p:txBody>
      </p:sp>
      <p:sp>
        <p:nvSpPr>
          <p:cNvPr id="6" name="Rectangle 2"/>
          <p:cNvSpPr txBox="1">
            <a:spLocks noChangeArrowheads="1"/>
          </p:cNvSpPr>
          <p:nvPr/>
        </p:nvSpPr>
        <p:spPr>
          <a:xfrm>
            <a:off x="182880" y="228600"/>
            <a:ext cx="10607040" cy="9906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ko-KR"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eorgia" pitchFamily="18" charset="0"/>
                <a:ea typeface="굴림" pitchFamily="50" charset="-127"/>
                <a:cs typeface="+mj-cs"/>
              </a:rPr>
              <a:t>Wireless Communication System</a:t>
            </a:r>
            <a:endParaRPr kumimoji="0" lang="en-US" sz="40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Georgia" pitchFamily="18" charset="0"/>
              <a:ea typeface="+mj-ea"/>
              <a:cs typeface="+mj-cs"/>
            </a:endParaRPr>
          </a:p>
        </p:txBody>
      </p:sp>
      <p:sp>
        <p:nvSpPr>
          <p:cNvPr id="7" name="Rectangle 4"/>
          <p:cNvSpPr>
            <a:spLocks noChangeArrowheads="1"/>
          </p:cNvSpPr>
          <p:nvPr/>
        </p:nvSpPr>
        <p:spPr bwMode="auto">
          <a:xfrm>
            <a:off x="5918835" y="2498727"/>
            <a:ext cx="4297680" cy="1114425"/>
          </a:xfrm>
          <a:prstGeom prst="rect">
            <a:avLst/>
          </a:prstGeom>
          <a:solidFill>
            <a:schemeClr val="accent1"/>
          </a:solidFill>
          <a:ln w="19050">
            <a:solidFill>
              <a:schemeClr val="tx1"/>
            </a:solidFill>
            <a:miter lim="800000"/>
            <a:headEnd/>
            <a:tailEnd type="none" w="sm" len="sm"/>
          </a:ln>
          <a:effectLst/>
        </p:spPr>
        <p:txBody>
          <a:bodyPr wrap="none" anchor="ctr"/>
          <a:lstStyle/>
          <a:p>
            <a:endParaRPr lang="en-US">
              <a:latin typeface="Georgia" pitchFamily="18" charset="0"/>
            </a:endParaRPr>
          </a:p>
        </p:txBody>
      </p:sp>
      <p:sp>
        <p:nvSpPr>
          <p:cNvPr id="8" name="Text Box 5"/>
          <p:cNvSpPr txBox="1">
            <a:spLocks noChangeArrowheads="1"/>
          </p:cNvSpPr>
          <p:nvPr/>
        </p:nvSpPr>
        <p:spPr bwMode="auto">
          <a:xfrm>
            <a:off x="2289810" y="4667251"/>
            <a:ext cx="2331720" cy="646331"/>
          </a:xfrm>
          <a:prstGeom prst="rect">
            <a:avLst/>
          </a:prstGeom>
          <a:solidFill>
            <a:srgbClr val="FF99FF"/>
          </a:solidFill>
          <a:ln w="19050">
            <a:solidFill>
              <a:schemeClr val="tx1"/>
            </a:solidFill>
            <a:miter lim="800000"/>
            <a:headEnd/>
            <a:tailEnd type="none" w="sm" len="sm"/>
          </a:ln>
          <a:effectLst/>
        </p:spPr>
        <p:txBody>
          <a:bodyPr>
            <a:spAutoFit/>
          </a:bodyPr>
          <a:lstStyle/>
          <a:p>
            <a:pPr algn="ctr"/>
            <a:r>
              <a:rPr lang="en-US" altLang="ko-KR" b="1">
                <a:latin typeface="Georgia" pitchFamily="18" charset="0"/>
                <a:ea typeface="굴림" pitchFamily="50" charset="-127"/>
                <a:cs typeface="Arial" charset="0"/>
              </a:rPr>
              <a:t>Upper Protocol Layers</a:t>
            </a:r>
            <a:endParaRPr lang="en-US" b="1">
              <a:latin typeface="Georgia" pitchFamily="18" charset="0"/>
              <a:ea typeface="굴림" pitchFamily="50" charset="-127"/>
              <a:cs typeface="Arial" charset="0"/>
            </a:endParaRPr>
          </a:p>
        </p:txBody>
      </p:sp>
      <p:sp>
        <p:nvSpPr>
          <p:cNvPr id="9" name="Text Box 6"/>
          <p:cNvSpPr txBox="1">
            <a:spLocks noChangeArrowheads="1"/>
          </p:cNvSpPr>
          <p:nvPr/>
        </p:nvSpPr>
        <p:spPr bwMode="auto">
          <a:xfrm>
            <a:off x="6235066" y="4627563"/>
            <a:ext cx="2447925" cy="660400"/>
          </a:xfrm>
          <a:prstGeom prst="rect">
            <a:avLst/>
          </a:prstGeom>
          <a:solidFill>
            <a:schemeClr val="accent1"/>
          </a:solidFill>
          <a:ln w="19050">
            <a:solidFill>
              <a:schemeClr val="tx1"/>
            </a:solidFill>
            <a:miter lim="800000"/>
            <a:headEnd/>
            <a:tailEnd type="none" w="sm" len="sm"/>
          </a:ln>
          <a:effectLst/>
        </p:spPr>
        <p:txBody>
          <a:bodyPr>
            <a:spAutoFit/>
          </a:bodyPr>
          <a:lstStyle/>
          <a:p>
            <a:pPr algn="ctr"/>
            <a:r>
              <a:rPr lang="en-US" b="1">
                <a:latin typeface="Georgia" pitchFamily="18" charset="0"/>
                <a:cs typeface="Arial" charset="0"/>
              </a:rPr>
              <a:t>Physical Layer (PHY)</a:t>
            </a:r>
          </a:p>
        </p:txBody>
      </p:sp>
      <p:sp>
        <p:nvSpPr>
          <p:cNvPr id="10" name="Freeform 7"/>
          <p:cNvSpPr>
            <a:spLocks/>
          </p:cNvSpPr>
          <p:nvPr/>
        </p:nvSpPr>
        <p:spPr bwMode="auto">
          <a:xfrm>
            <a:off x="1251587" y="4940300"/>
            <a:ext cx="864870" cy="190500"/>
          </a:xfrm>
          <a:custGeom>
            <a:avLst/>
            <a:gdLst/>
            <a:ahLst/>
            <a:cxnLst>
              <a:cxn ang="0">
                <a:pos x="0" y="96"/>
              </a:cxn>
              <a:cxn ang="0">
                <a:pos x="0" y="0"/>
              </a:cxn>
              <a:cxn ang="0">
                <a:pos x="48" y="0"/>
              </a:cxn>
              <a:cxn ang="0">
                <a:pos x="48" y="96"/>
              </a:cxn>
              <a:cxn ang="0">
                <a:pos x="96" y="96"/>
              </a:cxn>
              <a:cxn ang="0">
                <a:pos x="96" y="0"/>
              </a:cxn>
              <a:cxn ang="0">
                <a:pos x="192" y="0"/>
              </a:cxn>
              <a:cxn ang="0">
                <a:pos x="192" y="96"/>
              </a:cxn>
              <a:cxn ang="0">
                <a:pos x="240" y="96"/>
              </a:cxn>
              <a:cxn ang="0">
                <a:pos x="240" y="0"/>
              </a:cxn>
              <a:cxn ang="0">
                <a:pos x="288" y="0"/>
              </a:cxn>
              <a:cxn ang="0">
                <a:pos x="288" y="96"/>
              </a:cxn>
              <a:cxn ang="0">
                <a:pos x="336" y="96"/>
              </a:cxn>
              <a:cxn ang="0">
                <a:pos x="336" y="0"/>
              </a:cxn>
              <a:cxn ang="0">
                <a:pos x="384" y="0"/>
              </a:cxn>
              <a:cxn ang="0">
                <a:pos x="384" y="96"/>
              </a:cxn>
              <a:cxn ang="0">
                <a:pos x="432" y="96"/>
              </a:cxn>
              <a:cxn ang="0">
                <a:pos x="432" y="0"/>
              </a:cxn>
              <a:cxn ang="0">
                <a:pos x="480" y="0"/>
              </a:cxn>
              <a:cxn ang="0">
                <a:pos x="480" y="48"/>
              </a:cxn>
              <a:cxn ang="0">
                <a:pos x="576" y="48"/>
              </a:cxn>
            </a:cxnLst>
            <a:rect l="0" t="0" r="r" b="b"/>
            <a:pathLst>
              <a:path w="576" h="96">
                <a:moveTo>
                  <a:pt x="0" y="96"/>
                </a:moveTo>
                <a:lnTo>
                  <a:pt x="0" y="0"/>
                </a:lnTo>
                <a:lnTo>
                  <a:pt x="48" y="0"/>
                </a:lnTo>
                <a:lnTo>
                  <a:pt x="48" y="96"/>
                </a:lnTo>
                <a:lnTo>
                  <a:pt x="96" y="96"/>
                </a:lnTo>
                <a:lnTo>
                  <a:pt x="96" y="0"/>
                </a:lnTo>
                <a:lnTo>
                  <a:pt x="192" y="0"/>
                </a:lnTo>
                <a:lnTo>
                  <a:pt x="192" y="96"/>
                </a:lnTo>
                <a:lnTo>
                  <a:pt x="240" y="96"/>
                </a:lnTo>
                <a:lnTo>
                  <a:pt x="240" y="0"/>
                </a:lnTo>
                <a:lnTo>
                  <a:pt x="288" y="0"/>
                </a:lnTo>
                <a:lnTo>
                  <a:pt x="288" y="96"/>
                </a:lnTo>
                <a:lnTo>
                  <a:pt x="336" y="96"/>
                </a:lnTo>
                <a:lnTo>
                  <a:pt x="336" y="0"/>
                </a:lnTo>
                <a:lnTo>
                  <a:pt x="384" y="0"/>
                </a:lnTo>
                <a:lnTo>
                  <a:pt x="384" y="96"/>
                </a:lnTo>
                <a:lnTo>
                  <a:pt x="432" y="96"/>
                </a:lnTo>
                <a:lnTo>
                  <a:pt x="432" y="0"/>
                </a:lnTo>
                <a:lnTo>
                  <a:pt x="480" y="0"/>
                </a:lnTo>
                <a:lnTo>
                  <a:pt x="480" y="48"/>
                </a:lnTo>
                <a:lnTo>
                  <a:pt x="576" y="48"/>
                </a:lnTo>
              </a:path>
            </a:pathLst>
          </a:custGeom>
          <a:noFill/>
          <a:ln w="19050" cap="flat" cmpd="sng">
            <a:solidFill>
              <a:schemeClr val="tx1"/>
            </a:solidFill>
            <a:prstDash val="solid"/>
            <a:round/>
            <a:headEnd type="none" w="med" len="med"/>
            <a:tailEnd type="triangle" w="med" len="med"/>
          </a:ln>
          <a:effectLst/>
        </p:spPr>
        <p:txBody>
          <a:bodyPr/>
          <a:lstStyle/>
          <a:p>
            <a:endParaRPr lang="en-US">
              <a:latin typeface="Georgia" pitchFamily="18" charset="0"/>
            </a:endParaRPr>
          </a:p>
        </p:txBody>
      </p:sp>
      <p:sp>
        <p:nvSpPr>
          <p:cNvPr id="11" name="Freeform 8"/>
          <p:cNvSpPr>
            <a:spLocks/>
          </p:cNvSpPr>
          <p:nvPr/>
        </p:nvSpPr>
        <p:spPr bwMode="auto">
          <a:xfrm>
            <a:off x="4880611" y="4900613"/>
            <a:ext cx="1171576" cy="190500"/>
          </a:xfrm>
          <a:custGeom>
            <a:avLst/>
            <a:gdLst/>
            <a:ahLst/>
            <a:cxnLst>
              <a:cxn ang="0">
                <a:pos x="0" y="48"/>
              </a:cxn>
              <a:cxn ang="0">
                <a:pos x="96" y="48"/>
              </a:cxn>
              <a:cxn ang="0">
                <a:pos x="96" y="0"/>
              </a:cxn>
              <a:cxn ang="0">
                <a:pos x="144" y="0"/>
              </a:cxn>
              <a:cxn ang="0">
                <a:pos x="144" y="96"/>
              </a:cxn>
              <a:cxn ang="0">
                <a:pos x="192" y="96"/>
              </a:cxn>
              <a:cxn ang="0">
                <a:pos x="192" y="0"/>
              </a:cxn>
              <a:cxn ang="0">
                <a:pos x="288" y="0"/>
              </a:cxn>
              <a:cxn ang="0">
                <a:pos x="288" y="96"/>
              </a:cxn>
              <a:cxn ang="0">
                <a:pos x="336" y="96"/>
              </a:cxn>
              <a:cxn ang="0">
                <a:pos x="336" y="0"/>
              </a:cxn>
              <a:cxn ang="0">
                <a:pos x="432" y="0"/>
              </a:cxn>
              <a:cxn ang="0">
                <a:pos x="432" y="96"/>
              </a:cxn>
              <a:cxn ang="0">
                <a:pos x="528" y="96"/>
              </a:cxn>
              <a:cxn ang="0">
                <a:pos x="528" y="0"/>
              </a:cxn>
              <a:cxn ang="0">
                <a:pos x="624" y="0"/>
              </a:cxn>
              <a:cxn ang="0">
                <a:pos x="624" y="48"/>
              </a:cxn>
              <a:cxn ang="0">
                <a:pos x="720" y="48"/>
              </a:cxn>
            </a:cxnLst>
            <a:rect l="0" t="0" r="r" b="b"/>
            <a:pathLst>
              <a:path w="720" h="96">
                <a:moveTo>
                  <a:pt x="0" y="48"/>
                </a:moveTo>
                <a:lnTo>
                  <a:pt x="96" y="48"/>
                </a:lnTo>
                <a:lnTo>
                  <a:pt x="96" y="0"/>
                </a:lnTo>
                <a:lnTo>
                  <a:pt x="144" y="0"/>
                </a:lnTo>
                <a:lnTo>
                  <a:pt x="144" y="96"/>
                </a:lnTo>
                <a:lnTo>
                  <a:pt x="192" y="96"/>
                </a:lnTo>
                <a:lnTo>
                  <a:pt x="192" y="0"/>
                </a:lnTo>
                <a:lnTo>
                  <a:pt x="288" y="0"/>
                </a:lnTo>
                <a:lnTo>
                  <a:pt x="288" y="96"/>
                </a:lnTo>
                <a:lnTo>
                  <a:pt x="336" y="96"/>
                </a:lnTo>
                <a:lnTo>
                  <a:pt x="336" y="0"/>
                </a:lnTo>
                <a:lnTo>
                  <a:pt x="432" y="0"/>
                </a:lnTo>
                <a:lnTo>
                  <a:pt x="432" y="96"/>
                </a:lnTo>
                <a:lnTo>
                  <a:pt x="528" y="96"/>
                </a:lnTo>
                <a:lnTo>
                  <a:pt x="528" y="0"/>
                </a:lnTo>
                <a:lnTo>
                  <a:pt x="624" y="0"/>
                </a:lnTo>
                <a:lnTo>
                  <a:pt x="624" y="48"/>
                </a:lnTo>
                <a:lnTo>
                  <a:pt x="720" y="48"/>
                </a:lnTo>
              </a:path>
            </a:pathLst>
          </a:custGeom>
          <a:noFill/>
          <a:ln w="19050" cap="flat" cmpd="sng">
            <a:solidFill>
              <a:schemeClr val="tx1"/>
            </a:solidFill>
            <a:prstDash val="solid"/>
            <a:round/>
            <a:headEnd type="none" w="med" len="med"/>
            <a:tailEnd type="triangle" w="med" len="med"/>
          </a:ln>
          <a:effectLst/>
        </p:spPr>
        <p:txBody>
          <a:bodyPr/>
          <a:lstStyle/>
          <a:p>
            <a:endParaRPr lang="en-US">
              <a:latin typeface="Georgia" pitchFamily="18" charset="0"/>
            </a:endParaRPr>
          </a:p>
        </p:txBody>
      </p:sp>
      <p:sp>
        <p:nvSpPr>
          <p:cNvPr id="12" name="Text Box 9"/>
          <p:cNvSpPr txBox="1">
            <a:spLocks noChangeArrowheads="1"/>
          </p:cNvSpPr>
          <p:nvPr/>
        </p:nvSpPr>
        <p:spPr bwMode="auto">
          <a:xfrm>
            <a:off x="561976" y="5164138"/>
            <a:ext cx="1640205" cy="641350"/>
          </a:xfrm>
          <a:prstGeom prst="rect">
            <a:avLst/>
          </a:prstGeom>
          <a:noFill/>
          <a:ln w="38100">
            <a:noFill/>
            <a:miter lim="800000"/>
            <a:headEnd/>
            <a:tailEnd type="none" w="sm" len="sm"/>
          </a:ln>
          <a:effectLst/>
        </p:spPr>
        <p:txBody>
          <a:bodyPr>
            <a:spAutoFit/>
          </a:bodyPr>
          <a:lstStyle/>
          <a:p>
            <a:pPr algn="ctr"/>
            <a:r>
              <a:rPr lang="en-US">
                <a:latin typeface="Georgia" pitchFamily="18" charset="0"/>
                <a:cs typeface="Arial" charset="0"/>
              </a:rPr>
              <a:t>Applicatio</a:t>
            </a:r>
            <a:r>
              <a:rPr lang="en-US" altLang="ko-KR">
                <a:latin typeface="Georgia" pitchFamily="18" charset="0"/>
                <a:ea typeface="굴림" pitchFamily="50" charset="-127"/>
                <a:cs typeface="Arial" charset="0"/>
              </a:rPr>
              <a:t>n </a:t>
            </a:r>
          </a:p>
          <a:p>
            <a:pPr algn="ctr"/>
            <a:r>
              <a:rPr lang="en-US" altLang="ko-KR">
                <a:latin typeface="Georgia" pitchFamily="18" charset="0"/>
                <a:ea typeface="굴림" pitchFamily="50" charset="-127"/>
                <a:cs typeface="Arial" charset="0"/>
              </a:rPr>
              <a:t>b</a:t>
            </a:r>
            <a:r>
              <a:rPr lang="en-US">
                <a:latin typeface="Georgia" pitchFamily="18" charset="0"/>
                <a:cs typeface="Arial" charset="0"/>
              </a:rPr>
              <a:t>its</a:t>
            </a:r>
          </a:p>
        </p:txBody>
      </p:sp>
      <p:sp>
        <p:nvSpPr>
          <p:cNvPr id="13" name="Freeform 10"/>
          <p:cNvSpPr>
            <a:spLocks/>
          </p:cNvSpPr>
          <p:nvPr/>
        </p:nvSpPr>
        <p:spPr bwMode="auto">
          <a:xfrm>
            <a:off x="9027796" y="4443413"/>
            <a:ext cx="651510" cy="869950"/>
          </a:xfrm>
          <a:custGeom>
            <a:avLst/>
            <a:gdLst/>
            <a:ahLst/>
            <a:cxnLst>
              <a:cxn ang="0">
                <a:pos x="0" y="400"/>
              </a:cxn>
              <a:cxn ang="0">
                <a:pos x="48" y="304"/>
              </a:cxn>
              <a:cxn ang="0">
                <a:pos x="96" y="448"/>
              </a:cxn>
              <a:cxn ang="0">
                <a:pos x="144" y="112"/>
              </a:cxn>
              <a:cxn ang="0">
                <a:pos x="192" y="592"/>
              </a:cxn>
              <a:cxn ang="0">
                <a:pos x="240" y="16"/>
              </a:cxn>
              <a:cxn ang="0">
                <a:pos x="288" y="640"/>
              </a:cxn>
              <a:cxn ang="0">
                <a:pos x="336" y="16"/>
              </a:cxn>
              <a:cxn ang="0">
                <a:pos x="384" y="640"/>
              </a:cxn>
              <a:cxn ang="0">
                <a:pos x="432" y="16"/>
              </a:cxn>
              <a:cxn ang="0">
                <a:pos x="480" y="544"/>
              </a:cxn>
              <a:cxn ang="0">
                <a:pos x="528" y="160"/>
              </a:cxn>
              <a:cxn ang="0">
                <a:pos x="576" y="544"/>
              </a:cxn>
              <a:cxn ang="0">
                <a:pos x="624" y="304"/>
              </a:cxn>
              <a:cxn ang="0">
                <a:pos x="672" y="448"/>
              </a:cxn>
              <a:cxn ang="0">
                <a:pos x="720" y="352"/>
              </a:cxn>
            </a:cxnLst>
            <a:rect l="0" t="0" r="r" b="b"/>
            <a:pathLst>
              <a:path w="720" h="640">
                <a:moveTo>
                  <a:pt x="0" y="400"/>
                </a:moveTo>
                <a:cubicBezTo>
                  <a:pt x="16" y="348"/>
                  <a:pt x="32" y="296"/>
                  <a:pt x="48" y="304"/>
                </a:cubicBezTo>
                <a:cubicBezTo>
                  <a:pt x="64" y="312"/>
                  <a:pt x="80" y="480"/>
                  <a:pt x="96" y="448"/>
                </a:cubicBezTo>
                <a:cubicBezTo>
                  <a:pt x="112" y="416"/>
                  <a:pt x="128" y="88"/>
                  <a:pt x="144" y="112"/>
                </a:cubicBezTo>
                <a:cubicBezTo>
                  <a:pt x="160" y="136"/>
                  <a:pt x="176" y="608"/>
                  <a:pt x="192" y="592"/>
                </a:cubicBezTo>
                <a:cubicBezTo>
                  <a:pt x="208" y="576"/>
                  <a:pt x="224" y="8"/>
                  <a:pt x="240" y="16"/>
                </a:cubicBezTo>
                <a:cubicBezTo>
                  <a:pt x="256" y="24"/>
                  <a:pt x="272" y="640"/>
                  <a:pt x="288" y="640"/>
                </a:cubicBezTo>
                <a:cubicBezTo>
                  <a:pt x="304" y="640"/>
                  <a:pt x="320" y="16"/>
                  <a:pt x="336" y="16"/>
                </a:cubicBezTo>
                <a:cubicBezTo>
                  <a:pt x="352" y="16"/>
                  <a:pt x="368" y="640"/>
                  <a:pt x="384" y="640"/>
                </a:cubicBezTo>
                <a:cubicBezTo>
                  <a:pt x="400" y="640"/>
                  <a:pt x="416" y="32"/>
                  <a:pt x="432" y="16"/>
                </a:cubicBezTo>
                <a:cubicBezTo>
                  <a:pt x="448" y="0"/>
                  <a:pt x="464" y="520"/>
                  <a:pt x="480" y="544"/>
                </a:cubicBezTo>
                <a:cubicBezTo>
                  <a:pt x="496" y="568"/>
                  <a:pt x="512" y="160"/>
                  <a:pt x="528" y="160"/>
                </a:cubicBezTo>
                <a:cubicBezTo>
                  <a:pt x="544" y="160"/>
                  <a:pt x="560" y="520"/>
                  <a:pt x="576" y="544"/>
                </a:cubicBezTo>
                <a:cubicBezTo>
                  <a:pt x="592" y="568"/>
                  <a:pt x="608" y="320"/>
                  <a:pt x="624" y="304"/>
                </a:cubicBezTo>
                <a:cubicBezTo>
                  <a:pt x="640" y="288"/>
                  <a:pt x="656" y="440"/>
                  <a:pt x="672" y="448"/>
                </a:cubicBezTo>
                <a:cubicBezTo>
                  <a:pt x="688" y="456"/>
                  <a:pt x="712" y="368"/>
                  <a:pt x="720" y="352"/>
                </a:cubicBezTo>
              </a:path>
            </a:pathLst>
          </a:custGeom>
          <a:noFill/>
          <a:ln w="19050" cap="flat" cmpd="sng">
            <a:solidFill>
              <a:schemeClr val="tx1"/>
            </a:solidFill>
            <a:prstDash val="solid"/>
            <a:round/>
            <a:headEnd type="none" w="med" len="med"/>
            <a:tailEnd type="triangle" w="sm" len="sm"/>
          </a:ln>
          <a:effectLst/>
        </p:spPr>
        <p:txBody>
          <a:bodyPr/>
          <a:lstStyle/>
          <a:p>
            <a:endParaRPr lang="en-US">
              <a:latin typeface="Georgia" pitchFamily="18" charset="0"/>
            </a:endParaRPr>
          </a:p>
        </p:txBody>
      </p:sp>
      <p:sp>
        <p:nvSpPr>
          <p:cNvPr id="14" name="Text Box 11"/>
          <p:cNvSpPr txBox="1">
            <a:spLocks noChangeArrowheads="1"/>
          </p:cNvSpPr>
          <p:nvPr/>
        </p:nvSpPr>
        <p:spPr bwMode="auto">
          <a:xfrm>
            <a:off x="6284596" y="2736850"/>
            <a:ext cx="1630680" cy="660400"/>
          </a:xfrm>
          <a:prstGeom prst="rect">
            <a:avLst/>
          </a:prstGeom>
          <a:solidFill>
            <a:srgbClr val="00FF99"/>
          </a:solidFill>
          <a:ln w="19050">
            <a:solidFill>
              <a:schemeClr val="tx1"/>
            </a:solidFill>
            <a:miter lim="800000"/>
            <a:headEnd/>
            <a:tailEnd type="none" w="sm" len="sm"/>
          </a:ln>
          <a:effectLst/>
        </p:spPr>
        <p:txBody>
          <a:bodyPr>
            <a:spAutoFit/>
          </a:bodyPr>
          <a:lstStyle/>
          <a:p>
            <a:pPr algn="ctr"/>
            <a:r>
              <a:rPr lang="en-US">
                <a:latin typeface="Georgia" pitchFamily="18" charset="0"/>
                <a:cs typeface="Arial" charset="0"/>
              </a:rPr>
              <a:t>Baseband</a:t>
            </a:r>
          </a:p>
          <a:p>
            <a:pPr algn="ctr"/>
            <a:r>
              <a:rPr lang="en-US">
                <a:latin typeface="Georgia" pitchFamily="18" charset="0"/>
                <a:cs typeface="Arial" charset="0"/>
              </a:rPr>
              <a:t>Processing</a:t>
            </a:r>
          </a:p>
        </p:txBody>
      </p:sp>
      <p:sp>
        <p:nvSpPr>
          <p:cNvPr id="15" name="Text Box 12"/>
          <p:cNvSpPr txBox="1">
            <a:spLocks noChangeArrowheads="1"/>
          </p:cNvSpPr>
          <p:nvPr/>
        </p:nvSpPr>
        <p:spPr bwMode="auto">
          <a:xfrm>
            <a:off x="8479155" y="2736850"/>
            <a:ext cx="1463040" cy="660400"/>
          </a:xfrm>
          <a:prstGeom prst="rect">
            <a:avLst/>
          </a:prstGeom>
          <a:solidFill>
            <a:srgbClr val="FFFF99"/>
          </a:solidFill>
          <a:ln w="19050">
            <a:solidFill>
              <a:schemeClr val="tx1"/>
            </a:solidFill>
            <a:miter lim="800000"/>
            <a:headEnd/>
            <a:tailEnd type="none" w="sm" len="sm"/>
          </a:ln>
          <a:effectLst/>
        </p:spPr>
        <p:txBody>
          <a:bodyPr>
            <a:spAutoFit/>
          </a:bodyPr>
          <a:lstStyle/>
          <a:p>
            <a:pPr algn="ctr"/>
            <a:r>
              <a:rPr lang="en-US">
                <a:latin typeface="Georgia" pitchFamily="18" charset="0"/>
                <a:cs typeface="Arial" charset="0"/>
              </a:rPr>
              <a:t>Analog</a:t>
            </a:r>
          </a:p>
          <a:p>
            <a:pPr algn="ctr"/>
            <a:r>
              <a:rPr lang="en-US">
                <a:latin typeface="Georgia" pitchFamily="18" charset="0"/>
                <a:cs typeface="Arial" charset="0"/>
              </a:rPr>
              <a:t>Front-end</a:t>
            </a:r>
          </a:p>
        </p:txBody>
      </p:sp>
      <p:sp>
        <p:nvSpPr>
          <p:cNvPr id="16" name="Line 13"/>
          <p:cNvSpPr>
            <a:spLocks noChangeShapeType="1"/>
          </p:cNvSpPr>
          <p:nvPr/>
        </p:nvSpPr>
        <p:spPr bwMode="auto">
          <a:xfrm>
            <a:off x="5918836" y="3651251"/>
            <a:ext cx="344805" cy="936625"/>
          </a:xfrm>
          <a:prstGeom prst="line">
            <a:avLst/>
          </a:prstGeom>
          <a:noFill/>
          <a:ln w="19050">
            <a:solidFill>
              <a:schemeClr val="tx1"/>
            </a:solidFill>
            <a:round/>
            <a:headEnd/>
            <a:tailEnd type="none" w="sm" len="sm"/>
          </a:ln>
          <a:effectLst/>
        </p:spPr>
        <p:txBody>
          <a:bodyPr/>
          <a:lstStyle/>
          <a:p>
            <a:endParaRPr lang="en-US">
              <a:latin typeface="Georgia" pitchFamily="18" charset="0"/>
            </a:endParaRPr>
          </a:p>
        </p:txBody>
      </p:sp>
      <p:sp>
        <p:nvSpPr>
          <p:cNvPr id="17" name="Line 14"/>
          <p:cNvSpPr>
            <a:spLocks noChangeShapeType="1"/>
          </p:cNvSpPr>
          <p:nvPr/>
        </p:nvSpPr>
        <p:spPr bwMode="auto">
          <a:xfrm flipH="1">
            <a:off x="8682991" y="3651251"/>
            <a:ext cx="1483995" cy="936625"/>
          </a:xfrm>
          <a:prstGeom prst="line">
            <a:avLst/>
          </a:prstGeom>
          <a:noFill/>
          <a:ln w="19050">
            <a:solidFill>
              <a:schemeClr val="tx1"/>
            </a:solidFill>
            <a:round/>
            <a:headEnd/>
            <a:tailEnd type="none" w="sm" len="sm"/>
          </a:ln>
          <a:effectLst/>
        </p:spPr>
        <p:txBody>
          <a:bodyPr/>
          <a:lstStyle/>
          <a:p>
            <a:endParaRPr lang="en-US">
              <a:latin typeface="Georgia" pitchFamily="18" charset="0"/>
            </a:endParaRPr>
          </a:p>
        </p:txBody>
      </p:sp>
      <p:sp>
        <p:nvSpPr>
          <p:cNvPr id="18" name="Text Box 15"/>
          <p:cNvSpPr txBox="1">
            <a:spLocks noChangeArrowheads="1"/>
          </p:cNvSpPr>
          <p:nvPr/>
        </p:nvSpPr>
        <p:spPr bwMode="auto">
          <a:xfrm>
            <a:off x="4772026" y="5053013"/>
            <a:ext cx="962123" cy="369332"/>
          </a:xfrm>
          <a:prstGeom prst="rect">
            <a:avLst/>
          </a:prstGeom>
          <a:noFill/>
          <a:ln w="38100">
            <a:noFill/>
            <a:miter lim="800000"/>
            <a:headEnd/>
            <a:tailEnd type="none" w="sm" len="sm"/>
          </a:ln>
          <a:effectLst/>
        </p:spPr>
        <p:txBody>
          <a:bodyPr wrap="none">
            <a:spAutoFit/>
          </a:bodyPr>
          <a:lstStyle/>
          <a:p>
            <a:pPr algn="ctr"/>
            <a:r>
              <a:rPr lang="en-US">
                <a:latin typeface="Georgia" pitchFamily="18" charset="0"/>
                <a:cs typeface="Arial" charset="0"/>
              </a:rPr>
              <a:t>Packets</a:t>
            </a:r>
          </a:p>
        </p:txBody>
      </p:sp>
      <p:sp>
        <p:nvSpPr>
          <p:cNvPr id="19" name="Text Box 18"/>
          <p:cNvSpPr txBox="1">
            <a:spLocks noChangeArrowheads="1"/>
          </p:cNvSpPr>
          <p:nvPr/>
        </p:nvSpPr>
        <p:spPr bwMode="auto">
          <a:xfrm>
            <a:off x="9412606" y="5164138"/>
            <a:ext cx="691215" cy="369332"/>
          </a:xfrm>
          <a:prstGeom prst="rect">
            <a:avLst/>
          </a:prstGeom>
          <a:noFill/>
          <a:ln w="38100">
            <a:noFill/>
            <a:miter lim="800000"/>
            <a:headEnd/>
            <a:tailEnd type="none" w="sm" len="sm"/>
          </a:ln>
          <a:effectLst/>
        </p:spPr>
        <p:txBody>
          <a:bodyPr wrap="none">
            <a:spAutoFit/>
          </a:bodyPr>
          <a:lstStyle/>
          <a:p>
            <a:r>
              <a:rPr lang="en-US">
                <a:latin typeface="Georgia" pitchFamily="18" charset="0"/>
                <a:cs typeface="Arial" charset="0"/>
              </a:rPr>
              <a:t>“Air”</a:t>
            </a:r>
          </a:p>
        </p:txBody>
      </p:sp>
      <p:sp>
        <p:nvSpPr>
          <p:cNvPr id="20" name="Line 20"/>
          <p:cNvSpPr>
            <a:spLocks noChangeShapeType="1"/>
          </p:cNvSpPr>
          <p:nvPr/>
        </p:nvSpPr>
        <p:spPr bwMode="auto">
          <a:xfrm>
            <a:off x="7930515" y="3117850"/>
            <a:ext cx="548640" cy="0"/>
          </a:xfrm>
          <a:prstGeom prst="line">
            <a:avLst/>
          </a:prstGeom>
          <a:noFill/>
          <a:ln w="38100">
            <a:solidFill>
              <a:schemeClr val="tx1"/>
            </a:solidFill>
            <a:round/>
            <a:headEnd/>
            <a:tailEnd type="triangle" w="sm" len="sm"/>
          </a:ln>
          <a:effectLst/>
        </p:spPr>
        <p:txBody>
          <a:bodyPr/>
          <a:lstStyle/>
          <a:p>
            <a:endParaRPr lang="en-US">
              <a:latin typeface="Georgia" pitchFamily="18" charset="0"/>
            </a:endParaRPr>
          </a:p>
        </p:txBody>
      </p:sp>
      <p:sp>
        <p:nvSpPr>
          <p:cNvPr id="21" name="Line 25"/>
          <p:cNvSpPr>
            <a:spLocks noChangeShapeType="1"/>
          </p:cNvSpPr>
          <p:nvPr/>
        </p:nvSpPr>
        <p:spPr bwMode="auto">
          <a:xfrm>
            <a:off x="5737861" y="3106738"/>
            <a:ext cx="548640" cy="0"/>
          </a:xfrm>
          <a:prstGeom prst="line">
            <a:avLst/>
          </a:prstGeom>
          <a:noFill/>
          <a:ln w="38100">
            <a:solidFill>
              <a:schemeClr val="tx1"/>
            </a:solidFill>
            <a:round/>
            <a:headEnd/>
            <a:tailEnd type="triangle" w="sm" len="sm"/>
          </a:ln>
          <a:effectLst/>
        </p:spPr>
        <p:txBody>
          <a:bodyPr/>
          <a:lstStyle/>
          <a:p>
            <a:endParaRPr lang="en-US">
              <a:latin typeface="Georgia" pitchFamily="18" charset="0"/>
            </a:endParaRPr>
          </a:p>
        </p:txBody>
      </p:sp>
      <p:sp>
        <p:nvSpPr>
          <p:cNvPr id="22" name="Line 26"/>
          <p:cNvSpPr>
            <a:spLocks noChangeShapeType="1"/>
          </p:cNvSpPr>
          <p:nvPr/>
        </p:nvSpPr>
        <p:spPr bwMode="auto">
          <a:xfrm>
            <a:off x="9940290" y="3106738"/>
            <a:ext cx="548640" cy="0"/>
          </a:xfrm>
          <a:prstGeom prst="line">
            <a:avLst/>
          </a:prstGeom>
          <a:noFill/>
          <a:ln w="38100">
            <a:solidFill>
              <a:schemeClr val="tx1"/>
            </a:solidFill>
            <a:round/>
            <a:headEnd/>
            <a:tailEnd type="triangle" w="sm" len="sm"/>
          </a:ln>
          <a:effectLst/>
        </p:spPr>
        <p:txBody>
          <a:bodyPr/>
          <a:lstStyle/>
          <a:p>
            <a:endParaRPr lang="en-US">
              <a:latin typeface="Georgia" pitchFamily="18" charset="0"/>
            </a:endParaRPr>
          </a:p>
        </p:txBody>
      </p:sp>
      <p:sp>
        <p:nvSpPr>
          <p:cNvPr id="23" name="Rectangle 27"/>
          <p:cNvSpPr>
            <a:spLocks noChangeArrowheads="1"/>
          </p:cNvSpPr>
          <p:nvPr/>
        </p:nvSpPr>
        <p:spPr bwMode="auto">
          <a:xfrm>
            <a:off x="1771650" y="3795714"/>
            <a:ext cx="1899286" cy="503237"/>
          </a:xfrm>
          <a:prstGeom prst="rect">
            <a:avLst/>
          </a:prstGeom>
          <a:solidFill>
            <a:srgbClr val="FF99FF"/>
          </a:solidFill>
          <a:ln w="19050">
            <a:solidFill>
              <a:schemeClr val="tx1"/>
            </a:solidFill>
            <a:miter lim="800000"/>
            <a:headEnd/>
            <a:tailEnd type="none" w="sm" len="sm"/>
          </a:ln>
          <a:effectLst/>
        </p:spPr>
        <p:txBody>
          <a:bodyPr wrap="none" anchor="ctr"/>
          <a:lstStyle/>
          <a:p>
            <a:pPr algn="ctr"/>
            <a:r>
              <a:rPr lang="en-US" altLang="ko-KR">
                <a:latin typeface="Georgia" pitchFamily="18" charset="0"/>
                <a:ea typeface="굴림" pitchFamily="50" charset="-127"/>
              </a:rPr>
              <a:t>MAC</a:t>
            </a:r>
            <a:endParaRPr lang="en-US">
              <a:latin typeface="Georgia" pitchFamily="18" charset="0"/>
            </a:endParaRPr>
          </a:p>
        </p:txBody>
      </p:sp>
      <p:sp>
        <p:nvSpPr>
          <p:cNvPr id="24" name="Line 28"/>
          <p:cNvSpPr>
            <a:spLocks noChangeShapeType="1"/>
          </p:cNvSpPr>
          <p:nvPr/>
        </p:nvSpPr>
        <p:spPr bwMode="auto">
          <a:xfrm>
            <a:off x="1771650" y="4371975"/>
            <a:ext cx="518160" cy="287338"/>
          </a:xfrm>
          <a:prstGeom prst="line">
            <a:avLst/>
          </a:prstGeom>
          <a:noFill/>
          <a:ln w="19050">
            <a:solidFill>
              <a:schemeClr val="tx1"/>
            </a:solidFill>
            <a:round/>
            <a:headEnd/>
            <a:tailEnd type="none" w="sm" len="sm"/>
          </a:ln>
          <a:effectLst/>
        </p:spPr>
        <p:txBody>
          <a:bodyPr/>
          <a:lstStyle/>
          <a:p>
            <a:endParaRPr lang="en-US">
              <a:latin typeface="Georgia" pitchFamily="18" charset="0"/>
            </a:endParaRPr>
          </a:p>
        </p:txBody>
      </p:sp>
      <p:sp>
        <p:nvSpPr>
          <p:cNvPr id="25" name="Line 29"/>
          <p:cNvSpPr>
            <a:spLocks noChangeShapeType="1"/>
          </p:cNvSpPr>
          <p:nvPr/>
        </p:nvSpPr>
        <p:spPr bwMode="auto">
          <a:xfrm>
            <a:off x="3670936" y="4292602"/>
            <a:ext cx="950594" cy="366713"/>
          </a:xfrm>
          <a:prstGeom prst="line">
            <a:avLst/>
          </a:prstGeom>
          <a:noFill/>
          <a:ln w="19050">
            <a:solidFill>
              <a:schemeClr val="tx1"/>
            </a:solidFill>
            <a:round/>
            <a:headEnd/>
            <a:tailEnd type="none" w="sm" len="sm"/>
          </a:ln>
          <a:effectLst/>
        </p:spPr>
        <p:txBody>
          <a:bodyPr/>
          <a:lstStyle/>
          <a:p>
            <a:endParaRPr lang="en-US">
              <a:latin typeface="Georgia" pitchFamily="18" charset="0"/>
            </a:endParaRPr>
          </a:p>
        </p:txBody>
      </p:sp>
      <p:sp>
        <p:nvSpPr>
          <p:cNvPr id="26" name="Rectangle 31"/>
          <p:cNvSpPr>
            <a:spLocks noChangeArrowheads="1"/>
          </p:cNvSpPr>
          <p:nvPr/>
        </p:nvSpPr>
        <p:spPr bwMode="auto">
          <a:xfrm>
            <a:off x="1771650" y="3219450"/>
            <a:ext cx="1899286" cy="503238"/>
          </a:xfrm>
          <a:prstGeom prst="rect">
            <a:avLst/>
          </a:prstGeom>
          <a:solidFill>
            <a:srgbClr val="FF99FF"/>
          </a:solidFill>
          <a:ln w="19050">
            <a:solidFill>
              <a:schemeClr val="tx1"/>
            </a:solidFill>
            <a:miter lim="800000"/>
            <a:headEnd/>
            <a:tailEnd type="none" w="sm" len="sm"/>
          </a:ln>
          <a:effectLst/>
        </p:spPr>
        <p:txBody>
          <a:bodyPr wrap="none" anchor="ctr"/>
          <a:lstStyle/>
          <a:p>
            <a:pPr algn="ctr"/>
            <a:r>
              <a:rPr lang="en-US" altLang="ko-KR">
                <a:latin typeface="Georgia" pitchFamily="18" charset="0"/>
                <a:ea typeface="굴림" pitchFamily="50" charset="-127"/>
              </a:rPr>
              <a:t>LINK</a:t>
            </a:r>
            <a:endParaRPr lang="en-US">
              <a:latin typeface="Georgia" pitchFamily="18" charset="0"/>
            </a:endParaRPr>
          </a:p>
        </p:txBody>
      </p:sp>
      <p:sp>
        <p:nvSpPr>
          <p:cNvPr id="27" name="Rectangle 32"/>
          <p:cNvSpPr>
            <a:spLocks noChangeArrowheads="1"/>
          </p:cNvSpPr>
          <p:nvPr/>
        </p:nvSpPr>
        <p:spPr bwMode="auto">
          <a:xfrm>
            <a:off x="1771650" y="2643190"/>
            <a:ext cx="1899286" cy="503237"/>
          </a:xfrm>
          <a:prstGeom prst="rect">
            <a:avLst/>
          </a:prstGeom>
          <a:solidFill>
            <a:srgbClr val="FF99FF"/>
          </a:solidFill>
          <a:ln w="19050">
            <a:solidFill>
              <a:schemeClr val="tx1"/>
            </a:solidFill>
            <a:miter lim="800000"/>
            <a:headEnd/>
            <a:tailEnd type="none" w="sm" len="sm"/>
          </a:ln>
          <a:effectLst/>
        </p:spPr>
        <p:txBody>
          <a:bodyPr wrap="none" anchor="ctr"/>
          <a:lstStyle/>
          <a:p>
            <a:pPr algn="ctr"/>
            <a:r>
              <a:rPr lang="en-US" altLang="ko-KR">
                <a:latin typeface="Georgia" pitchFamily="18" charset="0"/>
                <a:ea typeface="굴림" pitchFamily="50" charset="-127"/>
              </a:rPr>
              <a:t>Network</a:t>
            </a:r>
            <a:endParaRPr lang="en-US">
              <a:latin typeface="Georgia" pitchFamily="18" charset="0"/>
            </a:endParaRPr>
          </a:p>
        </p:txBody>
      </p:sp>
      <p:sp>
        <p:nvSpPr>
          <p:cNvPr id="28" name="Rectangle 33"/>
          <p:cNvSpPr>
            <a:spLocks noChangeArrowheads="1"/>
          </p:cNvSpPr>
          <p:nvPr/>
        </p:nvSpPr>
        <p:spPr bwMode="auto">
          <a:xfrm>
            <a:off x="1771650" y="2066925"/>
            <a:ext cx="1899286" cy="503238"/>
          </a:xfrm>
          <a:prstGeom prst="rect">
            <a:avLst/>
          </a:prstGeom>
          <a:solidFill>
            <a:srgbClr val="FF99FF"/>
          </a:solidFill>
          <a:ln w="19050">
            <a:solidFill>
              <a:schemeClr val="tx1"/>
            </a:solidFill>
            <a:miter lim="800000"/>
            <a:headEnd/>
            <a:tailEnd type="none" w="sm" len="sm"/>
          </a:ln>
          <a:effectLst/>
        </p:spPr>
        <p:txBody>
          <a:bodyPr wrap="none" anchor="ctr"/>
          <a:lstStyle/>
          <a:p>
            <a:pPr algn="ctr"/>
            <a:r>
              <a:rPr lang="en-US" altLang="ko-KR">
                <a:latin typeface="Georgia" pitchFamily="18" charset="0"/>
                <a:ea typeface="굴림" pitchFamily="50" charset="-127"/>
              </a:rPr>
              <a:t>Transport</a:t>
            </a:r>
            <a:endParaRPr lang="en-US">
              <a:latin typeface="Georgia" pitchFamily="18" charset="0"/>
            </a:endParaRPr>
          </a:p>
        </p:txBody>
      </p:sp>
      <p:sp>
        <p:nvSpPr>
          <p:cNvPr id="29" name="Text Box 34"/>
          <p:cNvSpPr txBox="1">
            <a:spLocks noChangeArrowheads="1"/>
          </p:cNvSpPr>
          <p:nvPr/>
        </p:nvSpPr>
        <p:spPr bwMode="auto">
          <a:xfrm>
            <a:off x="3670936" y="3290888"/>
            <a:ext cx="950594" cy="366712"/>
          </a:xfrm>
          <a:prstGeom prst="rect">
            <a:avLst/>
          </a:prstGeom>
          <a:noFill/>
          <a:ln w="9525">
            <a:noFill/>
            <a:miter lim="800000"/>
            <a:headEnd/>
            <a:tailEnd/>
          </a:ln>
          <a:effectLst/>
        </p:spPr>
        <p:txBody>
          <a:bodyPr>
            <a:spAutoFit/>
          </a:bodyPr>
          <a:lstStyle/>
          <a:p>
            <a:pPr>
              <a:spcBef>
                <a:spcPct val="50000"/>
              </a:spcBef>
            </a:pPr>
            <a:r>
              <a:rPr lang="en-US" altLang="ko-KR">
                <a:latin typeface="Georgia" pitchFamily="18" charset="0"/>
                <a:ea typeface="굴림" pitchFamily="50" charset="-127"/>
              </a:rPr>
              <a:t>PPP</a:t>
            </a:r>
            <a:endParaRPr lang="en-US">
              <a:latin typeface="Georgia" pitchFamily="18" charset="0"/>
            </a:endParaRPr>
          </a:p>
        </p:txBody>
      </p:sp>
      <p:sp>
        <p:nvSpPr>
          <p:cNvPr id="30" name="Text Box 35"/>
          <p:cNvSpPr txBox="1">
            <a:spLocks noChangeArrowheads="1"/>
          </p:cNvSpPr>
          <p:nvPr/>
        </p:nvSpPr>
        <p:spPr bwMode="auto">
          <a:xfrm>
            <a:off x="3670936" y="2714627"/>
            <a:ext cx="950594" cy="366713"/>
          </a:xfrm>
          <a:prstGeom prst="rect">
            <a:avLst/>
          </a:prstGeom>
          <a:noFill/>
          <a:ln w="9525">
            <a:noFill/>
            <a:miter lim="800000"/>
            <a:headEnd/>
            <a:tailEnd/>
          </a:ln>
          <a:effectLst/>
        </p:spPr>
        <p:txBody>
          <a:bodyPr>
            <a:spAutoFit/>
          </a:bodyPr>
          <a:lstStyle/>
          <a:p>
            <a:pPr>
              <a:spcBef>
                <a:spcPct val="50000"/>
              </a:spcBef>
            </a:pPr>
            <a:r>
              <a:rPr lang="en-US" altLang="ko-KR">
                <a:latin typeface="Georgia" pitchFamily="18" charset="0"/>
                <a:ea typeface="굴림" pitchFamily="50" charset="-127"/>
              </a:rPr>
              <a:t>IP</a:t>
            </a:r>
            <a:endParaRPr lang="en-US">
              <a:latin typeface="Georgia" pitchFamily="18" charset="0"/>
            </a:endParaRPr>
          </a:p>
        </p:txBody>
      </p:sp>
      <p:sp>
        <p:nvSpPr>
          <p:cNvPr id="31" name="Text Box 36"/>
          <p:cNvSpPr txBox="1">
            <a:spLocks noChangeArrowheads="1"/>
          </p:cNvSpPr>
          <p:nvPr/>
        </p:nvSpPr>
        <p:spPr bwMode="auto">
          <a:xfrm>
            <a:off x="3670936" y="2138363"/>
            <a:ext cx="1727834" cy="366712"/>
          </a:xfrm>
          <a:prstGeom prst="rect">
            <a:avLst/>
          </a:prstGeom>
          <a:noFill/>
          <a:ln w="9525">
            <a:noFill/>
            <a:miter lim="800000"/>
            <a:headEnd/>
            <a:tailEnd/>
          </a:ln>
          <a:effectLst/>
        </p:spPr>
        <p:txBody>
          <a:bodyPr>
            <a:spAutoFit/>
          </a:bodyPr>
          <a:lstStyle/>
          <a:p>
            <a:pPr>
              <a:spcBef>
                <a:spcPct val="50000"/>
              </a:spcBef>
            </a:pPr>
            <a:r>
              <a:rPr lang="en-US" altLang="ko-KR">
                <a:latin typeface="Georgia" pitchFamily="18" charset="0"/>
                <a:ea typeface="굴림" pitchFamily="50" charset="-127"/>
              </a:rPr>
              <a:t>TCP/UDP</a:t>
            </a:r>
            <a:endParaRPr lang="en-US">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P spid="21" grpId="0" animBg="1"/>
      <p:bldP spid="21" grpId="1" animBg="1"/>
      <p:bldP spid="22" grpId="0" animBg="1"/>
      <p:bldP spid="22" grpId="1" animBg="1"/>
      <p:bldP spid="23" grpId="0" animBg="1"/>
      <p:bldP spid="24" grpId="0" animBg="1"/>
      <p:bldP spid="25" grpId="0" animBg="1"/>
      <p:bldP spid="26" grpId="0" animBg="1"/>
      <p:bldP spid="27" grpId="0" animBg="1"/>
      <p:bldP spid="28" grpId="0" animBg="1"/>
      <p:bldP spid="29" grpId="0"/>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562600"/>
          </a:xfrm>
        </p:spPr>
        <p:txBody>
          <a:bodyPr>
            <a:normAutofit/>
          </a:bodyPr>
          <a:lstStyle/>
          <a:p>
            <a:pPr algn="just">
              <a:spcAft>
                <a:spcPts val="600"/>
              </a:spcAft>
            </a:pPr>
            <a:r>
              <a:rPr lang="en-US" sz="2400" dirty="0" smtClean="0">
                <a:latin typeface="Bookman Old Style" pitchFamily="18" charset="0"/>
              </a:rPr>
              <a:t>The architecture implements a </a:t>
            </a:r>
            <a:r>
              <a:rPr lang="en-US" sz="2400" dirty="0" smtClean="0">
                <a:solidFill>
                  <a:srgbClr val="0033CC"/>
                </a:solidFill>
                <a:latin typeface="Bookman Old Style" pitchFamily="18" charset="0"/>
              </a:rPr>
              <a:t>four-channel half-duplex </a:t>
            </a:r>
            <a:r>
              <a:rPr lang="en-US" sz="2400" dirty="0" smtClean="0">
                <a:latin typeface="Bookman Old Style" pitchFamily="18" charset="0"/>
              </a:rPr>
              <a:t>transceiver with the bulk of the processing being performed in digital signal processing</a:t>
            </a:r>
          </a:p>
          <a:p>
            <a:pPr algn="just">
              <a:spcAft>
                <a:spcPts val="600"/>
              </a:spcAft>
            </a:pPr>
            <a:r>
              <a:rPr lang="en-US" sz="2400" dirty="0" smtClean="0">
                <a:latin typeface="Bookman Old Style" pitchFamily="18" charset="0"/>
              </a:rPr>
              <a:t>The various hardware components are housed inside a Versa Module </a:t>
            </a:r>
            <a:r>
              <a:rPr lang="en-US" sz="2400" dirty="0" err="1" smtClean="0">
                <a:latin typeface="Bookman Old Style" pitchFamily="18" charset="0"/>
              </a:rPr>
              <a:t>Europa</a:t>
            </a:r>
            <a:r>
              <a:rPr lang="en-US" sz="2400" dirty="0" smtClean="0">
                <a:latin typeface="Bookman Old Style" pitchFamily="18" charset="0"/>
              </a:rPr>
              <a:t> (</a:t>
            </a:r>
            <a:r>
              <a:rPr lang="en-US" sz="2400" dirty="0" smtClean="0">
                <a:solidFill>
                  <a:srgbClr val="0033CC"/>
                </a:solidFill>
                <a:latin typeface="Bookman Old Style" pitchFamily="18" charset="0"/>
              </a:rPr>
              <a:t>VME</a:t>
            </a:r>
            <a:r>
              <a:rPr lang="en-US" sz="2400" dirty="0" smtClean="0">
                <a:latin typeface="Bookman Old Style" pitchFamily="18" charset="0"/>
              </a:rPr>
              <a:t>) chassis</a:t>
            </a:r>
          </a:p>
          <a:p>
            <a:pPr algn="just">
              <a:spcAft>
                <a:spcPts val="600"/>
              </a:spcAft>
            </a:pPr>
            <a:r>
              <a:rPr lang="en-US" sz="2400" dirty="0" smtClean="0">
                <a:latin typeface="Bookman Old Style" pitchFamily="18" charset="0"/>
              </a:rPr>
              <a:t>The architecture supports reconfiguration through reprogramming the </a:t>
            </a:r>
            <a:r>
              <a:rPr lang="en-US" sz="2400" dirty="0" smtClean="0">
                <a:solidFill>
                  <a:srgbClr val="0033CC"/>
                </a:solidFill>
                <a:latin typeface="Bookman Old Style" pitchFamily="18" charset="0"/>
              </a:rPr>
              <a:t>quad C40 subsystem </a:t>
            </a:r>
            <a:r>
              <a:rPr lang="en-US" sz="2400" dirty="0" smtClean="0">
                <a:latin typeface="Bookman Old Style" pitchFamily="18" charset="0"/>
              </a:rPr>
              <a:t>and the </a:t>
            </a:r>
            <a:r>
              <a:rPr lang="en-US" sz="2400" dirty="0" smtClean="0">
                <a:solidFill>
                  <a:srgbClr val="0033CC"/>
                </a:solidFill>
                <a:latin typeface="Bookman Old Style" pitchFamily="18" charset="0"/>
              </a:rPr>
              <a:t>INFOSEC Subsystem</a:t>
            </a:r>
          </a:p>
          <a:p>
            <a:pPr algn="just">
              <a:spcAft>
                <a:spcPts val="600"/>
              </a:spcAft>
            </a:pPr>
            <a:r>
              <a:rPr lang="en-US" sz="2400" dirty="0" smtClean="0">
                <a:latin typeface="Bookman Old Style" pitchFamily="18" charset="0"/>
              </a:rPr>
              <a:t>To handle high data rate signals, a segmented, high-speed bus is implemented on the backplane of the chassis.</a:t>
            </a:r>
          </a:p>
          <a:p>
            <a:pPr algn="just">
              <a:spcAft>
                <a:spcPts val="600"/>
              </a:spcAft>
            </a:pPr>
            <a:r>
              <a:rPr lang="en-US" sz="2400" dirty="0" smtClean="0">
                <a:latin typeface="Bookman Old Style" pitchFamily="18" charset="0"/>
              </a:rPr>
              <a:t>Control and monitoring of the radio is performed from a</a:t>
            </a:r>
          </a:p>
          <a:p>
            <a:pPr algn="just">
              <a:spcAft>
                <a:spcPts val="600"/>
              </a:spcAft>
              <a:buNone/>
            </a:pPr>
            <a:r>
              <a:rPr lang="en-US" sz="2400" dirty="0" smtClean="0">
                <a:latin typeface="Bookman Old Style" pitchFamily="18" charset="0"/>
              </a:rPr>
              <a:t>	</a:t>
            </a:r>
            <a:r>
              <a:rPr lang="en-US" sz="2400" dirty="0" smtClean="0">
                <a:solidFill>
                  <a:srgbClr val="0033CC"/>
                </a:solidFill>
                <a:latin typeface="Bookman Old Style" pitchFamily="18" charset="0"/>
              </a:rPr>
              <a:t>Sun SPARC workstation</a:t>
            </a:r>
          </a:p>
          <a:p>
            <a:endParaRPr lang="en-US" sz="2400" dirty="0" smtClean="0"/>
          </a:p>
          <a:p>
            <a:endParaRPr lang="en-US" sz="2400" dirty="0" smtClean="0">
              <a:latin typeface="Georgia" pitchFamily="18" charset="0"/>
            </a:endParaRPr>
          </a:p>
          <a:p>
            <a:pPr algn="just">
              <a:spcAft>
                <a:spcPts val="1200"/>
              </a:spcAft>
            </a:pPr>
            <a:endParaRPr lang="en-US" sz="2400" dirty="0" smtClean="0"/>
          </a:p>
          <a:p>
            <a:pPr algn="just">
              <a:spcAft>
                <a:spcPts val="1200"/>
              </a:spcAft>
            </a:pPr>
            <a:endParaRPr lang="en-US" sz="2400" dirty="0" smtClean="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Phase-I Architecture</a:t>
            </a:r>
            <a:endParaRPr lang="en-US" dirty="0">
              <a:solidFill>
                <a:srgbClr val="FF0000"/>
              </a:solidFill>
            </a:endParaRPr>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562600"/>
          </a:xfrm>
        </p:spPr>
        <p:txBody>
          <a:bodyPr>
            <a:normAutofit/>
          </a:bodyPr>
          <a:lstStyle/>
          <a:p>
            <a:pPr algn="just"/>
            <a:r>
              <a:rPr lang="en-US" sz="2400" dirty="0" smtClean="0">
                <a:latin typeface="Bookman Old Style" pitchFamily="18" charset="0"/>
              </a:rPr>
              <a:t>To provide multiband capability, the radio was defined to operate from </a:t>
            </a:r>
            <a:r>
              <a:rPr lang="en-US" sz="2400" dirty="0" smtClean="0">
                <a:solidFill>
                  <a:srgbClr val="0033CC"/>
                </a:solidFill>
                <a:latin typeface="Bookman Old Style" pitchFamily="18" charset="0"/>
              </a:rPr>
              <a:t>2 MHz to 2 GHz</a:t>
            </a:r>
            <a:r>
              <a:rPr lang="en-US" sz="2400" dirty="0" smtClean="0">
                <a:latin typeface="Bookman Old Style" pitchFamily="18" charset="0"/>
              </a:rPr>
              <a:t>.</a:t>
            </a:r>
          </a:p>
          <a:p>
            <a:pPr algn="just"/>
            <a:r>
              <a:rPr lang="en-US" sz="2400" dirty="0" smtClean="0">
                <a:latin typeface="Bookman Old Style" pitchFamily="18" charset="0"/>
              </a:rPr>
              <a:t>Since maintaining performance and linearity over this wide range of frequencies in a single channel using real world components is a difficult, the original frequency range was segmented into three bands: </a:t>
            </a:r>
          </a:p>
          <a:p>
            <a:pPr lvl="1" algn="just"/>
            <a:r>
              <a:rPr lang="en-US" sz="2400" dirty="0" smtClean="0">
                <a:latin typeface="Bookman Old Style" pitchFamily="18" charset="0"/>
              </a:rPr>
              <a:t>low band from 2 MHz to 30 MHz, </a:t>
            </a:r>
          </a:p>
          <a:p>
            <a:pPr lvl="1" algn="just"/>
            <a:r>
              <a:rPr lang="en-US" sz="2400" dirty="0" smtClean="0">
                <a:latin typeface="Bookman Old Style" pitchFamily="18" charset="0"/>
              </a:rPr>
              <a:t>Mid band from 30 to 400 MHz, and </a:t>
            </a:r>
          </a:p>
          <a:p>
            <a:pPr lvl="1" algn="just"/>
            <a:r>
              <a:rPr lang="en-US" sz="2400" dirty="0" smtClean="0">
                <a:latin typeface="Bookman Old Style" pitchFamily="18" charset="0"/>
              </a:rPr>
              <a:t>high band from 400 MHz to 2 GHz</a:t>
            </a:r>
          </a:p>
          <a:p>
            <a:pPr algn="just"/>
            <a:r>
              <a:rPr lang="en-US" sz="2400" dirty="0" smtClean="0">
                <a:latin typeface="Bookman Old Style" pitchFamily="18" charset="0"/>
              </a:rPr>
              <a:t>These three bands were then implemented as independent RF channels.</a:t>
            </a:r>
          </a:p>
          <a:p>
            <a:endParaRPr lang="en-US" sz="2400" dirty="0" smtClean="0">
              <a:latin typeface="Georgia" pitchFamily="18" charset="0"/>
            </a:endParaRPr>
          </a:p>
          <a:p>
            <a:pPr algn="just">
              <a:spcAft>
                <a:spcPts val="1200"/>
              </a:spcAft>
            </a:pPr>
            <a:endParaRPr lang="en-US" sz="2400" dirty="0" smtClean="0"/>
          </a:p>
          <a:p>
            <a:pPr algn="just">
              <a:spcAft>
                <a:spcPts val="1200"/>
              </a:spcAft>
            </a:pPr>
            <a:endParaRPr lang="en-US" sz="2400" dirty="0" smtClean="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Phase-I Architecture</a:t>
            </a:r>
            <a:endParaRPr lang="en-US" dirty="0">
              <a:solidFill>
                <a:srgbClr val="FF0000"/>
              </a:solidFill>
            </a:endParaRPr>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1066800"/>
            <a:ext cx="9326880" cy="5562600"/>
          </a:xfrm>
        </p:spPr>
        <p:txBody>
          <a:bodyPr>
            <a:normAutofit/>
          </a:bodyPr>
          <a:lstStyle/>
          <a:p>
            <a:pPr algn="just"/>
            <a:r>
              <a:rPr lang="en-US" sz="2400" dirty="0" smtClean="0">
                <a:latin typeface="Bookman Old Style" pitchFamily="18" charset="0"/>
              </a:rPr>
              <a:t>To provide the processing power for the modem, a multichip module (MCM) was designed</a:t>
            </a:r>
          </a:p>
          <a:p>
            <a:pPr algn="just">
              <a:spcAft>
                <a:spcPts val="600"/>
              </a:spcAft>
            </a:pPr>
            <a:r>
              <a:rPr lang="en-US" sz="2400" dirty="0" smtClean="0">
                <a:latin typeface="Bookman Old Style" pitchFamily="18" charset="0"/>
              </a:rPr>
              <a:t>To The MCM consists of four Texas Instruments C40s, a PLD, and 5 MB of memory, of which 1 MB acts as a shared global memory for the four processors. </a:t>
            </a:r>
          </a:p>
          <a:p>
            <a:pPr algn="just">
              <a:spcAft>
                <a:spcPts val="600"/>
              </a:spcAft>
            </a:pPr>
            <a:r>
              <a:rPr lang="en-US" sz="2400" dirty="0" smtClean="0">
                <a:latin typeface="Bookman Old Style" pitchFamily="18" charset="0"/>
              </a:rPr>
              <a:t>Each of the four DSPs handles an individual radio signal.</a:t>
            </a:r>
          </a:p>
          <a:p>
            <a:pPr algn="just">
              <a:spcAft>
                <a:spcPts val="600"/>
              </a:spcAft>
            </a:pPr>
            <a:r>
              <a:rPr lang="en-US" sz="2400" dirty="0" smtClean="0">
                <a:latin typeface="Bookman Old Style" pitchFamily="18" charset="0"/>
              </a:rPr>
              <a:t>The development of the </a:t>
            </a:r>
            <a:r>
              <a:rPr lang="en-US" sz="2400" dirty="0" smtClean="0">
                <a:solidFill>
                  <a:srgbClr val="0033CC"/>
                </a:solidFill>
                <a:latin typeface="Bookman Old Style" pitchFamily="18" charset="0"/>
              </a:rPr>
              <a:t>Cryptographic Reduced Instruction Set </a:t>
            </a:r>
            <a:r>
              <a:rPr lang="en-US" sz="2400" dirty="0" smtClean="0">
                <a:latin typeface="Bookman Old Style" pitchFamily="18" charset="0"/>
              </a:rPr>
              <a:t>(</a:t>
            </a:r>
            <a:r>
              <a:rPr lang="en-US" sz="2400" dirty="0" smtClean="0">
                <a:solidFill>
                  <a:srgbClr val="FF0000"/>
                </a:solidFill>
                <a:latin typeface="Bookman Old Style" pitchFamily="18" charset="0"/>
              </a:rPr>
              <a:t>CYPRIS</a:t>
            </a:r>
            <a:r>
              <a:rPr lang="en-US" sz="2400" dirty="0" smtClean="0">
                <a:latin typeface="Bookman Old Style" pitchFamily="18" charset="0"/>
              </a:rPr>
              <a:t>) chip was another key result of Phase I.</a:t>
            </a:r>
          </a:p>
          <a:p>
            <a:endParaRPr lang="en-US" sz="2400" dirty="0" smtClean="0">
              <a:latin typeface="Georgia" pitchFamily="18" charset="0"/>
            </a:endParaRPr>
          </a:p>
          <a:p>
            <a:pPr algn="just">
              <a:spcAft>
                <a:spcPts val="1200"/>
              </a:spcAft>
            </a:pPr>
            <a:endParaRPr lang="en-US" sz="2400" dirty="0" smtClean="0"/>
          </a:p>
          <a:p>
            <a:pPr algn="just">
              <a:spcAft>
                <a:spcPts val="1200"/>
              </a:spcAft>
            </a:pPr>
            <a:endParaRPr lang="en-US" sz="2400" dirty="0" smtClean="0">
              <a:latin typeface="Georgia" pitchFamily="18" charset="0"/>
            </a:endParaRPr>
          </a:p>
        </p:txBody>
      </p:sp>
      <p:sp>
        <p:nvSpPr>
          <p:cNvPr id="4" name="Title 1"/>
          <p:cNvSpPr>
            <a:spLocks noGrp="1"/>
          </p:cNvSpPr>
          <p:nvPr>
            <p:ph type="title"/>
          </p:nvPr>
        </p:nvSpPr>
        <p:spPr>
          <a:xfrm>
            <a:off x="731520" y="152400"/>
            <a:ext cx="10241280" cy="685800"/>
          </a:xfrm>
        </p:spPr>
        <p:txBody>
          <a:bodyPr>
            <a:normAutofit fontScale="90000"/>
          </a:bodyPr>
          <a:lstStyle/>
          <a:p>
            <a:pPr algn="ctr"/>
            <a:r>
              <a:rPr lang="en-US" b="1" dirty="0" smtClean="0">
                <a:solidFill>
                  <a:srgbClr val="FF0000"/>
                </a:solidFill>
              </a:rPr>
              <a:t>Phase-I Architecture</a:t>
            </a:r>
            <a:endParaRPr lang="en-US" dirty="0">
              <a:solidFill>
                <a:srgbClr val="FF0000"/>
              </a:solidFill>
            </a:endParaRPr>
          </a:p>
        </p:txBody>
      </p:sp>
      <p:sp>
        <p:nvSpPr>
          <p:cNvPr id="5" name="TextBox 4"/>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305532" y="1447800"/>
            <a:ext cx="10667268" cy="4953000"/>
          </a:xfrm>
          <a:prstGeom prst="rect">
            <a:avLst/>
          </a:prstGeom>
          <a:noFill/>
          <a:ln w="9525">
            <a:noFill/>
            <a:miter lim="800000"/>
            <a:headEnd/>
            <a:tailEnd/>
          </a:ln>
          <a:effectLst/>
        </p:spPr>
      </p:pic>
      <p:sp>
        <p:nvSpPr>
          <p:cNvPr id="5" name="Title 1"/>
          <p:cNvSpPr txBox="1">
            <a:spLocks/>
          </p:cNvSpPr>
          <p:nvPr/>
        </p:nvSpPr>
        <p:spPr>
          <a:xfrm>
            <a:off x="381000" y="457200"/>
            <a:ext cx="10241280" cy="685800"/>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Phase-I Dataflow</a:t>
            </a:r>
            <a:endParaRPr kumimoji="0" 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6" name="TextBox 5"/>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457200"/>
            <a:ext cx="10241280" cy="685800"/>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Phase-I Architecture</a:t>
            </a:r>
            <a:endParaRPr kumimoji="0" 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pic>
        <p:nvPicPr>
          <p:cNvPr id="18434" name="Picture 2"/>
          <p:cNvPicPr>
            <a:picLocks noChangeAspect="1" noChangeArrowheads="1"/>
          </p:cNvPicPr>
          <p:nvPr/>
        </p:nvPicPr>
        <p:blipFill>
          <a:blip r:embed="rId2"/>
          <a:srcRect/>
          <a:stretch>
            <a:fillRect/>
          </a:stretch>
        </p:blipFill>
        <p:spPr bwMode="auto">
          <a:xfrm>
            <a:off x="461963" y="1152525"/>
            <a:ext cx="10048875" cy="4552950"/>
          </a:xfrm>
          <a:prstGeom prst="rect">
            <a:avLst/>
          </a:prstGeom>
          <a:noFill/>
          <a:ln w="9525">
            <a:noFill/>
            <a:miter lim="800000"/>
            <a:headEnd/>
            <a:tailEnd/>
          </a:ln>
          <a:effectLst/>
        </p:spPr>
      </p:pic>
      <p:sp>
        <p:nvSpPr>
          <p:cNvPr id="6" name="TextBox 5"/>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90600"/>
            <a:ext cx="9601200" cy="5562600"/>
          </a:xfrm>
        </p:spPr>
        <p:txBody>
          <a:bodyPr>
            <a:normAutofit/>
          </a:bodyPr>
          <a:lstStyle/>
          <a:p>
            <a:pPr>
              <a:spcAft>
                <a:spcPts val="600"/>
              </a:spcAft>
              <a:buClr>
                <a:srgbClr val="FF0000"/>
              </a:buClr>
              <a:buFont typeface="Wingdings" pitchFamily="2" charset="2"/>
              <a:buChar char="v"/>
            </a:pPr>
            <a:r>
              <a:rPr lang="en-US" sz="2400" dirty="0" smtClean="0">
                <a:latin typeface="Georgia" pitchFamily="18" charset="0"/>
              </a:rPr>
              <a:t>Instead of </a:t>
            </a:r>
            <a:r>
              <a:rPr lang="en-US" sz="2400" dirty="0" err="1" smtClean="0">
                <a:latin typeface="Georgia" pitchFamily="18" charset="0"/>
              </a:rPr>
              <a:t>focussing</a:t>
            </a:r>
            <a:r>
              <a:rPr lang="en-US" sz="2400" dirty="0" smtClean="0">
                <a:latin typeface="Georgia" pitchFamily="18" charset="0"/>
              </a:rPr>
              <a:t> on MCM and CYPRIS aspects, Phase II focused on the entire radio and the software than phase I.</a:t>
            </a:r>
          </a:p>
          <a:p>
            <a:pPr>
              <a:spcAft>
                <a:spcPts val="600"/>
              </a:spcAft>
              <a:buClr>
                <a:srgbClr val="FF0000"/>
              </a:buClr>
              <a:buFont typeface="Wingdings" pitchFamily="2" charset="2"/>
              <a:buChar char="v"/>
            </a:pPr>
            <a:r>
              <a:rPr lang="en-US" sz="2400" dirty="0" smtClean="0">
                <a:latin typeface="Georgia" pitchFamily="18" charset="0"/>
              </a:rPr>
              <a:t>The primary goal of the Phase II architecture were,</a:t>
            </a:r>
          </a:p>
          <a:p>
            <a:pPr lvl="1">
              <a:spcAft>
                <a:spcPts val="600"/>
              </a:spcAft>
              <a:buClr>
                <a:srgbClr val="00CC00"/>
              </a:buClr>
              <a:buFont typeface="Wingdings" pitchFamily="2" charset="2"/>
              <a:buChar char="v"/>
            </a:pPr>
            <a:r>
              <a:rPr lang="en-US" sz="2000" dirty="0" smtClean="0">
                <a:latin typeface="Georgia" pitchFamily="18" charset="0"/>
              </a:rPr>
              <a:t> </a:t>
            </a:r>
            <a:r>
              <a:rPr lang="en-US" sz="2400" dirty="0" smtClean="0">
                <a:latin typeface="Georgia" pitchFamily="18" charset="0"/>
              </a:rPr>
              <a:t>implement a reconfigurable architecture,</a:t>
            </a:r>
          </a:p>
          <a:p>
            <a:pPr lvl="1">
              <a:spcAft>
                <a:spcPts val="600"/>
              </a:spcAft>
              <a:buClr>
                <a:srgbClr val="00CC00"/>
              </a:buClr>
              <a:buFont typeface="Wingdings" pitchFamily="2" charset="2"/>
              <a:buChar char="v"/>
            </a:pPr>
            <a:r>
              <a:rPr lang="en-US" sz="2400" dirty="0" smtClean="0">
                <a:latin typeface="Georgia" pitchFamily="18" charset="0"/>
              </a:rPr>
              <a:t> implement an open architecture,</a:t>
            </a:r>
          </a:p>
          <a:p>
            <a:pPr lvl="1">
              <a:spcAft>
                <a:spcPts val="600"/>
              </a:spcAft>
              <a:buClr>
                <a:srgbClr val="00CC00"/>
              </a:buClr>
              <a:buFont typeface="Wingdings" pitchFamily="2" charset="2"/>
              <a:buChar char="v"/>
            </a:pPr>
            <a:r>
              <a:rPr lang="en-US" sz="2400" dirty="0" smtClean="0">
                <a:latin typeface="Georgia" pitchFamily="18" charset="0"/>
              </a:rPr>
              <a:t> achieve cross-channel connectivity</a:t>
            </a:r>
          </a:p>
          <a:p>
            <a:pPr>
              <a:spcAft>
                <a:spcPts val="600"/>
              </a:spcAft>
              <a:buClr>
                <a:srgbClr val="FF0000"/>
              </a:buClr>
              <a:buFont typeface="Wingdings" pitchFamily="2" charset="2"/>
              <a:buChar char="v"/>
            </a:pPr>
            <a:r>
              <a:rPr lang="en-US" sz="2400" dirty="0" smtClean="0">
                <a:latin typeface="Georgia" pitchFamily="18" charset="0"/>
              </a:rPr>
              <a:t>secondary goals were to</a:t>
            </a:r>
          </a:p>
          <a:p>
            <a:pPr lvl="1">
              <a:spcAft>
                <a:spcPts val="600"/>
              </a:spcAft>
              <a:buClr>
                <a:srgbClr val="00CC00"/>
              </a:buClr>
              <a:buFont typeface="Wingdings" pitchFamily="2" charset="2"/>
              <a:buChar char="v"/>
            </a:pPr>
            <a:r>
              <a:rPr lang="en-US" sz="2000" dirty="0" smtClean="0">
                <a:latin typeface="Georgia" pitchFamily="18" charset="0"/>
              </a:rPr>
              <a:t> </a:t>
            </a:r>
            <a:r>
              <a:rPr lang="en-US" sz="2400" dirty="0" smtClean="0">
                <a:latin typeface="Georgia" pitchFamily="18" charset="0"/>
              </a:rPr>
              <a:t>incorporate more commercial off-the-shelf (COTS) components,</a:t>
            </a:r>
          </a:p>
          <a:p>
            <a:pPr lvl="1">
              <a:spcAft>
                <a:spcPts val="600"/>
              </a:spcAft>
              <a:buClr>
                <a:srgbClr val="00CC00"/>
              </a:buClr>
              <a:buFont typeface="Wingdings" pitchFamily="2" charset="2"/>
              <a:buChar char="v"/>
            </a:pPr>
            <a:r>
              <a:rPr lang="en-US" sz="2400" dirty="0" smtClean="0">
                <a:latin typeface="Georgia" pitchFamily="18" charset="0"/>
              </a:rPr>
              <a:t> reduce the form factor to a size deployable in the field,</a:t>
            </a:r>
          </a:p>
          <a:p>
            <a:pPr lvl="1">
              <a:spcAft>
                <a:spcPts val="600"/>
              </a:spcAft>
              <a:buClr>
                <a:srgbClr val="00CC00"/>
              </a:buClr>
              <a:buFont typeface="Wingdings" pitchFamily="2" charset="2"/>
              <a:buChar char="v"/>
            </a:pPr>
            <a:r>
              <a:rPr lang="en-US" sz="2400" dirty="0" smtClean="0">
                <a:latin typeface="Georgia" pitchFamily="18" charset="0"/>
              </a:rPr>
              <a:t> incorporate reconfigurable hardware,</a:t>
            </a:r>
          </a:p>
          <a:p>
            <a:pPr lvl="1">
              <a:spcAft>
                <a:spcPts val="600"/>
              </a:spcAft>
              <a:buClr>
                <a:srgbClr val="00CC00"/>
              </a:buClr>
              <a:buFont typeface="Wingdings" pitchFamily="2" charset="2"/>
              <a:buChar char="v"/>
            </a:pPr>
            <a:r>
              <a:rPr lang="en-US" sz="2400" dirty="0" smtClean="0">
                <a:latin typeface="Georgia" pitchFamily="18" charset="0"/>
              </a:rPr>
              <a:t> improve the CYPRIS chip's context-switching time</a:t>
            </a:r>
            <a:endParaRPr lang="en-US" sz="2400" dirty="0">
              <a:latin typeface="Georgia" pitchFamily="18" charset="0"/>
            </a:endParaRPr>
          </a:p>
        </p:txBody>
      </p:sp>
      <p:sp>
        <p:nvSpPr>
          <p:cNvPr id="4" name="Title 1"/>
          <p:cNvSpPr txBox="1">
            <a:spLocks/>
          </p:cNvSpPr>
          <p:nvPr/>
        </p:nvSpPr>
        <p:spPr>
          <a:xfrm>
            <a:off x="731520" y="152400"/>
            <a:ext cx="10241280" cy="685800"/>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SPEAKeasy</a:t>
            </a:r>
            <a:r>
              <a:rPr kumimoji="0" 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Phase-II</a:t>
            </a:r>
            <a:endParaRPr kumimoji="0" 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228600" y="2600325"/>
            <a:ext cx="10547621" cy="3952875"/>
          </a:xfrm>
          <a:prstGeom prst="rect">
            <a:avLst/>
          </a:prstGeom>
          <a:noFill/>
          <a:ln w="9525">
            <a:noFill/>
            <a:miter lim="800000"/>
            <a:headEnd/>
            <a:tailEnd/>
          </a:ln>
          <a:effectLst/>
        </p:spPr>
      </p:pic>
      <p:sp>
        <p:nvSpPr>
          <p:cNvPr id="5" name="TextBox 4"/>
          <p:cNvSpPr txBox="1"/>
          <p:nvPr/>
        </p:nvSpPr>
        <p:spPr>
          <a:xfrm>
            <a:off x="228600" y="228600"/>
            <a:ext cx="1752600" cy="2554545"/>
          </a:xfrm>
          <a:prstGeom prst="rect">
            <a:avLst/>
          </a:prstGeom>
          <a:noFill/>
        </p:spPr>
        <p:txBody>
          <a:bodyPr wrap="square" rtlCol="0">
            <a:spAutoFit/>
          </a:bodyPr>
          <a:lstStyle/>
          <a:p>
            <a:pPr algn="just"/>
            <a:r>
              <a:rPr lang="en-US" sz="1600" dirty="0" smtClean="0">
                <a:solidFill>
                  <a:schemeClr val="tx1">
                    <a:lumMod val="95000"/>
                    <a:lumOff val="5000"/>
                  </a:schemeClr>
                </a:solidFill>
                <a:latin typeface="Georgia" pitchFamily="18" charset="0"/>
              </a:rPr>
              <a:t>The RF module supports 4 half-duplex channels, ideally operating from 2 MHz to 2 GHz, and is divided into internal and external components</a:t>
            </a:r>
            <a:endParaRPr lang="en-US" sz="1600" dirty="0">
              <a:solidFill>
                <a:schemeClr val="tx1">
                  <a:lumMod val="95000"/>
                  <a:lumOff val="5000"/>
                </a:schemeClr>
              </a:solidFill>
              <a:latin typeface="Georgia" pitchFamily="18" charset="0"/>
            </a:endParaRPr>
          </a:p>
        </p:txBody>
      </p:sp>
      <p:sp>
        <p:nvSpPr>
          <p:cNvPr id="6" name="TextBox 5"/>
          <p:cNvSpPr txBox="1"/>
          <p:nvPr/>
        </p:nvSpPr>
        <p:spPr>
          <a:xfrm>
            <a:off x="2057400" y="304800"/>
            <a:ext cx="1752600" cy="2308324"/>
          </a:xfrm>
          <a:prstGeom prst="rect">
            <a:avLst/>
          </a:prstGeom>
          <a:noFill/>
        </p:spPr>
        <p:txBody>
          <a:bodyPr wrap="square" rtlCol="0">
            <a:spAutoFit/>
          </a:bodyPr>
          <a:lstStyle/>
          <a:p>
            <a:pPr algn="just"/>
            <a:r>
              <a:rPr lang="en-US" sz="1600" dirty="0" smtClean="0">
                <a:solidFill>
                  <a:srgbClr val="0033CC"/>
                </a:solidFill>
                <a:latin typeface="Georgia" pitchFamily="18" charset="0"/>
              </a:rPr>
              <a:t>The Modem module performs data conversion, waveform processing over four independent channels, and resource allocation</a:t>
            </a:r>
            <a:endParaRPr lang="en-US" sz="1600" dirty="0">
              <a:solidFill>
                <a:srgbClr val="0033CC"/>
              </a:solidFill>
              <a:latin typeface="Georgia" pitchFamily="18" charset="0"/>
            </a:endParaRPr>
          </a:p>
        </p:txBody>
      </p:sp>
      <p:sp>
        <p:nvSpPr>
          <p:cNvPr id="7" name="TextBox 6"/>
          <p:cNvSpPr txBox="1"/>
          <p:nvPr/>
        </p:nvSpPr>
        <p:spPr>
          <a:xfrm>
            <a:off x="4038600" y="381000"/>
            <a:ext cx="1295400" cy="1815882"/>
          </a:xfrm>
          <a:prstGeom prst="rect">
            <a:avLst/>
          </a:prstGeom>
          <a:noFill/>
        </p:spPr>
        <p:txBody>
          <a:bodyPr wrap="square" rtlCol="0">
            <a:spAutoFit/>
          </a:bodyPr>
          <a:lstStyle/>
          <a:p>
            <a:r>
              <a:rPr lang="en-US" sz="1600" dirty="0" smtClean="0">
                <a:solidFill>
                  <a:srgbClr val="FF0000"/>
                </a:solidFill>
                <a:latin typeface="Georgia" pitchFamily="18" charset="0"/>
              </a:rPr>
              <a:t>The INFOSEC module contains both Key and Crypto processors</a:t>
            </a:r>
            <a:endParaRPr lang="en-US" sz="1600" dirty="0">
              <a:solidFill>
                <a:srgbClr val="FF0000"/>
              </a:solidFill>
              <a:latin typeface="Georgia" pitchFamily="18" charset="0"/>
            </a:endParaRPr>
          </a:p>
        </p:txBody>
      </p:sp>
      <p:sp>
        <p:nvSpPr>
          <p:cNvPr id="8" name="TextBox 7"/>
          <p:cNvSpPr txBox="1"/>
          <p:nvPr/>
        </p:nvSpPr>
        <p:spPr>
          <a:xfrm>
            <a:off x="7315200" y="304800"/>
            <a:ext cx="1600200" cy="1815882"/>
          </a:xfrm>
          <a:prstGeom prst="rect">
            <a:avLst/>
          </a:prstGeom>
          <a:noFill/>
        </p:spPr>
        <p:txBody>
          <a:bodyPr wrap="square" rtlCol="0">
            <a:spAutoFit/>
          </a:bodyPr>
          <a:lstStyle/>
          <a:p>
            <a:r>
              <a:rPr lang="en-US" sz="1600" dirty="0" smtClean="0">
                <a:latin typeface="Georgia" pitchFamily="18" charset="0"/>
              </a:rPr>
              <a:t>Control module monitors the radio and performs system-level control opera­</a:t>
            </a:r>
          </a:p>
          <a:p>
            <a:r>
              <a:rPr lang="en-US" sz="1600" dirty="0" err="1" smtClean="0">
                <a:latin typeface="Georgia" pitchFamily="18" charset="0"/>
              </a:rPr>
              <a:t>tions</a:t>
            </a:r>
            <a:endParaRPr lang="en-US" sz="1600" dirty="0">
              <a:latin typeface="Georgia" pitchFamily="18" charset="0"/>
            </a:endParaRPr>
          </a:p>
        </p:txBody>
      </p:sp>
      <p:sp>
        <p:nvSpPr>
          <p:cNvPr id="9" name="TextBox 8"/>
          <p:cNvSpPr txBox="1"/>
          <p:nvPr/>
        </p:nvSpPr>
        <p:spPr>
          <a:xfrm>
            <a:off x="9067800" y="381000"/>
            <a:ext cx="1676400" cy="2062103"/>
          </a:xfrm>
          <a:prstGeom prst="rect">
            <a:avLst/>
          </a:prstGeom>
          <a:noFill/>
        </p:spPr>
        <p:txBody>
          <a:bodyPr wrap="square" rtlCol="0">
            <a:spAutoFit/>
          </a:bodyPr>
          <a:lstStyle/>
          <a:p>
            <a:r>
              <a:rPr lang="en-US" sz="1600" dirty="0" smtClean="0">
                <a:solidFill>
                  <a:srgbClr val="008000"/>
                </a:solidFill>
                <a:latin typeface="Georgia" pitchFamily="18" charset="0"/>
              </a:rPr>
              <a:t>HMI module provides an interface for displaying the status of the radio as well as providing a control interface</a:t>
            </a:r>
            <a:endParaRPr lang="en-US" sz="1600" dirty="0">
              <a:solidFill>
                <a:srgbClr val="008000"/>
              </a:solidFill>
              <a:latin typeface="Georg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219200" y="822625"/>
            <a:ext cx="9486900" cy="5501975"/>
          </a:xfrm>
          <a:prstGeom prst="rect">
            <a:avLst/>
          </a:prstGeom>
          <a:noFill/>
          <a:ln w="9525">
            <a:noFill/>
            <a:miter lim="800000"/>
            <a:headEnd/>
            <a:tailEnd/>
          </a:ln>
          <a:effectLst/>
        </p:spPr>
      </p:pic>
      <p:sp>
        <p:nvSpPr>
          <p:cNvPr id="4" name="Title 1"/>
          <p:cNvSpPr txBox="1">
            <a:spLocks/>
          </p:cNvSpPr>
          <p:nvPr/>
        </p:nvSpPr>
        <p:spPr>
          <a:xfrm>
            <a:off x="457200" y="152400"/>
            <a:ext cx="10241280" cy="685800"/>
          </a:xfrm>
          <a:prstGeom prst="rect">
            <a:avLst/>
          </a:prstGeom>
        </p:spPr>
        <p:txBody>
          <a:bodyPr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SPEAKeasy</a:t>
            </a:r>
            <a:r>
              <a:rPr kumimoji="0" 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Phase-II Control Software and Dataflow</a:t>
            </a:r>
            <a:endParaRPr kumimoji="0" 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srcRect/>
          <a:stretch>
            <a:fillRect/>
          </a:stretch>
        </p:blipFill>
        <p:spPr bwMode="auto">
          <a:xfrm>
            <a:off x="1066801" y="738188"/>
            <a:ext cx="9677400" cy="6055090"/>
          </a:xfrm>
          <a:prstGeom prst="rect">
            <a:avLst/>
          </a:prstGeom>
          <a:noFill/>
          <a:ln w="9525">
            <a:noFill/>
            <a:miter lim="800000"/>
            <a:headEnd/>
            <a:tailEnd/>
          </a:ln>
          <a:effectLst/>
        </p:spPr>
      </p:pic>
      <p:sp>
        <p:nvSpPr>
          <p:cNvPr id="5" name="Title 1"/>
          <p:cNvSpPr txBox="1">
            <a:spLocks/>
          </p:cNvSpPr>
          <p:nvPr/>
        </p:nvSpPr>
        <p:spPr>
          <a:xfrm>
            <a:off x="457200" y="152400"/>
            <a:ext cx="10241280" cy="685800"/>
          </a:xfrm>
          <a:prstGeom prst="rect">
            <a:avLst/>
          </a:prstGeom>
        </p:spPr>
        <p:txBody>
          <a:bodyPr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err="1"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SPEAKeasy</a:t>
            </a:r>
            <a:r>
              <a:rPr kumimoji="0" lang="en-US" sz="43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mj-lt"/>
                <a:ea typeface="+mj-ea"/>
                <a:cs typeface="+mj-cs"/>
              </a:rPr>
              <a:t> Phase-II Architecture</a:t>
            </a:r>
            <a:endParaRPr kumimoji="0" lang="en-US" sz="4300" b="0"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mj-lt"/>
              <a:ea typeface="+mj-ea"/>
              <a:cs typeface="+mj-cs"/>
            </a:endParaRPr>
          </a:p>
        </p:txBody>
      </p:sp>
      <p:sp>
        <p:nvSpPr>
          <p:cNvPr id="6" name="TextBox 5"/>
          <p:cNvSpPr txBox="1"/>
          <p:nvPr/>
        </p:nvSpPr>
        <p:spPr>
          <a:xfrm>
            <a:off x="3048000" y="1219200"/>
            <a:ext cx="4419600" cy="1846659"/>
          </a:xfrm>
          <a:prstGeom prst="rect">
            <a:avLst/>
          </a:prstGeom>
          <a:noFill/>
        </p:spPr>
        <p:txBody>
          <a:bodyPr wrap="square" rtlCol="0">
            <a:spAutoFit/>
          </a:bodyPr>
          <a:lstStyle/>
          <a:p>
            <a:pPr algn="just"/>
            <a:r>
              <a:rPr lang="en-US" sz="1600" dirty="0" smtClean="0">
                <a:solidFill>
                  <a:srgbClr val="FF0000"/>
                </a:solidFill>
                <a:latin typeface="Georgia" pitchFamily="18" charset="0"/>
              </a:rPr>
              <a:t>ISA</a:t>
            </a:r>
            <a:r>
              <a:rPr lang="en-US" sz="1600" dirty="0" smtClean="0">
                <a:solidFill>
                  <a:srgbClr val="0033CC"/>
                </a:solidFill>
                <a:latin typeface="Georgia" pitchFamily="18" charset="0"/>
              </a:rPr>
              <a:t> - Instruction Set Architecture</a:t>
            </a:r>
          </a:p>
          <a:p>
            <a:pPr algn="just"/>
            <a:r>
              <a:rPr lang="en-US" sz="1600" dirty="0" smtClean="0">
                <a:solidFill>
                  <a:srgbClr val="FF0000"/>
                </a:solidFill>
                <a:latin typeface="Georgia" pitchFamily="18" charset="0"/>
              </a:rPr>
              <a:t>CHAMPS </a:t>
            </a:r>
            <a:r>
              <a:rPr lang="en-US" sz="1600" dirty="0" smtClean="0">
                <a:solidFill>
                  <a:srgbClr val="0033CC"/>
                </a:solidFill>
                <a:latin typeface="Georgia" pitchFamily="18" charset="0"/>
              </a:rPr>
              <a:t>– Configurable Hardware </a:t>
            </a:r>
          </a:p>
          <a:p>
            <a:pPr algn="just"/>
            <a:r>
              <a:rPr lang="en-US" sz="1600" dirty="0" smtClean="0">
                <a:solidFill>
                  <a:srgbClr val="0033CC"/>
                </a:solidFill>
                <a:latin typeface="Georgia" pitchFamily="18" charset="0"/>
              </a:rPr>
              <a:t>	Algorithm-</a:t>
            </a:r>
            <a:r>
              <a:rPr lang="en-US" sz="1600" dirty="0" err="1" smtClean="0">
                <a:solidFill>
                  <a:srgbClr val="0033CC"/>
                </a:solidFill>
                <a:latin typeface="Georgia" pitchFamily="18" charset="0"/>
              </a:rPr>
              <a:t>Mappable</a:t>
            </a:r>
            <a:r>
              <a:rPr lang="en-US" sz="1600" dirty="0" smtClean="0">
                <a:solidFill>
                  <a:srgbClr val="0033CC"/>
                </a:solidFill>
                <a:latin typeface="Georgia" pitchFamily="18" charset="0"/>
              </a:rPr>
              <a:t> Processors</a:t>
            </a:r>
          </a:p>
          <a:p>
            <a:pPr algn="just"/>
            <a:r>
              <a:rPr lang="en-US" sz="1600" dirty="0" smtClean="0">
                <a:solidFill>
                  <a:srgbClr val="FF0000"/>
                </a:solidFill>
                <a:latin typeface="Georgia" pitchFamily="18" charset="0"/>
              </a:rPr>
              <a:t>FDDI</a:t>
            </a:r>
            <a:r>
              <a:rPr lang="en-US" sz="1600" dirty="0" smtClean="0">
                <a:solidFill>
                  <a:srgbClr val="0033CC"/>
                </a:solidFill>
                <a:latin typeface="Georgia" pitchFamily="18" charset="0"/>
              </a:rPr>
              <a:t> - Fiber Distributed Data Interface</a:t>
            </a:r>
          </a:p>
          <a:p>
            <a:pPr algn="just"/>
            <a:r>
              <a:rPr lang="en-US" sz="1600" dirty="0" smtClean="0">
                <a:solidFill>
                  <a:srgbClr val="FF0000"/>
                </a:solidFill>
                <a:latin typeface="Georgia" pitchFamily="18" charset="0"/>
              </a:rPr>
              <a:t>AIM</a:t>
            </a:r>
            <a:r>
              <a:rPr lang="en-US" sz="1600" dirty="0" smtClean="0">
                <a:solidFill>
                  <a:srgbClr val="0033CC"/>
                </a:solidFill>
                <a:latin typeface="Georgia" pitchFamily="18" charset="0"/>
              </a:rPr>
              <a:t> - Advanced INFOSEC Machine</a:t>
            </a:r>
          </a:p>
          <a:p>
            <a:pPr algn="just"/>
            <a:r>
              <a:rPr lang="en-US" sz="1600" dirty="0" smtClean="0">
                <a:solidFill>
                  <a:srgbClr val="FF0000"/>
                </a:solidFill>
                <a:latin typeface="Georgia" pitchFamily="18" charset="0"/>
              </a:rPr>
              <a:t>MMP</a:t>
            </a:r>
            <a:r>
              <a:rPr lang="en-US" sz="1600" dirty="0" smtClean="0">
                <a:solidFill>
                  <a:srgbClr val="0033CC"/>
                </a:solidFill>
                <a:latin typeface="Georgia" pitchFamily="18" charset="0"/>
              </a:rPr>
              <a:t> - </a:t>
            </a:r>
            <a:r>
              <a:rPr lang="en-US" sz="1600" dirty="0" err="1" smtClean="0">
                <a:solidFill>
                  <a:srgbClr val="0033CC"/>
                </a:solidFill>
                <a:latin typeface="Georgia" pitchFamily="18" charset="0"/>
              </a:rPr>
              <a:t>Multichassis</a:t>
            </a:r>
            <a:r>
              <a:rPr lang="en-US" sz="1600" dirty="0" smtClean="0">
                <a:solidFill>
                  <a:srgbClr val="0033CC"/>
                </a:solidFill>
                <a:latin typeface="Georgia" pitchFamily="18" charset="0"/>
              </a:rPr>
              <a:t> Multilink Point to Point </a:t>
            </a:r>
          </a:p>
          <a:p>
            <a:pPr algn="just"/>
            <a:r>
              <a:rPr lang="en-US" sz="1600" dirty="0" smtClean="0">
                <a:solidFill>
                  <a:srgbClr val="0033CC"/>
                </a:solidFill>
                <a:latin typeface="Georgia" pitchFamily="18" charset="0"/>
              </a:rPr>
              <a:t>	</a:t>
            </a:r>
            <a:r>
              <a:rPr lang="en-US" dirty="0" smtClean="0">
                <a:solidFill>
                  <a:srgbClr val="0033CC"/>
                </a:solidFill>
              </a:rPr>
              <a:t>Protocol</a:t>
            </a:r>
            <a:endParaRPr lang="en-US" dirty="0">
              <a:solidFill>
                <a:srgbClr val="0033CC"/>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638"/>
            <a:ext cx="8997696" cy="792162"/>
          </a:xfrm>
        </p:spPr>
        <p:txBody>
          <a:bodyPr>
            <a:normAutofit/>
          </a:bodyPr>
          <a:lstStyle/>
          <a:p>
            <a:r>
              <a:rPr lang="en-US" b="1" dirty="0" smtClean="0">
                <a:solidFill>
                  <a:srgbClr val="FF0000"/>
                </a:solidFill>
              </a:rPr>
              <a:t>Joint Tactical Radio System - JTRS</a:t>
            </a:r>
            <a:endParaRPr lang="en-US" b="1" dirty="0">
              <a:solidFill>
                <a:srgbClr val="FF0000"/>
              </a:solidFill>
            </a:endParaRPr>
          </a:p>
        </p:txBody>
      </p:sp>
      <p:sp>
        <p:nvSpPr>
          <p:cNvPr id="4" name="TextBox 3"/>
          <p:cNvSpPr txBox="1"/>
          <p:nvPr/>
        </p:nvSpPr>
        <p:spPr>
          <a:xfrm>
            <a:off x="1295400" y="1295401"/>
            <a:ext cx="9220200" cy="5509200"/>
          </a:xfrm>
          <a:prstGeom prst="rect">
            <a:avLst/>
          </a:prstGeom>
          <a:noFill/>
        </p:spPr>
        <p:txBody>
          <a:bodyPr wrap="square" rtlCol="0">
            <a:spAutoFit/>
          </a:bodyPr>
          <a:lstStyle/>
          <a:p>
            <a:pPr algn="just">
              <a:spcAft>
                <a:spcPts val="600"/>
              </a:spcAft>
              <a:buClr>
                <a:srgbClr val="FF0000"/>
              </a:buClr>
              <a:buFont typeface="Wingdings" pitchFamily="2" charset="2"/>
              <a:buChar char="v"/>
            </a:pPr>
            <a:r>
              <a:rPr lang="en-US" sz="2400" b="1" dirty="0" smtClean="0">
                <a:latin typeface="Georgia" pitchFamily="18" charset="0"/>
              </a:rPr>
              <a:t>Joint Tactical Radio System</a:t>
            </a:r>
            <a:r>
              <a:rPr lang="en-US" sz="2400" dirty="0" smtClean="0">
                <a:latin typeface="Georgia" pitchFamily="18" charset="0"/>
              </a:rPr>
              <a:t> (</a:t>
            </a:r>
            <a:r>
              <a:rPr lang="en-US" sz="2400" b="1" dirty="0" smtClean="0">
                <a:latin typeface="Georgia" pitchFamily="18" charset="0"/>
              </a:rPr>
              <a:t>JTRS</a:t>
            </a:r>
            <a:r>
              <a:rPr lang="en-US" sz="2400" dirty="0" smtClean="0">
                <a:latin typeface="Georgia" pitchFamily="18" charset="0"/>
              </a:rPr>
              <a:t>) aimed to replace existing radios in the American military with a single set of </a:t>
            </a:r>
            <a:r>
              <a:rPr lang="en-US" sz="2400" dirty="0" smtClean="0">
                <a:latin typeface="Georgia" pitchFamily="18" charset="0"/>
                <a:hlinkClick r:id="rId2" tooltip="Software-defined radio"/>
              </a:rPr>
              <a:t>software-defined radios</a:t>
            </a:r>
            <a:r>
              <a:rPr lang="en-US" sz="2400" dirty="0" smtClean="0">
                <a:latin typeface="Georgia" pitchFamily="18" charset="0"/>
              </a:rPr>
              <a:t>.</a:t>
            </a:r>
          </a:p>
          <a:p>
            <a:pPr algn="just">
              <a:spcAft>
                <a:spcPts val="600"/>
              </a:spcAft>
              <a:buClr>
                <a:srgbClr val="FF0000"/>
              </a:buClr>
              <a:buFont typeface="Wingdings" pitchFamily="2" charset="2"/>
              <a:buChar char="v"/>
            </a:pPr>
            <a:r>
              <a:rPr lang="en-US" sz="2400" dirty="0" smtClean="0">
                <a:latin typeface="Georgia" pitchFamily="18" charset="0"/>
              </a:rPr>
              <a:t>Evolving from </a:t>
            </a:r>
            <a:r>
              <a:rPr lang="en-US" sz="2400" dirty="0" err="1" smtClean="0">
                <a:latin typeface="Georgia" pitchFamily="18" charset="0"/>
              </a:rPr>
              <a:t>SPEAKeasy</a:t>
            </a:r>
            <a:r>
              <a:rPr lang="en-US" sz="2400" dirty="0" smtClean="0">
                <a:latin typeface="Georgia" pitchFamily="18" charset="0"/>
              </a:rPr>
              <a:t> and PMCS (Programmable Modular Communication System</a:t>
            </a:r>
          </a:p>
          <a:p>
            <a:pPr algn="just">
              <a:spcAft>
                <a:spcPts val="600"/>
              </a:spcAft>
              <a:buClr>
                <a:srgbClr val="FF0000"/>
              </a:buClr>
              <a:buFont typeface="Wingdings" pitchFamily="2" charset="2"/>
              <a:buChar char="v"/>
            </a:pPr>
            <a:r>
              <a:rPr lang="en-US" sz="2400" dirty="0" smtClean="0">
                <a:latin typeface="Georgia" pitchFamily="18" charset="0"/>
              </a:rPr>
              <a:t>JTRS envisions a radio that will</a:t>
            </a:r>
          </a:p>
          <a:p>
            <a:pPr lvl="1" algn="just">
              <a:spcAft>
                <a:spcPts val="600"/>
              </a:spcAft>
              <a:buClr>
                <a:srgbClr val="FF0000"/>
              </a:buClr>
              <a:buFont typeface="Wingdings" pitchFamily="2" charset="2"/>
              <a:buChar char="v"/>
            </a:pPr>
            <a:r>
              <a:rPr lang="en-US" sz="2400" dirty="0" smtClean="0">
                <a:latin typeface="Georgia" pitchFamily="18" charset="0"/>
              </a:rPr>
              <a:t>support operating frequencies ranging from 2 MHz to 2 GHz. </a:t>
            </a:r>
          </a:p>
          <a:p>
            <a:pPr lvl="1" algn="just">
              <a:spcAft>
                <a:spcPts val="600"/>
              </a:spcAft>
              <a:buClr>
                <a:srgbClr val="FF0000"/>
              </a:buClr>
              <a:buFont typeface="Wingdings" pitchFamily="2" charset="2"/>
              <a:buChar char="v"/>
            </a:pPr>
            <a:r>
              <a:rPr lang="en-US" sz="2400" dirty="0" smtClean="0">
                <a:latin typeface="Georgia" pitchFamily="18" charset="0"/>
              </a:rPr>
              <a:t> be reconfigurable through waveform software, </a:t>
            </a:r>
          </a:p>
          <a:p>
            <a:pPr lvl="1" algn="just">
              <a:spcAft>
                <a:spcPts val="600"/>
              </a:spcAft>
              <a:buClr>
                <a:srgbClr val="FF0000"/>
              </a:buClr>
              <a:buFont typeface="Wingdings" pitchFamily="2" charset="2"/>
              <a:buChar char="v"/>
            </a:pPr>
            <a:r>
              <a:rPr lang="en-US" sz="2400" dirty="0" smtClean="0">
                <a:latin typeface="Georgia" pitchFamily="18" charset="0"/>
              </a:rPr>
              <a:t> support voice, video, and data applications, </a:t>
            </a:r>
          </a:p>
          <a:p>
            <a:pPr lvl="1" algn="just">
              <a:spcAft>
                <a:spcPts val="600"/>
              </a:spcAft>
              <a:buClr>
                <a:srgbClr val="FF0000"/>
              </a:buClr>
              <a:buFont typeface="Wingdings" pitchFamily="2" charset="2"/>
              <a:buChar char="v"/>
            </a:pPr>
            <a:r>
              <a:rPr lang="en-US" sz="2400" dirty="0" smtClean="0">
                <a:latin typeface="Georgia" pitchFamily="18" charset="0"/>
              </a:rPr>
              <a:t> be scalable in both software and hardware, </a:t>
            </a:r>
          </a:p>
          <a:p>
            <a:pPr lvl="1" algn="just">
              <a:spcAft>
                <a:spcPts val="600"/>
              </a:spcAft>
              <a:buClr>
                <a:srgbClr val="FF0000"/>
              </a:buClr>
              <a:buFont typeface="Wingdings" pitchFamily="2" charset="2"/>
              <a:buChar char="v"/>
            </a:pPr>
            <a:r>
              <a:rPr lang="en-US" sz="2400" dirty="0" smtClean="0">
                <a:latin typeface="Georgia" pitchFamily="18" charset="0"/>
              </a:rPr>
              <a:t> leverage COTS components for affordability, </a:t>
            </a:r>
          </a:p>
          <a:p>
            <a:pPr lvl="1" algn="just">
              <a:spcAft>
                <a:spcPts val="600"/>
              </a:spcAft>
              <a:buClr>
                <a:srgbClr val="FF0000"/>
              </a:buClr>
              <a:buFont typeface="Wingdings" pitchFamily="2" charset="2"/>
              <a:buChar char="v"/>
            </a:pPr>
            <a:r>
              <a:rPr lang="en-US" sz="2400" dirty="0" smtClean="0">
                <a:latin typeface="Georgia" pitchFamily="18" charset="0"/>
              </a:rPr>
              <a:t> be interoperable with different waveforms, with legacy equipment, and with radios designed for different</a:t>
            </a:r>
            <a:r>
              <a:rPr lang="en-US" sz="2400" i="1" dirty="0" smtClean="0">
                <a:latin typeface="Georgia" pitchFamily="18" charset="0"/>
              </a:rPr>
              <a:t> domains.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115425" y="6248400"/>
            <a:ext cx="1308735" cy="457200"/>
          </a:xfrm>
        </p:spPr>
        <p:txBody>
          <a:bodyPr/>
          <a:lstStyle/>
          <a:p>
            <a:fld id="{0AE7B764-7E48-43F0-8F1A-25D30ACF8364}" type="slidenum">
              <a:rPr lang="en-US"/>
              <a:pPr/>
              <a:t>4</a:t>
            </a:fld>
            <a:endParaRPr lang="en-US"/>
          </a:p>
        </p:txBody>
      </p:sp>
      <p:sp>
        <p:nvSpPr>
          <p:cNvPr id="6" name="Rectangle 2"/>
          <p:cNvSpPr>
            <a:spLocks noGrp="1" noChangeArrowheads="1"/>
          </p:cNvSpPr>
          <p:nvPr>
            <p:ph type="title"/>
          </p:nvPr>
        </p:nvSpPr>
        <p:spPr>
          <a:xfrm>
            <a:off x="731520" y="228600"/>
            <a:ext cx="9875520" cy="838200"/>
          </a:xfrm>
          <a:effectLst>
            <a:outerShdw blurRad="50800" dist="50800" dir="5400000" algn="ctr" rotWithShape="0">
              <a:srgbClr val="00B0F0"/>
            </a:outerShdw>
          </a:effectLst>
        </p:spPr>
        <p:txBody>
          <a:bodyPr/>
          <a:lstStyle/>
          <a:p>
            <a:pPr algn="ctr"/>
            <a:r>
              <a:rPr lang="en-US" b="1" dirty="0">
                <a:solidFill>
                  <a:srgbClr val="FF0000"/>
                </a:solidFill>
                <a:effectLst>
                  <a:outerShdw blurRad="50000" dist="30000" dir="5400000" algn="tl" rotWithShape="0">
                    <a:srgbClr val="00B0F0">
                      <a:alpha val="30000"/>
                    </a:srgbClr>
                  </a:outerShdw>
                </a:effectLst>
                <a:latin typeface="Georgia" pitchFamily="18" charset="0"/>
              </a:rPr>
              <a:t>Anatomy of Cellular Phone</a:t>
            </a:r>
          </a:p>
        </p:txBody>
      </p:sp>
      <p:graphicFrame>
        <p:nvGraphicFramePr>
          <p:cNvPr id="7" name="Content Placeholder 6"/>
          <p:cNvGraphicFramePr>
            <a:graphicFrameLocks noChangeAspect="1"/>
          </p:cNvGraphicFramePr>
          <p:nvPr>
            <p:ph idx="1"/>
          </p:nvPr>
        </p:nvGraphicFramePr>
        <p:xfrm>
          <a:off x="1280162" y="1600201"/>
          <a:ext cx="9343587" cy="3729038"/>
        </p:xfrm>
        <a:graphic>
          <a:graphicData uri="http://schemas.openxmlformats.org/presentationml/2006/ole">
            <p:oleObj spid="_x0000_s1026" name="Visio" r:id="rId3" imgW="4455855" imgH="2135204" progId="">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997696" cy="762000"/>
          </a:xfrm>
        </p:spPr>
        <p:txBody>
          <a:bodyPr/>
          <a:lstStyle/>
          <a:p>
            <a:pPr algn="ctr"/>
            <a:r>
              <a:rPr lang="en-US" b="1" dirty="0" smtClean="0">
                <a:solidFill>
                  <a:srgbClr val="FF0000"/>
                </a:solidFill>
              </a:rPr>
              <a:t>JTRS – Unique Domain</a:t>
            </a:r>
            <a:endParaRPr lang="en-US" b="1" dirty="0">
              <a:solidFill>
                <a:srgbClr val="FF0000"/>
              </a:solidFill>
            </a:endParaRPr>
          </a:p>
        </p:txBody>
      </p:sp>
      <p:pic>
        <p:nvPicPr>
          <p:cNvPr id="17410" name="Picture 2"/>
          <p:cNvPicPr>
            <a:picLocks noChangeAspect="1" noChangeArrowheads="1"/>
          </p:cNvPicPr>
          <p:nvPr/>
        </p:nvPicPr>
        <p:blipFill>
          <a:blip r:embed="rId2"/>
          <a:srcRect/>
          <a:stretch>
            <a:fillRect/>
          </a:stretch>
        </p:blipFill>
        <p:spPr bwMode="auto">
          <a:xfrm>
            <a:off x="2743200" y="1066800"/>
            <a:ext cx="6703866" cy="3186113"/>
          </a:xfrm>
          <a:prstGeom prst="rect">
            <a:avLst/>
          </a:prstGeom>
          <a:noFill/>
          <a:ln w="9525">
            <a:noFill/>
            <a:miter lim="800000"/>
            <a:headEnd/>
            <a:tailEnd/>
          </a:ln>
          <a:effectLst/>
        </p:spPr>
      </p:pic>
      <p:sp>
        <p:nvSpPr>
          <p:cNvPr id="5" name="TextBox 4"/>
          <p:cNvSpPr txBox="1"/>
          <p:nvPr/>
        </p:nvSpPr>
        <p:spPr>
          <a:xfrm>
            <a:off x="1219200" y="4343400"/>
            <a:ext cx="9525000" cy="2246769"/>
          </a:xfrm>
          <a:prstGeom prst="rect">
            <a:avLst/>
          </a:prstGeom>
          <a:noFill/>
        </p:spPr>
        <p:txBody>
          <a:bodyPr wrap="square" rtlCol="0">
            <a:spAutoFit/>
          </a:bodyPr>
          <a:lstStyle/>
          <a:p>
            <a:pPr algn="just">
              <a:spcBef>
                <a:spcPts val="600"/>
              </a:spcBef>
              <a:spcAft>
                <a:spcPts val="600"/>
              </a:spcAft>
              <a:buClr>
                <a:srgbClr val="FF0000"/>
              </a:buClr>
              <a:buFont typeface="Wingdings" pitchFamily="2" charset="2"/>
              <a:buChar char="q"/>
            </a:pPr>
            <a:r>
              <a:rPr lang="en-US" sz="2400" dirty="0" smtClean="0">
                <a:latin typeface="Georgia" pitchFamily="18" charset="0"/>
              </a:rPr>
              <a:t>JTRS radio uses the same baseline architecture to ensure interoperability across domains</a:t>
            </a:r>
          </a:p>
          <a:p>
            <a:pPr algn="just">
              <a:spcBef>
                <a:spcPts val="600"/>
              </a:spcBef>
              <a:spcAft>
                <a:spcPts val="600"/>
              </a:spcAft>
              <a:buClr>
                <a:srgbClr val="FF0000"/>
              </a:buClr>
              <a:buFont typeface="Wingdings" pitchFamily="2" charset="2"/>
              <a:buChar char="q"/>
            </a:pPr>
            <a:r>
              <a:rPr lang="en-US" sz="2400" dirty="0" smtClean="0">
                <a:latin typeface="Georgia" pitchFamily="18" charset="0"/>
              </a:rPr>
              <a:t>Baseline architecture can be viewed as a parent class and the domain radios as child classes derived from the baseline architecture</a:t>
            </a:r>
          </a:p>
          <a:p>
            <a:pPr algn="just">
              <a:spcBef>
                <a:spcPts val="600"/>
              </a:spcBef>
              <a:spcAft>
                <a:spcPts val="600"/>
              </a:spcAft>
              <a:buClr>
                <a:srgbClr val="FF0000"/>
              </a:buClr>
              <a:buFont typeface="Wingdings" pitchFamily="2" charset="2"/>
              <a:buChar char="q"/>
            </a:pPr>
            <a:r>
              <a:rPr lang="en-US" sz="2400" dirty="0" smtClean="0">
                <a:latin typeface="Georgia" pitchFamily="18" charset="0"/>
              </a:rPr>
              <a:t>The baseline (parent) architecture of the JTRS family is the SCA</a:t>
            </a:r>
            <a:endParaRPr lang="en-US" sz="2400" dirty="0">
              <a:latin typeface="Georgia"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CC"/>
                </a:solidFill>
              </a:rPr>
              <a:t>Goals of the SCA</a:t>
            </a:r>
            <a:endParaRPr lang="en-US" dirty="0">
              <a:solidFill>
                <a:srgbClr val="0033CC"/>
              </a:solidFill>
            </a:endParaRPr>
          </a:p>
        </p:txBody>
      </p:sp>
      <p:sp>
        <p:nvSpPr>
          <p:cNvPr id="3" name="Content Placeholder 2"/>
          <p:cNvSpPr>
            <a:spLocks noGrp="1"/>
          </p:cNvSpPr>
          <p:nvPr>
            <p:ph idx="1"/>
          </p:nvPr>
        </p:nvSpPr>
        <p:spPr/>
        <p:txBody>
          <a:bodyPr>
            <a:normAutofit/>
          </a:bodyPr>
          <a:lstStyle/>
          <a:p>
            <a:pPr>
              <a:spcAft>
                <a:spcPts val="600"/>
              </a:spcAft>
            </a:pPr>
            <a:r>
              <a:rPr lang="en-US" sz="2800" dirty="0" smtClean="0">
                <a:latin typeface="Georgia" pitchFamily="18" charset="0"/>
              </a:rPr>
              <a:t>Function as a MBMMR</a:t>
            </a:r>
          </a:p>
          <a:p>
            <a:pPr>
              <a:spcAft>
                <a:spcPts val="600"/>
              </a:spcAft>
            </a:pPr>
            <a:r>
              <a:rPr lang="en-US" sz="2800" dirty="0" smtClean="0">
                <a:latin typeface="Georgia" pitchFamily="18" charset="0"/>
              </a:rPr>
              <a:t>Be interoperable with all domains</a:t>
            </a:r>
          </a:p>
          <a:p>
            <a:pPr>
              <a:spcAft>
                <a:spcPts val="600"/>
              </a:spcAft>
            </a:pPr>
            <a:r>
              <a:rPr lang="en-US" sz="2800" dirty="0" smtClean="0">
                <a:latin typeface="Georgia" pitchFamily="18" charset="0"/>
              </a:rPr>
              <a:t>Be compatible with legacy systems</a:t>
            </a:r>
          </a:p>
          <a:p>
            <a:pPr>
              <a:spcAft>
                <a:spcPts val="600"/>
              </a:spcAft>
            </a:pPr>
            <a:r>
              <a:rPr lang="en-US" sz="2800" dirty="0" smtClean="0">
                <a:latin typeface="Georgia" pitchFamily="18" charset="0"/>
              </a:rPr>
              <a:t>Support the insertion of new technologies</a:t>
            </a:r>
          </a:p>
          <a:p>
            <a:pPr>
              <a:spcAft>
                <a:spcPts val="600"/>
              </a:spcAft>
            </a:pPr>
            <a:r>
              <a:rPr lang="en-US" sz="2800" dirty="0" smtClean="0">
                <a:latin typeface="Georgia" pitchFamily="18" charset="0"/>
              </a:rPr>
              <a:t>Support advanced networking features</a:t>
            </a:r>
          </a:p>
          <a:p>
            <a:pPr>
              <a:spcAft>
                <a:spcPts val="600"/>
              </a:spcAft>
            </a:pPr>
            <a:r>
              <a:rPr lang="en-US" sz="2800" dirty="0" smtClean="0">
                <a:latin typeface="Georgia" pitchFamily="18" charset="0"/>
              </a:rPr>
              <a:t>Use primarily COTS components</a:t>
            </a:r>
            <a:endParaRPr lang="en-US" sz="2800" dirty="0">
              <a:latin typeface="Georgia"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997696" cy="792162"/>
          </a:xfrm>
        </p:spPr>
        <p:txBody>
          <a:bodyPr>
            <a:normAutofit/>
          </a:bodyPr>
          <a:lstStyle/>
          <a:p>
            <a:pPr algn="ctr"/>
            <a:r>
              <a:rPr lang="en-US" b="1" dirty="0" smtClean="0">
                <a:solidFill>
                  <a:srgbClr val="FF0000"/>
                </a:solidFill>
              </a:rPr>
              <a:t>SCA Architecture</a:t>
            </a:r>
            <a:endParaRPr lang="en-US" dirty="0">
              <a:solidFill>
                <a:srgbClr val="FF0000"/>
              </a:solidFill>
            </a:endParaRPr>
          </a:p>
        </p:txBody>
      </p:sp>
      <p:sp>
        <p:nvSpPr>
          <p:cNvPr id="3" name="Content Placeholder 2"/>
          <p:cNvSpPr>
            <a:spLocks noGrp="1"/>
          </p:cNvSpPr>
          <p:nvPr>
            <p:ph idx="1"/>
          </p:nvPr>
        </p:nvSpPr>
        <p:spPr>
          <a:xfrm>
            <a:off x="1219200" y="914400"/>
            <a:ext cx="9501225" cy="5943600"/>
          </a:xfrm>
        </p:spPr>
        <p:txBody>
          <a:bodyPr>
            <a:normAutofit fontScale="92500" lnSpcReduction="10000"/>
          </a:bodyPr>
          <a:lstStyle/>
          <a:p>
            <a:pPr algn="just">
              <a:spcAft>
                <a:spcPts val="600"/>
              </a:spcAft>
              <a:buClr>
                <a:srgbClr val="CC00CC"/>
              </a:buClr>
              <a:buFont typeface="Wingdings" pitchFamily="2" charset="2"/>
              <a:buChar char="q"/>
            </a:pPr>
            <a:r>
              <a:rPr lang="en-US" dirty="0" smtClean="0"/>
              <a:t> </a:t>
            </a:r>
            <a:r>
              <a:rPr lang="en-US" sz="2600" dirty="0" smtClean="0">
                <a:solidFill>
                  <a:srgbClr val="0033CC"/>
                </a:solidFill>
                <a:latin typeface="Georgia" pitchFamily="18" charset="0"/>
              </a:rPr>
              <a:t>Two new software radio architecture</a:t>
            </a:r>
            <a:r>
              <a:rPr lang="en-US" sz="2600" dirty="0" smtClean="0">
                <a:latin typeface="Georgia" pitchFamily="18" charset="0"/>
              </a:rPr>
              <a:t> concepts are extensively leveraged in the design of the SCA: </a:t>
            </a:r>
          </a:p>
          <a:p>
            <a:pPr lvl="1" algn="just">
              <a:spcBef>
                <a:spcPts val="600"/>
              </a:spcBef>
              <a:spcAft>
                <a:spcPts val="600"/>
              </a:spcAft>
              <a:buClr>
                <a:srgbClr val="FF0000"/>
              </a:buClr>
              <a:buFont typeface="Wingdings" pitchFamily="2" charset="2"/>
              <a:buChar char="§"/>
            </a:pPr>
            <a:r>
              <a:rPr lang="en-US" sz="2600" dirty="0" smtClean="0">
                <a:latin typeface="Georgia" pitchFamily="18" charset="0"/>
              </a:rPr>
              <a:t>Building the framework around an </a:t>
            </a:r>
            <a:r>
              <a:rPr lang="en-US" sz="2600" dirty="0" smtClean="0">
                <a:solidFill>
                  <a:srgbClr val="0033CC"/>
                </a:solidFill>
                <a:latin typeface="Georgia" pitchFamily="18" charset="0"/>
              </a:rPr>
              <a:t>open systems architecture</a:t>
            </a:r>
            <a:r>
              <a:rPr lang="en-US" sz="2600" dirty="0" smtClean="0">
                <a:latin typeface="Georgia" pitchFamily="18" charset="0"/>
              </a:rPr>
              <a:t> and </a:t>
            </a:r>
          </a:p>
          <a:p>
            <a:pPr lvl="1" algn="just">
              <a:spcBef>
                <a:spcPts val="600"/>
              </a:spcBef>
              <a:spcAft>
                <a:spcPts val="600"/>
              </a:spcAft>
              <a:buClr>
                <a:srgbClr val="FF0000"/>
              </a:buClr>
              <a:buFont typeface="Wingdings" pitchFamily="2" charset="2"/>
              <a:buChar char="§"/>
            </a:pPr>
            <a:r>
              <a:rPr lang="en-US" sz="2600" dirty="0" smtClean="0">
                <a:latin typeface="Georgia" pitchFamily="18" charset="0"/>
              </a:rPr>
              <a:t>Constructing the remaining pieces utilizing </a:t>
            </a:r>
            <a:r>
              <a:rPr lang="en-US" sz="2600" dirty="0" smtClean="0">
                <a:solidFill>
                  <a:srgbClr val="0033CC"/>
                </a:solidFill>
                <a:latin typeface="Georgia" pitchFamily="18" charset="0"/>
              </a:rPr>
              <a:t>object-oriented methodologies</a:t>
            </a:r>
            <a:r>
              <a:rPr lang="en-US" sz="2600" dirty="0" smtClean="0">
                <a:latin typeface="Georgia" pitchFamily="18" charset="0"/>
              </a:rPr>
              <a:t>.</a:t>
            </a:r>
          </a:p>
          <a:p>
            <a:pPr algn="just">
              <a:spcAft>
                <a:spcPts val="600"/>
              </a:spcAft>
              <a:buClr>
                <a:srgbClr val="CC00CC"/>
              </a:buClr>
              <a:buFont typeface="Wingdings" pitchFamily="2" charset="2"/>
              <a:buChar char="q"/>
            </a:pPr>
            <a:r>
              <a:rPr lang="en-US" sz="2600" dirty="0" smtClean="0">
                <a:latin typeface="Georgia" pitchFamily="18" charset="0"/>
              </a:rPr>
              <a:t>Other concepts developed in </a:t>
            </a:r>
            <a:r>
              <a:rPr lang="en-US" sz="2600" dirty="0" err="1" smtClean="0">
                <a:latin typeface="Georgia" pitchFamily="18" charset="0"/>
              </a:rPr>
              <a:t>SPEAKeasy</a:t>
            </a:r>
            <a:r>
              <a:rPr lang="en-US" sz="2600" dirty="0" smtClean="0">
                <a:latin typeface="Georgia" pitchFamily="18" charset="0"/>
              </a:rPr>
              <a:t> and PMCS are also employed in the SCA</a:t>
            </a:r>
          </a:p>
          <a:p>
            <a:pPr algn="just">
              <a:spcAft>
                <a:spcPts val="600"/>
              </a:spcAft>
              <a:buClr>
                <a:srgbClr val="CC00CC"/>
              </a:buClr>
              <a:buFont typeface="Wingdings" pitchFamily="2" charset="2"/>
              <a:buChar char="q"/>
            </a:pPr>
            <a:r>
              <a:rPr lang="en-US" sz="2600" dirty="0" err="1" smtClean="0">
                <a:latin typeface="Georgia" pitchFamily="18" charset="0"/>
              </a:rPr>
              <a:t>SPEAKeasy</a:t>
            </a:r>
            <a:r>
              <a:rPr lang="en-US" sz="2600" dirty="0" smtClean="0">
                <a:latin typeface="Georgia" pitchFamily="18" charset="0"/>
              </a:rPr>
              <a:t> had previously employed an open software architecture. </a:t>
            </a:r>
          </a:p>
          <a:p>
            <a:pPr algn="just">
              <a:spcAft>
                <a:spcPts val="600"/>
              </a:spcAft>
              <a:buClr>
                <a:srgbClr val="CC00CC"/>
              </a:buClr>
              <a:buFont typeface="Wingdings" pitchFamily="2" charset="2"/>
              <a:buChar char="q"/>
            </a:pPr>
            <a:r>
              <a:rPr lang="en-US" sz="2600" dirty="0" smtClean="0">
                <a:latin typeface="Georgia" pitchFamily="18" charset="0"/>
              </a:rPr>
              <a:t>The SCA expands the open software architecture to an open systems architecture.</a:t>
            </a:r>
          </a:p>
          <a:p>
            <a:pPr algn="just">
              <a:spcAft>
                <a:spcPts val="600"/>
              </a:spcAft>
              <a:buClr>
                <a:srgbClr val="CC00CC"/>
              </a:buClr>
              <a:buFont typeface="Wingdings" pitchFamily="2" charset="2"/>
              <a:buChar char="q"/>
            </a:pPr>
            <a:r>
              <a:rPr lang="en-US" sz="2600" dirty="0" smtClean="0">
                <a:latin typeface="Georgia" pitchFamily="18" charset="0"/>
              </a:rPr>
              <a:t>All layers, hardware and software, are independent and can be altered without impacting any other layer.</a:t>
            </a:r>
          </a:p>
          <a:p>
            <a:pPr algn="just">
              <a:spcAft>
                <a:spcPts val="600"/>
              </a:spcAft>
              <a:buClr>
                <a:srgbClr val="CC00CC"/>
              </a:buClr>
              <a:buFont typeface="Wingdings" pitchFamily="2" charset="2"/>
              <a:buChar char="q"/>
            </a:pPr>
            <a:endParaRPr lang="en-US" sz="2600" dirty="0">
              <a:latin typeface="Georg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638"/>
            <a:ext cx="8997696" cy="563562"/>
          </a:xfrm>
        </p:spPr>
        <p:txBody>
          <a:bodyPr>
            <a:normAutofit fontScale="90000"/>
          </a:bodyPr>
          <a:lstStyle/>
          <a:p>
            <a:r>
              <a:rPr lang="en-US" dirty="0" smtClean="0">
                <a:solidFill>
                  <a:srgbClr val="FF0000"/>
                </a:solidFill>
              </a:rPr>
              <a:t>PMCS Reference Model</a:t>
            </a:r>
            <a:endParaRPr lang="en-US" dirty="0">
              <a:solidFill>
                <a:srgbClr val="FF0000"/>
              </a:solidFill>
            </a:endParaRPr>
          </a:p>
        </p:txBody>
      </p:sp>
      <p:pic>
        <p:nvPicPr>
          <p:cNvPr id="18434" name="Picture 2"/>
          <p:cNvPicPr>
            <a:picLocks noChangeAspect="1" noChangeArrowheads="1"/>
          </p:cNvPicPr>
          <p:nvPr/>
        </p:nvPicPr>
        <p:blipFill>
          <a:blip r:embed="rId2"/>
          <a:srcRect/>
          <a:stretch>
            <a:fillRect/>
          </a:stretch>
        </p:blipFill>
        <p:spPr bwMode="auto">
          <a:xfrm>
            <a:off x="560681" y="838200"/>
            <a:ext cx="10174739" cy="54102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5334000"/>
            <a:ext cx="9501225" cy="1295400"/>
          </a:xfrm>
        </p:spPr>
        <p:txBody>
          <a:bodyPr>
            <a:normAutofit lnSpcReduction="10000"/>
          </a:bodyPr>
          <a:lstStyle/>
          <a:p>
            <a:r>
              <a:rPr lang="en-US" sz="2400" dirty="0" smtClean="0">
                <a:latin typeface="Georgia" pitchFamily="18" charset="0"/>
              </a:rPr>
              <a:t>API – Application Interface</a:t>
            </a:r>
          </a:p>
          <a:p>
            <a:r>
              <a:rPr lang="en-US" sz="2400" dirty="0" smtClean="0">
                <a:latin typeface="Georgia" pitchFamily="18" charset="0"/>
              </a:rPr>
              <a:t>EEI – External Environment Interface</a:t>
            </a:r>
          </a:p>
          <a:p>
            <a:r>
              <a:rPr lang="en-US" sz="2400" dirty="0" smtClean="0">
                <a:latin typeface="Georgia" pitchFamily="18" charset="0"/>
              </a:rPr>
              <a:t>SWRM – Software Reference Module</a:t>
            </a:r>
          </a:p>
          <a:p>
            <a:endParaRPr lang="en-US" dirty="0"/>
          </a:p>
        </p:txBody>
      </p:sp>
      <p:pic>
        <p:nvPicPr>
          <p:cNvPr id="19458" name="Picture 2"/>
          <p:cNvPicPr>
            <a:picLocks noChangeAspect="1" noChangeArrowheads="1"/>
          </p:cNvPicPr>
          <p:nvPr/>
        </p:nvPicPr>
        <p:blipFill>
          <a:blip r:embed="rId2"/>
          <a:srcRect/>
          <a:stretch>
            <a:fillRect/>
          </a:stretch>
        </p:blipFill>
        <p:spPr bwMode="auto">
          <a:xfrm>
            <a:off x="381000" y="304800"/>
            <a:ext cx="10591800" cy="48006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828800" y="609600"/>
            <a:ext cx="7815262" cy="465270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srcRect/>
          <a:stretch>
            <a:fillRect/>
          </a:stretch>
        </p:blipFill>
        <p:spPr bwMode="auto">
          <a:xfrm>
            <a:off x="1600200" y="304800"/>
            <a:ext cx="8682037" cy="598883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638"/>
            <a:ext cx="8997696" cy="715962"/>
          </a:xfrm>
        </p:spPr>
        <p:txBody>
          <a:bodyPr>
            <a:normAutofit fontScale="90000"/>
          </a:bodyPr>
          <a:lstStyle/>
          <a:p>
            <a:r>
              <a:rPr lang="en-US" dirty="0" smtClean="0"/>
              <a:t>SCR related to implementation:</a:t>
            </a:r>
            <a:endParaRPr lang="en-US" dirty="0"/>
          </a:p>
        </p:txBody>
      </p:sp>
      <p:sp>
        <p:nvSpPr>
          <p:cNvPr id="3" name="Content Placeholder 2"/>
          <p:cNvSpPr>
            <a:spLocks noGrp="1"/>
          </p:cNvSpPr>
          <p:nvPr>
            <p:ph idx="1"/>
          </p:nvPr>
        </p:nvSpPr>
        <p:spPr>
          <a:xfrm>
            <a:off x="1219200" y="1143000"/>
            <a:ext cx="9501225" cy="5410200"/>
          </a:xfrm>
        </p:spPr>
        <p:txBody>
          <a:bodyPr>
            <a:noAutofit/>
          </a:bodyPr>
          <a:lstStyle/>
          <a:p>
            <a:pPr algn="just">
              <a:spcAft>
                <a:spcPts val="600"/>
              </a:spcAft>
            </a:pPr>
            <a:r>
              <a:rPr lang="en-US" sz="2400" dirty="0" smtClean="0">
                <a:latin typeface="Georgia" pitchFamily="18" charset="0"/>
              </a:rPr>
              <a:t>The basic SCA architecture consists of a software framework, a hardware framework</a:t>
            </a:r>
            <a:r>
              <a:rPr lang="en-US" sz="2400" dirty="0" smtClean="0">
                <a:latin typeface="Georgia" pitchFamily="18" charset="0"/>
              </a:rPr>
              <a:t>, and </a:t>
            </a:r>
            <a:r>
              <a:rPr lang="en-US" sz="2400" dirty="0" smtClean="0">
                <a:latin typeface="Georgia" pitchFamily="18" charset="0"/>
              </a:rPr>
              <a:t>rules that govern the hardware and software implementations. </a:t>
            </a:r>
            <a:endParaRPr lang="en-US" sz="2400" dirty="0" smtClean="0">
              <a:latin typeface="Georgia" pitchFamily="18" charset="0"/>
            </a:endParaRPr>
          </a:p>
          <a:p>
            <a:pPr algn="just">
              <a:spcAft>
                <a:spcPts val="600"/>
              </a:spcAft>
            </a:pPr>
            <a:r>
              <a:rPr lang="en-US" sz="2400" dirty="0" smtClean="0">
                <a:latin typeface="Georgia" pitchFamily="18" charset="0"/>
              </a:rPr>
              <a:t>The </a:t>
            </a:r>
            <a:r>
              <a:rPr lang="en-US" sz="2400" dirty="0" smtClean="0">
                <a:latin typeface="Georgia" pitchFamily="18" charset="0"/>
              </a:rPr>
              <a:t>software </a:t>
            </a:r>
            <a:r>
              <a:rPr lang="en-US" sz="2400" dirty="0" smtClean="0">
                <a:latin typeface="Georgia" pitchFamily="18" charset="0"/>
              </a:rPr>
              <a:t>framework </a:t>
            </a:r>
            <a:r>
              <a:rPr lang="en-US" sz="2400" dirty="0" smtClean="0">
                <a:latin typeface="Georgia" pitchFamily="18" charset="0"/>
              </a:rPr>
              <a:t>defines the software structure and the interaction between software components. </a:t>
            </a:r>
            <a:endParaRPr lang="en-US" sz="2400" dirty="0" smtClean="0">
              <a:latin typeface="Georgia" pitchFamily="18" charset="0"/>
            </a:endParaRPr>
          </a:p>
          <a:p>
            <a:pPr algn="just">
              <a:spcAft>
                <a:spcPts val="600"/>
              </a:spcAft>
            </a:pPr>
            <a:r>
              <a:rPr lang="en-US" sz="2400" dirty="0" smtClean="0">
                <a:latin typeface="Georgia" pitchFamily="18" charset="0"/>
              </a:rPr>
              <a:t>The software </a:t>
            </a:r>
            <a:r>
              <a:rPr lang="en-US" sz="2400" dirty="0" smtClean="0">
                <a:latin typeface="Georgia" pitchFamily="18" charset="0"/>
              </a:rPr>
              <a:t>framework is applicable to every domain's </a:t>
            </a:r>
            <a:r>
              <a:rPr lang="en-US" sz="2400" dirty="0" smtClean="0">
                <a:latin typeface="Georgia" pitchFamily="18" charset="0"/>
              </a:rPr>
              <a:t>implementation. </a:t>
            </a:r>
          </a:p>
          <a:p>
            <a:pPr algn="just">
              <a:spcAft>
                <a:spcPts val="600"/>
              </a:spcAft>
            </a:pPr>
            <a:r>
              <a:rPr lang="en-US" sz="2400" dirty="0" smtClean="0">
                <a:latin typeface="Georgia" pitchFamily="18" charset="0"/>
              </a:rPr>
              <a:t>The </a:t>
            </a:r>
            <a:r>
              <a:rPr lang="en-US" sz="2400" dirty="0" smtClean="0">
                <a:latin typeface="Georgia" pitchFamily="18" charset="0"/>
              </a:rPr>
              <a:t>hardware definition of </a:t>
            </a:r>
            <a:r>
              <a:rPr lang="en-US" sz="2400" dirty="0" smtClean="0">
                <a:latin typeface="Georgia" pitchFamily="18" charset="0"/>
              </a:rPr>
              <a:t>the SCA </a:t>
            </a:r>
            <a:r>
              <a:rPr lang="en-US" sz="2400" dirty="0" smtClean="0">
                <a:latin typeface="Georgia" pitchFamily="18" charset="0"/>
              </a:rPr>
              <a:t>is limited to only the hardware classes and </a:t>
            </a:r>
            <a:r>
              <a:rPr lang="en-US" sz="2400" dirty="0" smtClean="0">
                <a:latin typeface="Georgia" pitchFamily="18" charset="0"/>
              </a:rPr>
              <a:t>subclasses.</a:t>
            </a:r>
          </a:p>
          <a:p>
            <a:pPr algn="just">
              <a:spcAft>
                <a:spcPts val="600"/>
              </a:spcAft>
            </a:pPr>
            <a:r>
              <a:rPr lang="en-US" sz="2400" dirty="0" smtClean="0">
                <a:latin typeface="Georgia" pitchFamily="18" charset="0"/>
              </a:rPr>
              <a:t> </a:t>
            </a:r>
            <a:r>
              <a:rPr lang="en-US" sz="2400" dirty="0" smtClean="0">
                <a:latin typeface="Georgia" pitchFamily="18" charset="0"/>
              </a:rPr>
              <a:t>The rules address such issues as interfaces, form factors,</a:t>
            </a:r>
          </a:p>
          <a:p>
            <a:pPr algn="just">
              <a:spcAft>
                <a:spcPts val="600"/>
              </a:spcAft>
            </a:pPr>
            <a:r>
              <a:rPr lang="en-US" sz="2400" dirty="0" smtClean="0">
                <a:latin typeface="Georgia" pitchFamily="18" charset="0"/>
              </a:rPr>
              <a:t>and software development languages as they relate to specific implementations.</a:t>
            </a:r>
            <a:endParaRPr lang="en-US" sz="2400" dirty="0">
              <a:latin typeface="Georgia"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0" y="0"/>
            <a:ext cx="10845511"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41"/>
          <p:cNvSpPr>
            <a:spLocks noChangeArrowheads="1"/>
          </p:cNvSpPr>
          <p:nvPr/>
        </p:nvSpPr>
        <p:spPr bwMode="auto">
          <a:xfrm>
            <a:off x="1828800" y="2349500"/>
            <a:ext cx="2013585" cy="719138"/>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sz="2000" dirty="0">
                <a:solidFill>
                  <a:srgbClr val="FFFFFF"/>
                </a:solidFill>
                <a:latin typeface="Georgia" pitchFamily="18" charset="0"/>
              </a:rPr>
              <a:t>Audio</a:t>
            </a:r>
          </a:p>
          <a:p>
            <a:pPr algn="ctr"/>
            <a:r>
              <a:rPr lang="en-US" sz="2000" dirty="0">
                <a:solidFill>
                  <a:srgbClr val="FFFFFF"/>
                </a:solidFill>
                <a:latin typeface="Georgia" pitchFamily="18" charset="0"/>
              </a:rPr>
              <a:t>AMR/QCELP</a:t>
            </a:r>
          </a:p>
        </p:txBody>
      </p:sp>
      <p:sp>
        <p:nvSpPr>
          <p:cNvPr id="68" name="Rectangle 38"/>
          <p:cNvSpPr>
            <a:spLocks noChangeArrowheads="1"/>
          </p:cNvSpPr>
          <p:nvPr/>
        </p:nvSpPr>
        <p:spPr bwMode="auto">
          <a:xfrm>
            <a:off x="2287907" y="5503862"/>
            <a:ext cx="2678430" cy="287338"/>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PHY</a:t>
            </a:r>
            <a:endParaRPr lang="en-US" sz="2000" dirty="0">
              <a:solidFill>
                <a:srgbClr val="FFFFFF"/>
              </a:solidFill>
              <a:latin typeface="Georgia" pitchFamily="18" charset="0"/>
            </a:endParaRPr>
          </a:p>
        </p:txBody>
      </p:sp>
      <p:sp>
        <p:nvSpPr>
          <p:cNvPr id="69" name="Rectangle 37"/>
          <p:cNvSpPr>
            <a:spLocks noChangeArrowheads="1"/>
          </p:cNvSpPr>
          <p:nvPr/>
        </p:nvSpPr>
        <p:spPr bwMode="auto">
          <a:xfrm>
            <a:off x="2287907" y="5046665"/>
            <a:ext cx="2678430" cy="287337"/>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MAC</a:t>
            </a:r>
            <a:endParaRPr lang="en-US" sz="2000" dirty="0">
              <a:solidFill>
                <a:srgbClr val="FFFFFF"/>
              </a:solidFill>
              <a:latin typeface="Georgia" pitchFamily="18" charset="0"/>
            </a:endParaRPr>
          </a:p>
        </p:txBody>
      </p:sp>
      <p:sp>
        <p:nvSpPr>
          <p:cNvPr id="70" name="Rectangle 2"/>
          <p:cNvSpPr txBox="1">
            <a:spLocks noChangeArrowheads="1"/>
          </p:cNvSpPr>
          <p:nvPr/>
        </p:nvSpPr>
        <p:spPr>
          <a:xfrm>
            <a:off x="548640" y="457200"/>
            <a:ext cx="10149840" cy="838200"/>
          </a:xfrm>
          <a:prstGeom prst="rect">
            <a:avLst/>
          </a:prstGeom>
          <a:effectLst>
            <a:outerShdw blurRad="50800" dist="50800" dir="5400000" algn="ctr" rotWithShape="0">
              <a:srgbClr val="92D050"/>
            </a:outerShdw>
          </a:effectLst>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ko-KR"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eorgia" pitchFamily="18" charset="0"/>
                <a:ea typeface="굴림" pitchFamily="50" charset="-127"/>
                <a:cs typeface="+mj-cs"/>
              </a:rPr>
              <a:t>Protocol</a:t>
            </a:r>
            <a:r>
              <a:rPr kumimoji="0" lang="en-US" altLang="ko-KR" sz="4000" b="1" i="0" u="none" strike="noStrike" kern="1200" cap="none" spc="0" normalizeH="0" noProof="0" dirty="0" smtClean="0">
                <a:ln>
                  <a:noFill/>
                </a:ln>
                <a:solidFill>
                  <a:srgbClr val="FF0000"/>
                </a:solidFill>
                <a:effectLst>
                  <a:outerShdw blurRad="50000" dist="30000" dir="5400000" algn="tl" rotWithShape="0">
                    <a:srgbClr val="000000">
                      <a:alpha val="30000"/>
                    </a:srgbClr>
                  </a:outerShdw>
                </a:effectLst>
                <a:uLnTx/>
                <a:uFillTx/>
                <a:latin typeface="Georgia" pitchFamily="18" charset="0"/>
                <a:ea typeface="굴림" pitchFamily="50" charset="-127"/>
                <a:cs typeface="+mj-cs"/>
              </a:rPr>
              <a:t> </a:t>
            </a:r>
            <a:r>
              <a:rPr kumimoji="0" lang="en-US" altLang="ko-KR" sz="4000" b="1" i="0" u="none" strike="noStrike" kern="1200" cap="none" spc="0" normalizeH="0" baseline="0" noProof="0" dirty="0" smtClean="0">
                <a:ln>
                  <a:noFill/>
                </a:ln>
                <a:solidFill>
                  <a:srgbClr val="FF0000"/>
                </a:solidFill>
                <a:effectLst>
                  <a:outerShdw blurRad="50000" dist="30000" dir="5400000" algn="tl" rotWithShape="0">
                    <a:srgbClr val="000000">
                      <a:alpha val="30000"/>
                    </a:srgbClr>
                  </a:outerShdw>
                </a:effectLst>
                <a:uLnTx/>
                <a:uFillTx/>
                <a:latin typeface="Georgia" pitchFamily="18" charset="0"/>
                <a:ea typeface="굴림" pitchFamily="50" charset="-127"/>
                <a:cs typeface="+mj-cs"/>
              </a:rPr>
              <a:t>on Wireless Platform</a:t>
            </a:r>
            <a:endParaRPr kumimoji="0" lang="en-US" sz="4000" b="1" i="0" u="none" strike="noStrike" kern="1200" cap="none" spc="0" normalizeH="0" baseline="0" noProof="0" dirty="0">
              <a:ln>
                <a:noFill/>
              </a:ln>
              <a:solidFill>
                <a:srgbClr val="FF0000"/>
              </a:solidFill>
              <a:effectLst>
                <a:outerShdw blurRad="50000" dist="30000" dir="5400000" algn="tl" rotWithShape="0">
                  <a:srgbClr val="000000">
                    <a:alpha val="30000"/>
                  </a:srgbClr>
                </a:outerShdw>
              </a:effectLst>
              <a:uLnTx/>
              <a:uFillTx/>
              <a:latin typeface="Georgia" pitchFamily="18" charset="0"/>
              <a:ea typeface="+mj-ea"/>
              <a:cs typeface="+mj-cs"/>
            </a:endParaRPr>
          </a:p>
        </p:txBody>
      </p:sp>
      <p:sp>
        <p:nvSpPr>
          <p:cNvPr id="71" name="Text Box 16"/>
          <p:cNvSpPr txBox="1">
            <a:spLocks noChangeArrowheads="1"/>
          </p:cNvSpPr>
          <p:nvPr/>
        </p:nvSpPr>
        <p:spPr bwMode="auto">
          <a:xfrm>
            <a:off x="647701" y="3965575"/>
            <a:ext cx="1123950" cy="677108"/>
          </a:xfrm>
          <a:prstGeom prst="rect">
            <a:avLst/>
          </a:prstGeom>
          <a:noFill/>
          <a:ln w="9525">
            <a:noFill/>
            <a:miter lim="800000"/>
            <a:headEnd/>
            <a:tailEnd/>
          </a:ln>
          <a:effectLst/>
        </p:spPr>
        <p:txBody>
          <a:bodyPr>
            <a:spAutoFit/>
          </a:bodyPr>
          <a:lstStyle/>
          <a:p>
            <a:pPr>
              <a:lnSpc>
                <a:spcPct val="30000"/>
              </a:lnSpc>
              <a:spcBef>
                <a:spcPct val="50000"/>
              </a:spcBef>
            </a:pPr>
            <a:endParaRPr lang="en-US" altLang="ko-KR" sz="2000">
              <a:latin typeface="Georgia" pitchFamily="18" charset="0"/>
              <a:ea typeface="굴림" pitchFamily="50" charset="-127"/>
              <a:cs typeface="Arial" charset="0"/>
            </a:endParaRPr>
          </a:p>
          <a:p>
            <a:pPr>
              <a:lnSpc>
                <a:spcPct val="30000"/>
              </a:lnSpc>
              <a:spcBef>
                <a:spcPct val="50000"/>
              </a:spcBef>
            </a:pPr>
            <a:r>
              <a:rPr lang="en-US" altLang="ko-KR" sz="2000">
                <a:latin typeface="Georgia" pitchFamily="18" charset="0"/>
                <a:ea typeface="굴림" pitchFamily="50" charset="-127"/>
                <a:cs typeface="Arial" charset="0"/>
              </a:rPr>
              <a:t>Upper</a:t>
            </a:r>
          </a:p>
          <a:p>
            <a:pPr>
              <a:lnSpc>
                <a:spcPct val="30000"/>
              </a:lnSpc>
              <a:spcBef>
                <a:spcPct val="50000"/>
              </a:spcBef>
            </a:pPr>
            <a:r>
              <a:rPr lang="en-US" altLang="ko-KR" sz="2000">
                <a:latin typeface="Georgia" pitchFamily="18" charset="0"/>
                <a:ea typeface="굴림" pitchFamily="50" charset="-127"/>
                <a:cs typeface="Arial" charset="0"/>
              </a:rPr>
              <a:t>layers</a:t>
            </a:r>
            <a:endParaRPr lang="en-US" sz="12700">
              <a:latin typeface="Georgia" pitchFamily="18" charset="0"/>
              <a:ea typeface="굴림" pitchFamily="50" charset="-127"/>
              <a:cs typeface="Arial" charset="0"/>
            </a:endParaRPr>
          </a:p>
        </p:txBody>
      </p:sp>
      <p:sp>
        <p:nvSpPr>
          <p:cNvPr id="72" name="Text Box 17"/>
          <p:cNvSpPr txBox="1">
            <a:spLocks noChangeArrowheads="1"/>
          </p:cNvSpPr>
          <p:nvPr/>
        </p:nvSpPr>
        <p:spPr bwMode="auto">
          <a:xfrm>
            <a:off x="457200" y="4868863"/>
            <a:ext cx="1485901" cy="677108"/>
          </a:xfrm>
          <a:prstGeom prst="rect">
            <a:avLst/>
          </a:prstGeom>
          <a:noFill/>
          <a:ln w="9525">
            <a:noFill/>
            <a:miter lim="800000"/>
            <a:headEnd/>
            <a:tailEnd/>
          </a:ln>
          <a:effectLst/>
        </p:spPr>
        <p:txBody>
          <a:bodyPr wrap="square">
            <a:spAutoFit/>
          </a:bodyPr>
          <a:lstStyle/>
          <a:p>
            <a:pPr>
              <a:lnSpc>
                <a:spcPct val="30000"/>
              </a:lnSpc>
              <a:spcBef>
                <a:spcPct val="50000"/>
              </a:spcBef>
            </a:pPr>
            <a:endParaRPr lang="en-US" altLang="ko-KR" sz="2000" dirty="0">
              <a:latin typeface="Georgia" pitchFamily="18" charset="0"/>
              <a:ea typeface="굴림" pitchFamily="50" charset="-127"/>
              <a:cs typeface="Arial" charset="0"/>
            </a:endParaRPr>
          </a:p>
          <a:p>
            <a:pPr>
              <a:lnSpc>
                <a:spcPct val="30000"/>
              </a:lnSpc>
              <a:spcBef>
                <a:spcPct val="50000"/>
              </a:spcBef>
            </a:pPr>
            <a:r>
              <a:rPr lang="en-US" altLang="ko-KR" sz="2000" dirty="0">
                <a:latin typeface="Georgia" pitchFamily="18" charset="0"/>
                <a:ea typeface="굴림" pitchFamily="50" charset="-127"/>
                <a:cs typeface="Arial" charset="0"/>
              </a:rPr>
              <a:t>Physical</a:t>
            </a:r>
          </a:p>
          <a:p>
            <a:pPr>
              <a:lnSpc>
                <a:spcPct val="30000"/>
              </a:lnSpc>
              <a:spcBef>
                <a:spcPct val="50000"/>
              </a:spcBef>
            </a:pPr>
            <a:r>
              <a:rPr lang="en-US" altLang="ko-KR" sz="2000" dirty="0">
                <a:latin typeface="Georgia" pitchFamily="18" charset="0"/>
                <a:ea typeface="굴림" pitchFamily="50" charset="-127"/>
                <a:cs typeface="Arial" charset="0"/>
              </a:rPr>
              <a:t>layer</a:t>
            </a:r>
            <a:endParaRPr lang="en-US" sz="2000" dirty="0">
              <a:latin typeface="Georgia" pitchFamily="18" charset="0"/>
              <a:ea typeface="굴림" pitchFamily="50" charset="-127"/>
              <a:cs typeface="Arial" charset="0"/>
            </a:endParaRPr>
          </a:p>
        </p:txBody>
      </p:sp>
      <p:sp>
        <p:nvSpPr>
          <p:cNvPr id="73" name="Line 18"/>
          <p:cNvSpPr>
            <a:spLocks noChangeShapeType="1"/>
          </p:cNvSpPr>
          <p:nvPr/>
        </p:nvSpPr>
        <p:spPr bwMode="auto">
          <a:xfrm>
            <a:off x="1941197" y="5276850"/>
            <a:ext cx="173354" cy="0"/>
          </a:xfrm>
          <a:prstGeom prst="line">
            <a:avLst/>
          </a:prstGeom>
          <a:noFill/>
          <a:ln w="19050">
            <a:solidFill>
              <a:schemeClr val="tx1"/>
            </a:solidFill>
            <a:round/>
            <a:headEnd/>
            <a:tailEnd/>
          </a:ln>
          <a:effectLst/>
        </p:spPr>
        <p:txBody>
          <a:bodyPr/>
          <a:lstStyle/>
          <a:p>
            <a:endParaRPr lang="en-US" sz="2000">
              <a:latin typeface="Georgia" pitchFamily="18" charset="0"/>
            </a:endParaRPr>
          </a:p>
        </p:txBody>
      </p:sp>
      <p:grpSp>
        <p:nvGrpSpPr>
          <p:cNvPr id="74" name="Group 19"/>
          <p:cNvGrpSpPr>
            <a:grpSpLocks/>
          </p:cNvGrpSpPr>
          <p:nvPr/>
        </p:nvGrpSpPr>
        <p:grpSpPr bwMode="auto">
          <a:xfrm>
            <a:off x="1941197" y="3692527"/>
            <a:ext cx="173354" cy="1223963"/>
            <a:chOff x="2016" y="2112"/>
            <a:chExt cx="144" cy="768"/>
          </a:xfrm>
        </p:grpSpPr>
        <p:sp>
          <p:nvSpPr>
            <p:cNvPr id="75" name="Freeform 20"/>
            <p:cNvSpPr>
              <a:spLocks/>
            </p:cNvSpPr>
            <p:nvPr/>
          </p:nvSpPr>
          <p:spPr bwMode="auto">
            <a:xfrm>
              <a:off x="2016" y="2112"/>
              <a:ext cx="144" cy="400"/>
            </a:xfrm>
            <a:custGeom>
              <a:avLst/>
              <a:gdLst/>
              <a:ahLst/>
              <a:cxnLst>
                <a:cxn ang="0">
                  <a:pos x="144" y="8"/>
                </a:cxn>
                <a:cxn ang="0">
                  <a:pos x="96" y="56"/>
                </a:cxn>
                <a:cxn ang="0">
                  <a:pos x="48" y="344"/>
                </a:cxn>
                <a:cxn ang="0">
                  <a:pos x="0" y="392"/>
                </a:cxn>
              </a:cxnLst>
              <a:rect l="0" t="0" r="r" b="b"/>
              <a:pathLst>
                <a:path w="144" h="400">
                  <a:moveTo>
                    <a:pt x="144" y="8"/>
                  </a:moveTo>
                  <a:cubicBezTo>
                    <a:pt x="128" y="4"/>
                    <a:pt x="112" y="0"/>
                    <a:pt x="96" y="56"/>
                  </a:cubicBezTo>
                  <a:cubicBezTo>
                    <a:pt x="80" y="112"/>
                    <a:pt x="64" y="288"/>
                    <a:pt x="48" y="344"/>
                  </a:cubicBezTo>
                  <a:cubicBezTo>
                    <a:pt x="32" y="400"/>
                    <a:pt x="24" y="392"/>
                    <a:pt x="0" y="392"/>
                  </a:cubicBezTo>
                </a:path>
              </a:pathLst>
            </a:custGeom>
            <a:noFill/>
            <a:ln w="12700" cmpd="sng">
              <a:solidFill>
                <a:schemeClr val="tx1"/>
              </a:solidFill>
              <a:round/>
              <a:headEnd/>
              <a:tailEnd/>
            </a:ln>
            <a:effectLst/>
          </p:spPr>
          <p:txBody>
            <a:bodyPr/>
            <a:lstStyle/>
            <a:p>
              <a:endParaRPr lang="en-US" sz="2000">
                <a:latin typeface="Georgia" pitchFamily="18" charset="0"/>
              </a:endParaRPr>
            </a:p>
          </p:txBody>
        </p:sp>
        <p:sp>
          <p:nvSpPr>
            <p:cNvPr id="76" name="Freeform 21"/>
            <p:cNvSpPr>
              <a:spLocks/>
            </p:cNvSpPr>
            <p:nvPr/>
          </p:nvSpPr>
          <p:spPr bwMode="auto">
            <a:xfrm flipV="1">
              <a:off x="2016" y="2496"/>
              <a:ext cx="144" cy="384"/>
            </a:xfrm>
            <a:custGeom>
              <a:avLst/>
              <a:gdLst/>
              <a:ahLst/>
              <a:cxnLst>
                <a:cxn ang="0">
                  <a:pos x="144" y="8"/>
                </a:cxn>
                <a:cxn ang="0">
                  <a:pos x="96" y="56"/>
                </a:cxn>
                <a:cxn ang="0">
                  <a:pos x="48" y="344"/>
                </a:cxn>
                <a:cxn ang="0">
                  <a:pos x="0" y="392"/>
                </a:cxn>
              </a:cxnLst>
              <a:rect l="0" t="0" r="r" b="b"/>
              <a:pathLst>
                <a:path w="144" h="400">
                  <a:moveTo>
                    <a:pt x="144" y="8"/>
                  </a:moveTo>
                  <a:cubicBezTo>
                    <a:pt x="128" y="4"/>
                    <a:pt x="112" y="0"/>
                    <a:pt x="96" y="56"/>
                  </a:cubicBezTo>
                  <a:cubicBezTo>
                    <a:pt x="80" y="112"/>
                    <a:pt x="64" y="288"/>
                    <a:pt x="48" y="344"/>
                  </a:cubicBezTo>
                  <a:cubicBezTo>
                    <a:pt x="32" y="400"/>
                    <a:pt x="24" y="392"/>
                    <a:pt x="0" y="392"/>
                  </a:cubicBezTo>
                </a:path>
              </a:pathLst>
            </a:custGeom>
            <a:noFill/>
            <a:ln w="12700" cmpd="sng">
              <a:solidFill>
                <a:schemeClr val="tx1"/>
              </a:solidFill>
              <a:round/>
              <a:headEnd/>
              <a:tailEnd/>
            </a:ln>
            <a:effectLst/>
          </p:spPr>
          <p:txBody>
            <a:bodyPr/>
            <a:lstStyle/>
            <a:p>
              <a:endParaRPr lang="en-US" sz="2000">
                <a:latin typeface="Georgia" pitchFamily="18" charset="0"/>
              </a:endParaRPr>
            </a:p>
          </p:txBody>
        </p:sp>
      </p:grpSp>
      <p:sp>
        <p:nvSpPr>
          <p:cNvPr id="77" name="Rectangle 26"/>
          <p:cNvSpPr>
            <a:spLocks noChangeArrowheads="1"/>
          </p:cNvSpPr>
          <p:nvPr/>
        </p:nvSpPr>
        <p:spPr bwMode="auto">
          <a:xfrm>
            <a:off x="2287907" y="4589462"/>
            <a:ext cx="2678430" cy="287338"/>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LINK</a:t>
            </a:r>
            <a:endParaRPr lang="en-US" sz="2000" dirty="0">
              <a:solidFill>
                <a:srgbClr val="FFFFFF"/>
              </a:solidFill>
              <a:latin typeface="Georgia" pitchFamily="18" charset="0"/>
            </a:endParaRPr>
          </a:p>
        </p:txBody>
      </p:sp>
      <p:sp>
        <p:nvSpPr>
          <p:cNvPr id="78" name="Rectangle 27"/>
          <p:cNvSpPr>
            <a:spLocks noChangeArrowheads="1"/>
          </p:cNvSpPr>
          <p:nvPr/>
        </p:nvSpPr>
        <p:spPr bwMode="auto">
          <a:xfrm>
            <a:off x="2287907" y="4087812"/>
            <a:ext cx="2678430" cy="331788"/>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a:solidFill>
                  <a:srgbClr val="FFFFFF"/>
                </a:solidFill>
                <a:latin typeface="Georgia" pitchFamily="18" charset="0"/>
                <a:ea typeface="굴림" pitchFamily="50" charset="-127"/>
              </a:rPr>
              <a:t>Network</a:t>
            </a:r>
            <a:endParaRPr lang="en-US" sz="2000">
              <a:solidFill>
                <a:srgbClr val="FFFFFF"/>
              </a:solidFill>
              <a:latin typeface="Georgia" pitchFamily="18" charset="0"/>
            </a:endParaRPr>
          </a:p>
        </p:txBody>
      </p:sp>
      <p:sp>
        <p:nvSpPr>
          <p:cNvPr id="79" name="Rectangle 28"/>
          <p:cNvSpPr>
            <a:spLocks noChangeArrowheads="1"/>
          </p:cNvSpPr>
          <p:nvPr/>
        </p:nvSpPr>
        <p:spPr bwMode="auto">
          <a:xfrm>
            <a:off x="2287907" y="3581401"/>
            <a:ext cx="2678430" cy="334963"/>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Transport</a:t>
            </a:r>
            <a:endParaRPr lang="en-US" sz="2000" dirty="0">
              <a:solidFill>
                <a:srgbClr val="FFFFFF"/>
              </a:solidFill>
              <a:latin typeface="Georgia" pitchFamily="18" charset="0"/>
            </a:endParaRPr>
          </a:p>
        </p:txBody>
      </p:sp>
      <p:sp>
        <p:nvSpPr>
          <p:cNvPr id="80" name="Rectangle 29"/>
          <p:cNvSpPr>
            <a:spLocks noChangeArrowheads="1"/>
          </p:cNvSpPr>
          <p:nvPr/>
        </p:nvSpPr>
        <p:spPr bwMode="auto">
          <a:xfrm>
            <a:off x="5852160" y="5029200"/>
            <a:ext cx="2011680" cy="762000"/>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ASIC</a:t>
            </a:r>
          </a:p>
          <a:p>
            <a:pPr algn="ctr"/>
            <a:r>
              <a:rPr lang="en-US" altLang="ko-KR" sz="2000" dirty="0">
                <a:solidFill>
                  <a:srgbClr val="FFFFFF"/>
                </a:solidFill>
                <a:latin typeface="Georgia" pitchFamily="18" charset="0"/>
                <a:ea typeface="굴림" pitchFamily="50" charset="-127"/>
              </a:rPr>
              <a:t>(Hardware)</a:t>
            </a:r>
            <a:endParaRPr lang="en-US" sz="2000" dirty="0">
              <a:solidFill>
                <a:srgbClr val="FFFFFF"/>
              </a:solidFill>
              <a:latin typeface="Georgia" pitchFamily="18" charset="0"/>
            </a:endParaRPr>
          </a:p>
        </p:txBody>
      </p:sp>
      <p:sp>
        <p:nvSpPr>
          <p:cNvPr id="81" name="Rectangle 30"/>
          <p:cNvSpPr>
            <a:spLocks noChangeArrowheads="1"/>
          </p:cNvSpPr>
          <p:nvPr/>
        </p:nvSpPr>
        <p:spPr bwMode="auto">
          <a:xfrm>
            <a:off x="5831206" y="3549652"/>
            <a:ext cx="2032634" cy="1103313"/>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dirty="0">
                <a:solidFill>
                  <a:srgbClr val="FFFFFF"/>
                </a:solidFill>
                <a:latin typeface="Georgia" pitchFamily="18" charset="0"/>
                <a:ea typeface="굴림" pitchFamily="50" charset="-127"/>
              </a:rPr>
              <a:t>GPP</a:t>
            </a:r>
          </a:p>
          <a:p>
            <a:pPr algn="ctr"/>
            <a:r>
              <a:rPr lang="en-US" altLang="ko-KR" sz="2000" dirty="0">
                <a:solidFill>
                  <a:srgbClr val="FFFFFF"/>
                </a:solidFill>
                <a:latin typeface="Georgia" pitchFamily="18" charset="0"/>
                <a:ea typeface="굴림" pitchFamily="50" charset="-127"/>
              </a:rPr>
              <a:t>(Software)</a:t>
            </a:r>
            <a:endParaRPr lang="en-US" sz="2000" dirty="0">
              <a:solidFill>
                <a:srgbClr val="FFFFFF"/>
              </a:solidFill>
              <a:latin typeface="Georgia" pitchFamily="18" charset="0"/>
            </a:endParaRPr>
          </a:p>
        </p:txBody>
      </p:sp>
      <p:sp>
        <p:nvSpPr>
          <p:cNvPr id="82" name="Line 31"/>
          <p:cNvSpPr>
            <a:spLocks noChangeShapeType="1"/>
          </p:cNvSpPr>
          <p:nvPr/>
        </p:nvSpPr>
        <p:spPr bwMode="auto">
          <a:xfrm>
            <a:off x="5052061" y="3621090"/>
            <a:ext cx="691515" cy="96837"/>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83" name="Line 32"/>
          <p:cNvSpPr>
            <a:spLocks noChangeShapeType="1"/>
          </p:cNvSpPr>
          <p:nvPr/>
        </p:nvSpPr>
        <p:spPr bwMode="auto">
          <a:xfrm flipV="1">
            <a:off x="5052061" y="4070350"/>
            <a:ext cx="691515" cy="44450"/>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84" name="Line 33"/>
          <p:cNvSpPr>
            <a:spLocks noChangeShapeType="1"/>
          </p:cNvSpPr>
          <p:nvPr/>
        </p:nvSpPr>
        <p:spPr bwMode="auto">
          <a:xfrm flipV="1">
            <a:off x="5052061" y="4383088"/>
            <a:ext cx="691515" cy="265112"/>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85" name="Line 34"/>
          <p:cNvSpPr>
            <a:spLocks noChangeShapeType="1"/>
          </p:cNvSpPr>
          <p:nvPr/>
        </p:nvSpPr>
        <p:spPr bwMode="auto">
          <a:xfrm flipV="1">
            <a:off x="5029201" y="4724402"/>
            <a:ext cx="691515" cy="334963"/>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86" name="Line 35"/>
          <p:cNvSpPr>
            <a:spLocks noChangeShapeType="1"/>
          </p:cNvSpPr>
          <p:nvPr/>
        </p:nvSpPr>
        <p:spPr bwMode="auto">
          <a:xfrm flipV="1">
            <a:off x="5120640" y="5334000"/>
            <a:ext cx="731520" cy="228600"/>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87" name="Rectangle 40"/>
          <p:cNvSpPr>
            <a:spLocks noChangeArrowheads="1"/>
          </p:cNvSpPr>
          <p:nvPr/>
        </p:nvSpPr>
        <p:spPr bwMode="auto">
          <a:xfrm>
            <a:off x="3930017" y="2349500"/>
            <a:ext cx="1282064" cy="719138"/>
          </a:xfrm>
          <a:prstGeom prst="rect">
            <a:avLst/>
          </a:prstGeom>
          <a:solidFill>
            <a:srgbClr val="0070C0"/>
          </a:solidFill>
          <a:ln w="9525">
            <a:noFill/>
            <a:miter lim="800000"/>
            <a:headEnd/>
            <a:tailEnd/>
          </a:ln>
          <a:effectLst>
            <a:outerShdw blurRad="50800" dist="50800" dir="5400000" algn="ctr" rotWithShape="0">
              <a:schemeClr val="bg2">
                <a:lumMod val="75000"/>
              </a:schemeClr>
            </a:outerShdw>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sz="2000" dirty="0">
                <a:solidFill>
                  <a:srgbClr val="FFFFFF"/>
                </a:solidFill>
                <a:latin typeface="Georgia" pitchFamily="18" charset="0"/>
              </a:rPr>
              <a:t>Video</a:t>
            </a:r>
          </a:p>
          <a:p>
            <a:pPr algn="ctr"/>
            <a:r>
              <a:rPr lang="en-US" sz="2000" dirty="0">
                <a:solidFill>
                  <a:srgbClr val="FFFFFF"/>
                </a:solidFill>
                <a:latin typeface="Georgia" pitchFamily="18" charset="0"/>
              </a:rPr>
              <a:t>MPEG</a:t>
            </a:r>
          </a:p>
        </p:txBody>
      </p:sp>
      <p:sp>
        <p:nvSpPr>
          <p:cNvPr id="88" name="Rectangle 50"/>
          <p:cNvSpPr>
            <a:spLocks noChangeArrowheads="1"/>
          </p:cNvSpPr>
          <p:nvPr/>
        </p:nvSpPr>
        <p:spPr bwMode="auto">
          <a:xfrm>
            <a:off x="5831206" y="2276477"/>
            <a:ext cx="1381125" cy="792163"/>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altLang="ko-KR" sz="2000">
                <a:solidFill>
                  <a:srgbClr val="FFFFFF"/>
                </a:solidFill>
                <a:latin typeface="Georgia" pitchFamily="18" charset="0"/>
                <a:ea typeface="굴림" pitchFamily="50" charset="-127"/>
              </a:rPr>
              <a:t>GPP</a:t>
            </a:r>
          </a:p>
          <a:p>
            <a:pPr algn="ctr"/>
            <a:r>
              <a:rPr lang="en-US" altLang="ko-KR" sz="2000">
                <a:solidFill>
                  <a:srgbClr val="FFFFFF"/>
                </a:solidFill>
                <a:latin typeface="Georgia" pitchFamily="18" charset="0"/>
                <a:ea typeface="굴림" pitchFamily="50" charset="-127"/>
              </a:rPr>
              <a:t>(Software)</a:t>
            </a:r>
            <a:endParaRPr lang="en-US" sz="2000">
              <a:solidFill>
                <a:srgbClr val="FFFFFF"/>
              </a:solidFill>
              <a:latin typeface="Georgia" pitchFamily="18" charset="0"/>
            </a:endParaRPr>
          </a:p>
        </p:txBody>
      </p:sp>
      <p:sp>
        <p:nvSpPr>
          <p:cNvPr id="89" name="Rectangle 51"/>
          <p:cNvSpPr>
            <a:spLocks noChangeArrowheads="1"/>
          </p:cNvSpPr>
          <p:nvPr/>
        </p:nvSpPr>
        <p:spPr bwMode="auto">
          <a:xfrm>
            <a:off x="7299961" y="2276477"/>
            <a:ext cx="1752600" cy="792163"/>
          </a:xfrm>
          <a:prstGeom prst="rect">
            <a:avLst/>
          </a:prstGeom>
          <a:solidFill>
            <a:srgbClr val="0070C0"/>
          </a:solidFill>
          <a:ln w="9525">
            <a:noFill/>
            <a:miter lim="800000"/>
            <a:headEnd/>
            <a:tailEnd/>
          </a:ln>
          <a:effectLst/>
          <a:scene3d>
            <a:camera prst="legacyObliqueTopRight"/>
            <a:lightRig rig="legacyFlat3" dir="b"/>
          </a:scene3d>
          <a:sp3d extrusionH="430200" contourW="12700" prstMaterial="legacyMatte">
            <a:bevelT w="13500" h="13500" prst="angle"/>
            <a:bevelB w="13500" h="13500" prst="angle"/>
            <a:extrusionClr>
              <a:srgbClr val="92D050"/>
            </a:extrusionClr>
            <a:contourClr>
              <a:schemeClr val="bg2">
                <a:lumMod val="75000"/>
              </a:schemeClr>
            </a:contourClr>
          </a:sp3d>
        </p:spPr>
        <p:txBody>
          <a:bodyPr wrap="none" anchor="ctr">
            <a:flatTx/>
          </a:bodyPr>
          <a:lstStyle/>
          <a:p>
            <a:pPr algn="ctr"/>
            <a:r>
              <a:rPr lang="en-US" sz="2000" dirty="0">
                <a:solidFill>
                  <a:srgbClr val="FFFFFF"/>
                </a:solidFill>
                <a:latin typeface="Georgia" pitchFamily="18" charset="0"/>
              </a:rPr>
              <a:t>DSP/</a:t>
            </a:r>
          </a:p>
          <a:p>
            <a:pPr algn="ctr"/>
            <a:r>
              <a:rPr lang="en-US" sz="2000" dirty="0">
                <a:solidFill>
                  <a:srgbClr val="FFFFFF"/>
                </a:solidFill>
                <a:latin typeface="Georgia" pitchFamily="18" charset="0"/>
              </a:rPr>
              <a:t>Accel</a:t>
            </a:r>
            <a:r>
              <a:rPr lang="en-US" altLang="ko-KR" sz="2000" dirty="0">
                <a:solidFill>
                  <a:srgbClr val="FFFFFF"/>
                </a:solidFill>
                <a:latin typeface="Georgia" pitchFamily="18" charset="0"/>
                <a:ea typeface="굴림" pitchFamily="50" charset="-127"/>
              </a:rPr>
              <a:t>er</a:t>
            </a:r>
            <a:r>
              <a:rPr lang="en-US" sz="2000" dirty="0">
                <a:solidFill>
                  <a:srgbClr val="FFFFFF"/>
                </a:solidFill>
                <a:latin typeface="Georgia" pitchFamily="18" charset="0"/>
              </a:rPr>
              <a:t>ator</a:t>
            </a:r>
          </a:p>
        </p:txBody>
      </p:sp>
      <p:sp>
        <p:nvSpPr>
          <p:cNvPr id="90" name="Text Box 52"/>
          <p:cNvSpPr txBox="1">
            <a:spLocks noChangeArrowheads="1"/>
          </p:cNvSpPr>
          <p:nvPr/>
        </p:nvSpPr>
        <p:spPr bwMode="auto">
          <a:xfrm>
            <a:off x="274321" y="2308225"/>
            <a:ext cx="1314450" cy="677108"/>
          </a:xfrm>
          <a:prstGeom prst="rect">
            <a:avLst/>
          </a:prstGeom>
          <a:noFill/>
          <a:ln w="9525">
            <a:noFill/>
            <a:miter lim="800000"/>
            <a:headEnd/>
            <a:tailEnd/>
          </a:ln>
          <a:effectLst/>
        </p:spPr>
        <p:txBody>
          <a:bodyPr>
            <a:spAutoFit/>
          </a:bodyPr>
          <a:lstStyle/>
          <a:p>
            <a:pPr>
              <a:lnSpc>
                <a:spcPct val="30000"/>
              </a:lnSpc>
              <a:spcBef>
                <a:spcPct val="50000"/>
              </a:spcBef>
            </a:pPr>
            <a:endParaRPr lang="en-US" altLang="ko-KR" sz="2000" dirty="0">
              <a:latin typeface="Georgia" pitchFamily="18" charset="0"/>
              <a:ea typeface="굴림" pitchFamily="50" charset="-127"/>
              <a:cs typeface="Arial" charset="0"/>
            </a:endParaRPr>
          </a:p>
          <a:p>
            <a:pPr>
              <a:lnSpc>
                <a:spcPct val="30000"/>
              </a:lnSpc>
              <a:spcBef>
                <a:spcPct val="50000"/>
              </a:spcBef>
            </a:pPr>
            <a:r>
              <a:rPr lang="en-US" altLang="ko-KR" sz="2000" dirty="0">
                <a:latin typeface="Georgia" pitchFamily="18" charset="0"/>
                <a:ea typeface="굴림" pitchFamily="50" charset="-127"/>
                <a:cs typeface="Arial" charset="0"/>
              </a:rPr>
              <a:t>Source </a:t>
            </a:r>
          </a:p>
          <a:p>
            <a:pPr>
              <a:lnSpc>
                <a:spcPct val="30000"/>
              </a:lnSpc>
              <a:spcBef>
                <a:spcPct val="50000"/>
              </a:spcBef>
            </a:pPr>
            <a:r>
              <a:rPr lang="en-US" altLang="ko-KR" sz="2000" dirty="0">
                <a:latin typeface="Georgia" pitchFamily="18" charset="0"/>
                <a:ea typeface="굴림" pitchFamily="50" charset="-127"/>
                <a:cs typeface="Arial" charset="0"/>
              </a:rPr>
              <a:t>coding</a:t>
            </a:r>
            <a:endParaRPr lang="en-US" sz="2000" dirty="0">
              <a:latin typeface="Georgia" pitchFamily="18" charset="0"/>
              <a:ea typeface="굴림" pitchFamily="50" charset="-127"/>
              <a:cs typeface="Arial" charset="0"/>
            </a:endParaRPr>
          </a:p>
        </p:txBody>
      </p:sp>
      <p:sp>
        <p:nvSpPr>
          <p:cNvPr id="91" name="Line 53"/>
          <p:cNvSpPr>
            <a:spLocks noChangeShapeType="1"/>
          </p:cNvSpPr>
          <p:nvPr/>
        </p:nvSpPr>
        <p:spPr bwMode="auto">
          <a:xfrm>
            <a:off x="1554481" y="2708275"/>
            <a:ext cx="173355" cy="0"/>
          </a:xfrm>
          <a:prstGeom prst="line">
            <a:avLst/>
          </a:prstGeom>
          <a:noFill/>
          <a:ln w="19050">
            <a:solidFill>
              <a:schemeClr val="tx1"/>
            </a:solidFill>
            <a:round/>
            <a:headEnd/>
            <a:tailEnd/>
          </a:ln>
          <a:effectLst/>
        </p:spPr>
        <p:txBody>
          <a:bodyPr/>
          <a:lstStyle/>
          <a:p>
            <a:endParaRPr lang="en-US" sz="2000">
              <a:latin typeface="Georgia" pitchFamily="18" charset="0"/>
            </a:endParaRPr>
          </a:p>
        </p:txBody>
      </p:sp>
      <p:sp>
        <p:nvSpPr>
          <p:cNvPr id="92" name="Line 54"/>
          <p:cNvSpPr>
            <a:spLocks noChangeShapeType="1"/>
          </p:cNvSpPr>
          <p:nvPr/>
        </p:nvSpPr>
        <p:spPr bwMode="auto">
          <a:xfrm>
            <a:off x="5248274" y="2708275"/>
            <a:ext cx="603886" cy="0"/>
          </a:xfrm>
          <a:prstGeom prst="line">
            <a:avLst/>
          </a:prstGeom>
          <a:noFill/>
          <a:ln w="38100">
            <a:solidFill>
              <a:srgbClr val="FF0000"/>
            </a:solidFill>
            <a:round/>
            <a:headEnd/>
            <a:tailEnd type="triangle" w="med" len="med"/>
          </a:ln>
          <a:effectLst/>
        </p:spPr>
        <p:txBody>
          <a:bodyPr/>
          <a:lstStyle/>
          <a:p>
            <a:endParaRPr lang="en-US" sz="2000">
              <a:latin typeface="Georgia" pitchFamily="18" charset="0"/>
            </a:endParaRPr>
          </a:p>
        </p:txBody>
      </p:sp>
      <p:sp>
        <p:nvSpPr>
          <p:cNvPr id="93" name="Line 57"/>
          <p:cNvSpPr>
            <a:spLocks noChangeShapeType="1"/>
          </p:cNvSpPr>
          <p:nvPr/>
        </p:nvSpPr>
        <p:spPr bwMode="auto">
          <a:xfrm>
            <a:off x="3150870" y="3068638"/>
            <a:ext cx="0" cy="360362"/>
          </a:xfrm>
          <a:prstGeom prst="line">
            <a:avLst/>
          </a:prstGeom>
          <a:noFill/>
          <a:ln w="28575">
            <a:solidFill>
              <a:srgbClr val="FF0000"/>
            </a:solidFill>
            <a:round/>
            <a:headEnd type="triangle" w="med" len="med"/>
            <a:tailEnd type="triangle" w="med" len="med"/>
          </a:ln>
          <a:effectLst/>
        </p:spPr>
        <p:txBody>
          <a:bodyPr/>
          <a:lstStyle/>
          <a:p>
            <a:endParaRPr lang="en-US" sz="2000">
              <a:latin typeface="Georgia" pitchFamily="18" charset="0"/>
            </a:endParaRPr>
          </a:p>
        </p:txBody>
      </p:sp>
      <p:sp>
        <p:nvSpPr>
          <p:cNvPr id="94" name="Line 58"/>
          <p:cNvSpPr>
            <a:spLocks noChangeShapeType="1"/>
          </p:cNvSpPr>
          <p:nvPr/>
        </p:nvSpPr>
        <p:spPr bwMode="auto">
          <a:xfrm flipH="1">
            <a:off x="4448176" y="3068638"/>
            <a:ext cx="0" cy="360362"/>
          </a:xfrm>
          <a:prstGeom prst="line">
            <a:avLst/>
          </a:prstGeom>
          <a:noFill/>
          <a:ln w="28575">
            <a:solidFill>
              <a:srgbClr val="FF0000"/>
            </a:solidFill>
            <a:round/>
            <a:headEnd type="triangle" w="med" len="med"/>
            <a:tailEnd type="triangle" w="med" len="med"/>
          </a:ln>
          <a:effectLst/>
        </p:spPr>
        <p:txBody>
          <a:bodyPr/>
          <a:lstStyle/>
          <a:p>
            <a:endParaRPr lang="en-US" sz="2000">
              <a:latin typeface="Georgia" pitchFamily="18" charset="0"/>
            </a:endParaRPr>
          </a:p>
        </p:txBody>
      </p:sp>
      <p:sp>
        <p:nvSpPr>
          <p:cNvPr id="95" name="Text Box 59"/>
          <p:cNvSpPr txBox="1">
            <a:spLocks noChangeArrowheads="1"/>
          </p:cNvSpPr>
          <p:nvPr/>
        </p:nvSpPr>
        <p:spPr bwMode="auto">
          <a:xfrm>
            <a:off x="9330691" y="2362202"/>
            <a:ext cx="1642110" cy="618631"/>
          </a:xfrm>
          <a:prstGeom prst="rect">
            <a:avLst/>
          </a:prstGeom>
          <a:noFill/>
          <a:ln w="9525">
            <a:noFill/>
            <a:miter lim="800000"/>
            <a:headEnd/>
            <a:tailEnd/>
          </a:ln>
          <a:effectLst/>
        </p:spPr>
        <p:txBody>
          <a:bodyPr>
            <a:spAutoFit/>
          </a:bodyPr>
          <a:lstStyle/>
          <a:p>
            <a:pPr>
              <a:lnSpc>
                <a:spcPct val="30000"/>
              </a:lnSpc>
              <a:spcBef>
                <a:spcPct val="50000"/>
              </a:spcBef>
            </a:pPr>
            <a:endParaRPr lang="en-US" altLang="ko-KR" dirty="0">
              <a:latin typeface="Georgia" pitchFamily="18" charset="0"/>
              <a:ea typeface="굴림" pitchFamily="50" charset="-127"/>
              <a:cs typeface="Arial" charset="0"/>
            </a:endParaRPr>
          </a:p>
          <a:p>
            <a:pPr>
              <a:lnSpc>
                <a:spcPct val="30000"/>
              </a:lnSpc>
              <a:spcBef>
                <a:spcPct val="50000"/>
              </a:spcBef>
            </a:pPr>
            <a:r>
              <a:rPr lang="en-US" dirty="0">
                <a:latin typeface="Georgia" pitchFamily="18" charset="0"/>
                <a:ea typeface="굴림" pitchFamily="50" charset="-127"/>
                <a:cs typeface="Arial" charset="0"/>
              </a:rPr>
              <a:t>Application</a:t>
            </a:r>
          </a:p>
          <a:p>
            <a:pPr>
              <a:lnSpc>
                <a:spcPct val="30000"/>
              </a:lnSpc>
              <a:spcBef>
                <a:spcPct val="50000"/>
              </a:spcBef>
            </a:pPr>
            <a:r>
              <a:rPr lang="en-US" dirty="0">
                <a:latin typeface="Georgia" pitchFamily="18" charset="0"/>
                <a:ea typeface="굴림" pitchFamily="50" charset="-127"/>
                <a:cs typeface="Arial" charset="0"/>
              </a:rPr>
              <a:t>Processor</a:t>
            </a:r>
          </a:p>
        </p:txBody>
      </p:sp>
      <p:sp>
        <p:nvSpPr>
          <p:cNvPr id="96" name="Text Box 60"/>
          <p:cNvSpPr txBox="1">
            <a:spLocks noChangeArrowheads="1"/>
          </p:cNvSpPr>
          <p:nvPr/>
        </p:nvSpPr>
        <p:spPr bwMode="auto">
          <a:xfrm>
            <a:off x="8138161" y="3733800"/>
            <a:ext cx="1642110" cy="677108"/>
          </a:xfrm>
          <a:prstGeom prst="rect">
            <a:avLst/>
          </a:prstGeom>
          <a:noFill/>
          <a:ln w="9525">
            <a:noFill/>
            <a:miter lim="800000"/>
            <a:headEnd/>
            <a:tailEnd/>
          </a:ln>
          <a:effectLst/>
        </p:spPr>
        <p:txBody>
          <a:bodyPr>
            <a:spAutoFit/>
          </a:bodyPr>
          <a:lstStyle/>
          <a:p>
            <a:pPr>
              <a:lnSpc>
                <a:spcPct val="30000"/>
              </a:lnSpc>
              <a:spcBef>
                <a:spcPct val="50000"/>
              </a:spcBef>
            </a:pPr>
            <a:endParaRPr lang="en-US" altLang="ko-KR" sz="2000" dirty="0">
              <a:latin typeface="Georgia" pitchFamily="18" charset="0"/>
              <a:ea typeface="굴림" pitchFamily="50" charset="-127"/>
              <a:cs typeface="Arial" charset="0"/>
            </a:endParaRPr>
          </a:p>
          <a:p>
            <a:pPr>
              <a:lnSpc>
                <a:spcPct val="30000"/>
              </a:lnSpc>
              <a:spcBef>
                <a:spcPct val="50000"/>
              </a:spcBef>
            </a:pPr>
            <a:r>
              <a:rPr lang="en-US" sz="2000" dirty="0">
                <a:latin typeface="Georgia" pitchFamily="18" charset="0"/>
                <a:ea typeface="굴림" pitchFamily="50" charset="-127"/>
                <a:cs typeface="Arial" charset="0"/>
              </a:rPr>
              <a:t>Baseband</a:t>
            </a:r>
          </a:p>
          <a:p>
            <a:pPr>
              <a:lnSpc>
                <a:spcPct val="30000"/>
              </a:lnSpc>
              <a:spcBef>
                <a:spcPct val="50000"/>
              </a:spcBef>
            </a:pPr>
            <a:r>
              <a:rPr lang="en-US" sz="2000" dirty="0">
                <a:latin typeface="Georgia" pitchFamily="18" charset="0"/>
                <a:ea typeface="굴림" pitchFamily="50" charset="-127"/>
                <a:cs typeface="Arial" charset="0"/>
              </a:rPr>
              <a:t>Processor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4" grpId="0" animBg="1"/>
      <p:bldP spid="85" grpId="0" animBg="1"/>
      <p:bldP spid="86" grpId="0" animBg="1"/>
      <p:bldP spid="88" grpId="0" animBg="1"/>
      <p:bldP spid="89" grpId="0" animBg="1"/>
      <p:bldP spid="92" grpId="0" animBg="1"/>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115425" y="6248400"/>
            <a:ext cx="1308735" cy="457200"/>
          </a:xfrm>
        </p:spPr>
        <p:txBody>
          <a:bodyPr/>
          <a:lstStyle/>
          <a:p>
            <a:fld id="{740A226B-09C6-45ED-821B-2A67E246F550}" type="slidenum">
              <a:rPr lang="en-US"/>
              <a:pPr/>
              <a:t>6</a:t>
            </a:fld>
            <a:endParaRPr lang="en-US"/>
          </a:p>
        </p:txBody>
      </p:sp>
      <p:sp>
        <p:nvSpPr>
          <p:cNvPr id="6" name="Rectangle 2"/>
          <p:cNvSpPr>
            <a:spLocks noGrp="1" noChangeArrowheads="1"/>
          </p:cNvSpPr>
          <p:nvPr>
            <p:ph type="title"/>
          </p:nvPr>
        </p:nvSpPr>
        <p:spPr>
          <a:xfrm>
            <a:off x="548640" y="457200"/>
            <a:ext cx="9875520" cy="838200"/>
          </a:xfrm>
          <a:effectLst>
            <a:outerShdw blurRad="50800" dist="50800" dir="5400000" algn="ctr" rotWithShape="0">
              <a:srgbClr val="00B0F0"/>
            </a:outerShdw>
          </a:effectLst>
        </p:spPr>
        <p:txBody>
          <a:bodyPr>
            <a:normAutofit/>
          </a:bodyPr>
          <a:lstStyle/>
          <a:p>
            <a:r>
              <a:rPr lang="en-US" altLang="ko-KR" sz="4000" b="1" dirty="0">
                <a:solidFill>
                  <a:srgbClr val="FF0000"/>
                </a:solidFill>
                <a:latin typeface="Georgia" pitchFamily="18" charset="0"/>
                <a:ea typeface="굴림" pitchFamily="50" charset="-127"/>
              </a:rPr>
              <a:t>Software Defined Radio (SDR)</a:t>
            </a:r>
            <a:endParaRPr lang="en-US" sz="4000" b="1" dirty="0">
              <a:solidFill>
                <a:srgbClr val="FF0000"/>
              </a:solidFill>
              <a:latin typeface="Georgia" pitchFamily="18" charset="0"/>
            </a:endParaRPr>
          </a:p>
        </p:txBody>
      </p:sp>
      <p:sp>
        <p:nvSpPr>
          <p:cNvPr id="7" name="Rectangle 3"/>
          <p:cNvSpPr txBox="1">
            <a:spLocks noChangeArrowheads="1"/>
          </p:cNvSpPr>
          <p:nvPr/>
        </p:nvSpPr>
        <p:spPr>
          <a:xfrm>
            <a:off x="1005840" y="1676402"/>
            <a:ext cx="9601200" cy="936625"/>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1200"/>
              </a:spcAft>
              <a:buClr>
                <a:srgbClr val="C00000"/>
              </a:buClr>
              <a:buSzPct val="80000"/>
              <a:buFont typeface="Wingdings" pitchFamily="2" charset="2"/>
              <a:buChar char="v"/>
              <a:tabLst/>
              <a:defRPr/>
            </a:pPr>
            <a:r>
              <a:rPr kumimoji="0" lang="en-US" altLang="ko-KR" sz="2400" b="0" i="0" u="none" strike="noStrike" kern="1200" cap="none" spc="0" normalizeH="0" baseline="0" noProof="0" dirty="0" smtClean="0">
                <a:ln>
                  <a:noFill/>
                </a:ln>
                <a:solidFill>
                  <a:schemeClr val="tx1"/>
                </a:solidFill>
                <a:effectLst/>
                <a:uLnTx/>
                <a:uFillTx/>
                <a:latin typeface="Georgia" pitchFamily="18" charset="0"/>
                <a:ea typeface="굴림" pitchFamily="50" charset="-127"/>
              </a:rPr>
              <a:t>Use software routines instead of ASICs for the physical layer operations of wireless communication system</a:t>
            </a:r>
            <a:endParaRPr kumimoji="0" lang="en-US" altLang="ko-KR" sz="2400" b="0" i="0" u="none" strike="noStrike" kern="1200" cap="none" spc="0" normalizeH="0" baseline="0" noProof="0" dirty="0">
              <a:ln>
                <a:noFill/>
              </a:ln>
              <a:solidFill>
                <a:schemeClr val="tx1"/>
              </a:solidFill>
              <a:effectLst/>
              <a:uLnTx/>
              <a:uFillTx/>
              <a:latin typeface="Georgia" pitchFamily="18" charset="0"/>
              <a:ea typeface="굴림" pitchFamily="50" charset="-127"/>
            </a:endParaRPr>
          </a:p>
        </p:txBody>
      </p:sp>
      <p:sp>
        <p:nvSpPr>
          <p:cNvPr id="8" name="Rectangle 4"/>
          <p:cNvSpPr>
            <a:spLocks noChangeArrowheads="1"/>
          </p:cNvSpPr>
          <p:nvPr/>
        </p:nvSpPr>
        <p:spPr bwMode="auto">
          <a:xfrm>
            <a:off x="2202181" y="3141664"/>
            <a:ext cx="1986915" cy="1512887"/>
          </a:xfrm>
          <a:prstGeom prst="rect">
            <a:avLst/>
          </a:prstGeom>
          <a:solidFill>
            <a:srgbClr val="0070C0"/>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en-US" altLang="ko-KR" sz="2000" dirty="0">
                <a:solidFill>
                  <a:srgbClr val="FFFFFF"/>
                </a:solidFill>
                <a:latin typeface="Georgia" pitchFamily="18" charset="0"/>
                <a:ea typeface="굴림" pitchFamily="50" charset="-127"/>
              </a:rPr>
              <a:t>ASICs</a:t>
            </a:r>
          </a:p>
          <a:p>
            <a:pPr algn="ctr"/>
            <a:r>
              <a:rPr lang="en-US" altLang="ko-KR" sz="2000" dirty="0">
                <a:solidFill>
                  <a:srgbClr val="FFFFFF"/>
                </a:solidFill>
                <a:latin typeface="Georgia" pitchFamily="18" charset="0"/>
                <a:ea typeface="굴림" pitchFamily="50" charset="-127"/>
              </a:rPr>
              <a:t>(PHY)</a:t>
            </a:r>
            <a:endParaRPr lang="en-US" sz="2000" dirty="0">
              <a:solidFill>
                <a:srgbClr val="FFFFFF"/>
              </a:solidFill>
              <a:latin typeface="Georgia" pitchFamily="18" charset="0"/>
            </a:endParaRPr>
          </a:p>
        </p:txBody>
      </p:sp>
      <p:sp>
        <p:nvSpPr>
          <p:cNvPr id="9" name="Line 5"/>
          <p:cNvSpPr>
            <a:spLocks noChangeShapeType="1"/>
          </p:cNvSpPr>
          <p:nvPr/>
        </p:nvSpPr>
        <p:spPr bwMode="auto">
          <a:xfrm>
            <a:off x="4707256" y="3862388"/>
            <a:ext cx="1209674" cy="0"/>
          </a:xfrm>
          <a:prstGeom prst="line">
            <a:avLst/>
          </a:prstGeom>
          <a:noFill/>
          <a:ln w="57150">
            <a:solidFill>
              <a:srgbClr val="FF6699"/>
            </a:solidFill>
            <a:round/>
            <a:headEnd/>
            <a:tailEnd type="triangle" w="med" len="med"/>
          </a:ln>
          <a:effectLst/>
        </p:spPr>
        <p:txBody>
          <a:bodyPr/>
          <a:lstStyle/>
          <a:p>
            <a:endParaRPr lang="en-US"/>
          </a:p>
        </p:txBody>
      </p:sp>
      <p:sp>
        <p:nvSpPr>
          <p:cNvPr id="10" name="Rectangle 6"/>
          <p:cNvSpPr>
            <a:spLocks noChangeArrowheads="1"/>
          </p:cNvSpPr>
          <p:nvPr/>
        </p:nvSpPr>
        <p:spPr bwMode="auto">
          <a:xfrm>
            <a:off x="6435091" y="3933827"/>
            <a:ext cx="2251710" cy="942975"/>
          </a:xfrm>
          <a:prstGeom prst="rect">
            <a:avLst/>
          </a:prstGeom>
          <a:solidFill>
            <a:srgbClr val="0070C0"/>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en-US" altLang="ko-KR" sz="2000" dirty="0">
                <a:solidFill>
                  <a:srgbClr val="FFFFFF"/>
                </a:solidFill>
                <a:latin typeface="Georgia" pitchFamily="18" charset="0"/>
                <a:ea typeface="굴림" pitchFamily="50" charset="-127"/>
              </a:rPr>
              <a:t>Programmable</a:t>
            </a:r>
          </a:p>
          <a:p>
            <a:pPr algn="ctr"/>
            <a:r>
              <a:rPr lang="en-US" altLang="ko-KR" sz="2000" dirty="0">
                <a:solidFill>
                  <a:srgbClr val="FFFFFF"/>
                </a:solidFill>
                <a:latin typeface="Georgia" pitchFamily="18" charset="0"/>
                <a:ea typeface="굴림" pitchFamily="50" charset="-127"/>
              </a:rPr>
              <a:t>Hardware</a:t>
            </a:r>
            <a:endParaRPr lang="en-US" sz="2000" dirty="0">
              <a:solidFill>
                <a:srgbClr val="FFFFFF"/>
              </a:solidFill>
              <a:latin typeface="Georgia" pitchFamily="18" charset="0"/>
            </a:endParaRPr>
          </a:p>
        </p:txBody>
      </p:sp>
      <p:sp>
        <p:nvSpPr>
          <p:cNvPr id="11" name="Rectangle 7"/>
          <p:cNvSpPr>
            <a:spLocks noChangeArrowheads="1"/>
          </p:cNvSpPr>
          <p:nvPr/>
        </p:nvSpPr>
        <p:spPr bwMode="auto">
          <a:xfrm>
            <a:off x="6435091" y="3048001"/>
            <a:ext cx="2251710" cy="814388"/>
          </a:xfrm>
          <a:prstGeom prst="rect">
            <a:avLst/>
          </a:prstGeom>
          <a:solidFill>
            <a:srgbClr val="0070C0"/>
          </a:solidFill>
          <a:ln w="9525">
            <a:noFill/>
            <a:miter lim="800000"/>
            <a:headEnd/>
            <a:tailEnd/>
          </a:ln>
          <a:effectLst>
            <a:prstShdw prst="shdw17" dist="17961" dir="2700000">
              <a:schemeClr val="accent1">
                <a:gamma/>
                <a:shade val="60000"/>
                <a:invGamma/>
              </a:schemeClr>
            </a:prstShdw>
          </a:effectLst>
        </p:spPr>
        <p:txBody>
          <a:bodyPr wrap="none" anchor="ctr"/>
          <a:lstStyle/>
          <a:p>
            <a:pPr algn="ctr"/>
            <a:r>
              <a:rPr lang="en-US" altLang="ko-KR" sz="2000" dirty="0">
                <a:solidFill>
                  <a:srgbClr val="FFFFFF"/>
                </a:solidFill>
                <a:latin typeface="Georgia" pitchFamily="18" charset="0"/>
                <a:ea typeface="굴림" pitchFamily="50" charset="-127"/>
              </a:rPr>
              <a:t>Software</a:t>
            </a:r>
          </a:p>
          <a:p>
            <a:pPr algn="ctr"/>
            <a:r>
              <a:rPr lang="en-US" altLang="ko-KR" sz="2000" dirty="0">
                <a:solidFill>
                  <a:srgbClr val="FFFFFF"/>
                </a:solidFill>
                <a:latin typeface="Georgia" pitchFamily="18" charset="0"/>
                <a:ea typeface="굴림" pitchFamily="50" charset="-127"/>
              </a:rPr>
              <a:t>Routines</a:t>
            </a:r>
            <a:endParaRPr lang="en-US" sz="2000" dirty="0">
              <a:solidFill>
                <a:srgbClr val="FFFFFF"/>
              </a:solidFill>
              <a:latin typeface="Georgia" pitchFamily="18" charset="0"/>
            </a:endParaRPr>
          </a:p>
        </p:txBody>
      </p:sp>
      <p:sp>
        <p:nvSpPr>
          <p:cNvPr id="12" name="Rectangle 8"/>
          <p:cNvSpPr>
            <a:spLocks noChangeArrowheads="1"/>
          </p:cNvSpPr>
          <p:nvPr/>
        </p:nvSpPr>
        <p:spPr bwMode="auto">
          <a:xfrm>
            <a:off x="1188721" y="5105402"/>
            <a:ext cx="9408795" cy="936625"/>
          </a:xfrm>
          <a:prstGeom prst="rect">
            <a:avLst/>
          </a:prstGeom>
          <a:noFill/>
          <a:ln w="9525">
            <a:noFill/>
            <a:miter lim="800000"/>
            <a:headEnd/>
            <a:tailEnd/>
          </a:ln>
          <a:effectLst/>
        </p:spPr>
        <p:txBody>
          <a:bodyPr/>
          <a:lstStyle/>
          <a:p>
            <a:pPr marL="342900" indent="-342900" eaLnBrk="1" hangingPunct="1">
              <a:spcBef>
                <a:spcPct val="20000"/>
              </a:spcBef>
              <a:buClr>
                <a:srgbClr val="C00000"/>
              </a:buClr>
              <a:buSzPct val="75000"/>
              <a:buFont typeface="Wingdings" pitchFamily="2" charset="2"/>
              <a:buChar char="v"/>
            </a:pPr>
            <a:r>
              <a:rPr lang="en-US" altLang="ko-KR" sz="2400" dirty="0">
                <a:latin typeface="Georgia" pitchFamily="18" charset="0"/>
                <a:ea typeface="굴림" pitchFamily="50" charset="-127"/>
              </a:rPr>
              <a:t>Both </a:t>
            </a:r>
            <a:r>
              <a:rPr lang="en-US" altLang="ko-KR" sz="2400" b="1" i="1" dirty="0">
                <a:latin typeface="Georgia" pitchFamily="18" charset="0"/>
                <a:ea typeface="굴림" pitchFamily="50" charset="-127"/>
              </a:rPr>
              <a:t>Analog Frontend</a:t>
            </a:r>
            <a:r>
              <a:rPr lang="en-US" altLang="ko-KR" sz="2400" dirty="0">
                <a:latin typeface="Georgia" pitchFamily="18" charset="0"/>
                <a:ea typeface="굴림" pitchFamily="50" charset="-127"/>
              </a:rPr>
              <a:t> and </a:t>
            </a:r>
            <a:r>
              <a:rPr lang="en-US" altLang="ko-KR" sz="2400" b="1" i="1" dirty="0">
                <a:latin typeface="Georgia" pitchFamily="18" charset="0"/>
                <a:ea typeface="굴림" pitchFamily="50" charset="-127"/>
              </a:rPr>
              <a:t>Digital Baseband</a:t>
            </a:r>
            <a:r>
              <a:rPr lang="en-US" altLang="ko-KR" sz="2400" dirty="0">
                <a:latin typeface="Georgia" pitchFamily="18" charset="0"/>
                <a:ea typeface="굴림" pitchFamily="50" charset="-127"/>
              </a:rPr>
              <a:t> are the scope of SDR</a:t>
            </a:r>
            <a:endParaRPr lang="en-US" sz="2400" dirty="0">
              <a:latin typeface="Georgia" pitchFamily="18" charset="0"/>
            </a:endParaRPr>
          </a:p>
          <a:p>
            <a:pPr marL="342900" indent="-342900" eaLnBrk="1" hangingPunct="1">
              <a:spcBef>
                <a:spcPct val="20000"/>
              </a:spcBef>
              <a:buClr>
                <a:schemeClr val="bg2"/>
              </a:buClr>
              <a:buSzPct val="75000"/>
              <a:buFont typeface="Wingdings" pitchFamily="2" charset="2"/>
              <a:buChar char="n"/>
            </a:pPr>
            <a:endParaRPr lang="en-US" altLang="ko-KR" sz="2400" dirty="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115425" y="6248400"/>
            <a:ext cx="1308735" cy="457200"/>
          </a:xfrm>
        </p:spPr>
        <p:txBody>
          <a:bodyPr/>
          <a:lstStyle/>
          <a:p>
            <a:fld id="{9F7FFB7A-37ED-42F2-BFAF-B90C5E401900}" type="slidenum">
              <a:rPr lang="en-US"/>
              <a:pPr/>
              <a:t>7</a:t>
            </a:fld>
            <a:endParaRPr lang="en-US"/>
          </a:p>
        </p:txBody>
      </p:sp>
      <p:sp>
        <p:nvSpPr>
          <p:cNvPr id="6" name="Rectangle 2"/>
          <p:cNvSpPr>
            <a:spLocks noGrp="1" noChangeArrowheads="1"/>
          </p:cNvSpPr>
          <p:nvPr>
            <p:ph type="title"/>
          </p:nvPr>
        </p:nvSpPr>
        <p:spPr>
          <a:xfrm>
            <a:off x="548640" y="304800"/>
            <a:ext cx="9875520" cy="685800"/>
          </a:xfrm>
          <a:effectLst>
            <a:outerShdw blurRad="50800" dist="50800" dir="5400000" algn="ctr" rotWithShape="0">
              <a:srgbClr val="FF9900"/>
            </a:outerShdw>
          </a:effectLst>
        </p:spPr>
        <p:txBody>
          <a:bodyPr>
            <a:noAutofit/>
          </a:bodyPr>
          <a:lstStyle/>
          <a:p>
            <a:pPr algn="ctr"/>
            <a:r>
              <a:rPr lang="en-US" altLang="ko-KR" sz="4000" b="1" dirty="0">
                <a:solidFill>
                  <a:srgbClr val="FF0000"/>
                </a:solidFill>
                <a:latin typeface="Georgia" pitchFamily="18" charset="0"/>
                <a:ea typeface="굴림" pitchFamily="50" charset="-127"/>
              </a:rPr>
              <a:t>Levels of SDR</a:t>
            </a:r>
            <a:endParaRPr lang="en-US" sz="4000" b="1" dirty="0">
              <a:solidFill>
                <a:srgbClr val="FF0000"/>
              </a:solidFill>
              <a:latin typeface="Georgia" pitchFamily="18" charset="0"/>
            </a:endParaRPr>
          </a:p>
        </p:txBody>
      </p:sp>
      <p:graphicFrame>
        <p:nvGraphicFramePr>
          <p:cNvPr id="7" name="Group 54"/>
          <p:cNvGraphicFramePr>
            <a:graphicFrameLocks noGrp="1"/>
          </p:cNvGraphicFramePr>
          <p:nvPr>
            <p:ph idx="1"/>
          </p:nvPr>
        </p:nvGraphicFramePr>
        <p:xfrm>
          <a:off x="1188721" y="1219200"/>
          <a:ext cx="9418319" cy="4724398"/>
        </p:xfrm>
        <a:graphic>
          <a:graphicData uri="http://schemas.openxmlformats.org/drawingml/2006/table">
            <a:tbl>
              <a:tblPr/>
              <a:tblGrid>
                <a:gridCol w="965834"/>
                <a:gridCol w="2657475"/>
                <a:gridCol w="5795010"/>
              </a:tblGrid>
              <a:tr h="42976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Georgia" pitchFamily="18" charset="0"/>
                        </a:rPr>
                        <a:t>Tier</a:t>
                      </a:r>
                    </a:p>
                  </a:txBody>
                  <a:tcPr marL="109728" marR="109728"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Georgia" pitchFamily="18" charset="0"/>
                        </a:rPr>
                        <a:t>Name</a:t>
                      </a:r>
                    </a:p>
                  </a:txBody>
                  <a:tcPr marL="109728" marR="109728"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Georgia" pitchFamily="18" charset="0"/>
                        </a:rPr>
                        <a:t>Description</a:t>
                      </a:r>
                    </a:p>
                  </a:txBody>
                  <a:tcPr marL="109728" marR="109728"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r>
              <a:tr h="75208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Tier 0</a:t>
                      </a:r>
                    </a:p>
                  </a:txBody>
                  <a:tcPr marL="109728" marR="109728"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Hardware Radio (HR)</a:t>
                      </a:r>
                    </a:p>
                  </a:txBody>
                  <a:tcPr marL="109728" marR="109728"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Implemented using hardware components. Cannot be modified</a:t>
                      </a:r>
                    </a:p>
                  </a:txBody>
                  <a:tcPr marL="109728" marR="109728"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r>
              <a:tr h="80767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Tier 1</a:t>
                      </a:r>
                    </a:p>
                  </a:txBody>
                  <a:tcPr marL="109728" marR="109728"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Software Controlled Radio (SCR)</a:t>
                      </a:r>
                    </a:p>
                  </a:txBody>
                  <a:tcPr marL="109728" marR="109728"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Only control functions  are implemented in software: inter-connects, power levels, etc.</a:t>
                      </a:r>
                    </a:p>
                  </a:txBody>
                  <a:tcPr marL="109728" marR="109728"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r>
              <a:tr h="10855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CC"/>
                          </a:solidFill>
                          <a:effectLst/>
                          <a:latin typeface="Georgia" pitchFamily="18" charset="0"/>
                        </a:rPr>
                        <a:t>Tier 2</a:t>
                      </a:r>
                    </a:p>
                  </a:txBody>
                  <a:tcPr marL="109728" marR="109728"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CC"/>
                          </a:solidFill>
                          <a:effectLst/>
                          <a:latin typeface="Georgia" pitchFamily="18" charset="0"/>
                        </a:rPr>
                        <a:t>Software Defined Radio (SDR)</a:t>
                      </a:r>
                    </a:p>
                  </a:txBody>
                  <a:tcPr marL="109728" marR="109728"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rgbClr val="0000CC"/>
                          </a:solidFill>
                          <a:effectLst/>
                          <a:latin typeface="Georgia" pitchFamily="18" charset="0"/>
                        </a:rPr>
                        <a:t>Software control of a variety of modulation techniques, wide-band or narrow-band operation, security functions, etc.</a:t>
                      </a:r>
                    </a:p>
                  </a:txBody>
                  <a:tcPr marL="109728" marR="109728"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r>
              <a:tr h="89720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Tier 3</a:t>
                      </a:r>
                    </a:p>
                  </a:txBody>
                  <a:tcPr marL="109728" marR="109728"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Ideal Software Radio (ISR)</a:t>
                      </a:r>
                    </a:p>
                  </a:txBody>
                  <a:tcPr marL="109728" marR="109728"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3175"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Programmability extends to the entire system with analog conversion only at the antenna.</a:t>
                      </a:r>
                    </a:p>
                  </a:txBody>
                  <a:tcPr marL="109728" marR="109728"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bg1"/>
                    </a:solidFill>
                  </a:tcPr>
                </a:tc>
              </a:tr>
              <a:tr h="75208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Tier 4</a:t>
                      </a:r>
                    </a:p>
                  </a:txBody>
                  <a:tcPr marL="109728" marR="109728"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smtClean="0">
                          <a:ln>
                            <a:noFill/>
                          </a:ln>
                          <a:solidFill>
                            <a:schemeClr val="tx1"/>
                          </a:solidFill>
                          <a:effectLst/>
                          <a:latin typeface="Georgia" pitchFamily="18" charset="0"/>
                        </a:rPr>
                        <a:t>Ultimate Software Radio (USR)</a:t>
                      </a:r>
                    </a:p>
                  </a:txBody>
                  <a:tcPr marL="109728" marR="109728"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3175"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Georgia" pitchFamily="18" charset="0"/>
                        </a:rPr>
                        <a:t>Defined for comparison purposes only </a:t>
                      </a:r>
                    </a:p>
                  </a:txBody>
                  <a:tcPr marL="109728" marR="109728"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solidFill>
                      <a:schemeClr val="bg1"/>
                    </a:solidFill>
                  </a:tcPr>
                </a:tc>
              </a:tr>
            </a:tbl>
          </a:graphicData>
        </a:graphic>
      </p:graphicFrame>
      <p:sp>
        <p:nvSpPr>
          <p:cNvPr id="8" name="Text Box 55"/>
          <p:cNvSpPr txBox="1">
            <a:spLocks noChangeArrowheads="1"/>
          </p:cNvSpPr>
          <p:nvPr/>
        </p:nvSpPr>
        <p:spPr bwMode="auto">
          <a:xfrm>
            <a:off x="6126480" y="6019800"/>
            <a:ext cx="4147185" cy="304800"/>
          </a:xfrm>
          <a:prstGeom prst="rect">
            <a:avLst/>
          </a:prstGeom>
          <a:noFill/>
          <a:ln w="9525">
            <a:noFill/>
            <a:miter lim="800000"/>
            <a:headEnd/>
            <a:tailEnd/>
          </a:ln>
          <a:effectLst/>
        </p:spPr>
        <p:txBody>
          <a:bodyPr>
            <a:spAutoFit/>
          </a:bodyPr>
          <a:lstStyle/>
          <a:p>
            <a:pPr algn="r">
              <a:spcBef>
                <a:spcPct val="50000"/>
              </a:spcBef>
            </a:pPr>
            <a:r>
              <a:rPr lang="en-US" altLang="ko-KR" sz="1400" dirty="0">
                <a:ea typeface="굴림" pitchFamily="50" charset="-127"/>
              </a:rPr>
              <a:t>&lt;</a:t>
            </a:r>
            <a:r>
              <a:rPr lang="en-US" altLang="ko-KR" sz="1400" dirty="0" err="1">
                <a:ea typeface="굴림" pitchFamily="50" charset="-127"/>
              </a:rPr>
              <a:t>source:http</a:t>
            </a:r>
            <a:r>
              <a:rPr lang="en-US" altLang="ko-KR" sz="1400" dirty="0">
                <a:ea typeface="굴림" pitchFamily="50" charset="-127"/>
              </a:rPr>
              <a:t>://</a:t>
            </a:r>
            <a:r>
              <a:rPr lang="en-US" altLang="ko-KR" sz="1400" dirty="0" err="1">
                <a:ea typeface="굴림" pitchFamily="50" charset="-127"/>
              </a:rPr>
              <a:t>www.sdrforum.org</a:t>
            </a:r>
            <a:r>
              <a:rPr lang="en-US" altLang="ko-KR" sz="1400" dirty="0">
                <a:ea typeface="굴림" pitchFamily="50" charset="-127"/>
              </a:rPr>
              <a:t>&gt;</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0972800" cy="639762"/>
          </a:xfrm>
        </p:spPr>
        <p:txBody>
          <a:bodyPr>
            <a:noAutofit/>
          </a:bodyPr>
          <a:lstStyle/>
          <a:p>
            <a:pPr algn="ctr"/>
            <a:r>
              <a:rPr lang="en-US" sz="3200" b="1" dirty="0" smtClean="0">
                <a:solidFill>
                  <a:srgbClr val="FF0000"/>
                </a:solidFill>
                <a:effectLst>
                  <a:outerShdw blurRad="38100" dist="38100" dir="2700000" algn="tl">
                    <a:srgbClr val="FFFF00">
                      <a:alpha val="43000"/>
                    </a:srgbClr>
                  </a:outerShdw>
                </a:effectLst>
                <a:latin typeface="Georgia" pitchFamily="18" charset="0"/>
              </a:rPr>
              <a:t>Introduction to software Radio concepts</a:t>
            </a:r>
            <a:endParaRPr lang="en-US" sz="3200" b="1" dirty="0">
              <a:solidFill>
                <a:srgbClr val="FF0000"/>
              </a:solidFill>
              <a:effectLst>
                <a:outerShdw blurRad="38100" dist="38100" dir="2700000" algn="tl">
                  <a:srgbClr val="FFFF00">
                    <a:alpha val="43000"/>
                  </a:srgbClr>
                </a:outerShdw>
              </a:effectLst>
            </a:endParaRPr>
          </a:p>
        </p:txBody>
      </p:sp>
      <p:sp>
        <p:nvSpPr>
          <p:cNvPr id="3" name="Content Placeholder 2"/>
          <p:cNvSpPr>
            <a:spLocks noGrp="1"/>
          </p:cNvSpPr>
          <p:nvPr>
            <p:ph idx="1"/>
          </p:nvPr>
        </p:nvSpPr>
        <p:spPr>
          <a:xfrm>
            <a:off x="1097281" y="990600"/>
            <a:ext cx="9623145" cy="5638800"/>
          </a:xfrm>
        </p:spPr>
        <p:txBody>
          <a:bodyPr>
            <a:normAutofit/>
          </a:bodyPr>
          <a:lstStyle/>
          <a:p>
            <a:pPr>
              <a:buNone/>
            </a:pPr>
            <a:r>
              <a:rPr lang="en-US" b="1" dirty="0" smtClean="0">
                <a:solidFill>
                  <a:srgbClr val="0070C0"/>
                </a:solidFill>
                <a:latin typeface="Georgia" pitchFamily="18" charset="0"/>
              </a:rPr>
              <a:t>Need for software Radios:</a:t>
            </a:r>
          </a:p>
          <a:p>
            <a:pPr algn="just">
              <a:buClr>
                <a:srgbClr val="FF0000"/>
              </a:buClr>
              <a:buFont typeface="Wingdings" pitchFamily="2" charset="2"/>
              <a:buChar char="v"/>
            </a:pPr>
            <a:r>
              <a:rPr lang="en-US" sz="2400" dirty="0" smtClean="0">
                <a:latin typeface="Georgia" pitchFamily="18" charset="0"/>
              </a:rPr>
              <a:t>With the emergence of new standards and protocols,</a:t>
            </a:r>
          </a:p>
          <a:p>
            <a:pPr algn="just">
              <a:buClr>
                <a:srgbClr val="FF0000"/>
              </a:buClr>
              <a:buNone/>
            </a:pPr>
            <a:r>
              <a:rPr lang="en-US" sz="2400" dirty="0" smtClean="0">
                <a:latin typeface="Georgia" pitchFamily="18" charset="0"/>
              </a:rPr>
              <a:t>	wireless communication is developing at a furious pace.</a:t>
            </a:r>
          </a:p>
          <a:p>
            <a:pPr algn="just">
              <a:buClr>
                <a:srgbClr val="FF0000"/>
              </a:buClr>
              <a:buFont typeface="Wingdings" pitchFamily="2" charset="2"/>
              <a:buChar char="v"/>
            </a:pPr>
            <a:r>
              <a:rPr lang="en-US" sz="2400" dirty="0" smtClean="0">
                <a:latin typeface="Georgia" pitchFamily="18" charset="0"/>
              </a:rPr>
              <a:t>Integrated seamless global coverage requires that the radio support 2 distinct features.</a:t>
            </a:r>
          </a:p>
          <a:p>
            <a:pPr marL="539496" indent="-457200" algn="just">
              <a:buClr>
                <a:srgbClr val="FF0000"/>
              </a:buClr>
              <a:buAutoNum type="arabicPeriod"/>
            </a:pPr>
            <a:r>
              <a:rPr lang="en-US" sz="2400" dirty="0" smtClean="0">
                <a:latin typeface="Georgia" pitchFamily="18" charset="0"/>
              </a:rPr>
              <a:t>Global roaming or seamless coverage across geographical regions.</a:t>
            </a:r>
          </a:p>
          <a:p>
            <a:pPr lvl="1">
              <a:buClr>
                <a:srgbClr val="FF0000"/>
              </a:buClr>
            </a:pPr>
            <a:r>
              <a:rPr lang="en-US" sz="2000" dirty="0" smtClean="0">
                <a:latin typeface="Georgia" pitchFamily="18" charset="0"/>
              </a:rPr>
              <a:t>Multimode phones that can switch between different cellular standards like IS-95 and GSM</a:t>
            </a:r>
          </a:p>
          <a:p>
            <a:pPr marL="539496" indent="-457200" algn="just">
              <a:buClr>
                <a:srgbClr val="FF0000"/>
              </a:buClr>
              <a:buAutoNum type="arabicPeriod"/>
            </a:pPr>
            <a:r>
              <a:rPr lang="en-US" sz="2400" dirty="0" smtClean="0">
                <a:latin typeface="Georgia" pitchFamily="18" charset="0"/>
              </a:rPr>
              <a:t>Interfacing with different systems and standards to provide seamless services at a fixed location.</a:t>
            </a:r>
          </a:p>
          <a:p>
            <a:pPr lvl="1">
              <a:buClr>
                <a:srgbClr val="FF0000"/>
              </a:buClr>
            </a:pPr>
            <a:r>
              <a:rPr lang="en-US" sz="2000" dirty="0" smtClean="0">
                <a:latin typeface="Georgia" pitchFamily="18" charset="0"/>
              </a:rPr>
              <a:t>ability to interface with other services like Bluetooth or IEEE 802.11 networks</a:t>
            </a:r>
          </a:p>
          <a:p>
            <a:endParaRPr lang="en-US" sz="2400" dirty="0" smtClean="0">
              <a:latin typeface="Georgia" pitchFamily="18" charset="0"/>
            </a:endParaRPr>
          </a:p>
          <a:p>
            <a:pPr>
              <a:buNone/>
            </a:pPr>
            <a:endParaRPr lang="en-US" dirty="0"/>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29" y="274638"/>
            <a:ext cx="8997696" cy="715962"/>
          </a:xfrm>
        </p:spPr>
        <p:txBody>
          <a:bodyPr>
            <a:normAutofit fontScale="90000"/>
          </a:bodyPr>
          <a:lstStyle/>
          <a:p>
            <a:pPr algn="ctr"/>
            <a:r>
              <a:rPr lang="en-US" b="1" dirty="0" smtClean="0">
                <a:solidFill>
                  <a:srgbClr val="0070C0"/>
                </a:solidFill>
                <a:latin typeface="Georgia" pitchFamily="18" charset="0"/>
              </a:rPr>
              <a:t>Need for software Radios:</a:t>
            </a:r>
            <a:endParaRPr lang="en-US" dirty="0"/>
          </a:p>
        </p:txBody>
      </p:sp>
      <p:sp>
        <p:nvSpPr>
          <p:cNvPr id="3" name="Content Placeholder 2"/>
          <p:cNvSpPr>
            <a:spLocks noGrp="1"/>
          </p:cNvSpPr>
          <p:nvPr>
            <p:ph idx="1"/>
          </p:nvPr>
        </p:nvSpPr>
        <p:spPr>
          <a:xfrm>
            <a:off x="1005841" y="1219200"/>
            <a:ext cx="9714585" cy="5410200"/>
          </a:xfrm>
        </p:spPr>
        <p:txBody>
          <a:bodyPr>
            <a:normAutofit/>
          </a:bodyPr>
          <a:lstStyle/>
          <a:p>
            <a:pPr algn="just">
              <a:lnSpc>
                <a:spcPct val="110000"/>
              </a:lnSpc>
              <a:spcAft>
                <a:spcPts val="1200"/>
              </a:spcAft>
              <a:buClr>
                <a:srgbClr val="7030A0"/>
              </a:buClr>
              <a:buFont typeface="Wingdings" pitchFamily="2" charset="2"/>
              <a:buChar char="v"/>
            </a:pPr>
            <a:r>
              <a:rPr lang="en-US" sz="2400" dirty="0" smtClean="0">
                <a:latin typeface="Georgia" pitchFamily="18" charset="0"/>
              </a:rPr>
              <a:t>The rate of technology innovation is accelerating, and predicting technological change and its ramifications to business is especially problematic. </a:t>
            </a:r>
          </a:p>
          <a:p>
            <a:pPr algn="just">
              <a:lnSpc>
                <a:spcPct val="110000"/>
              </a:lnSpc>
              <a:spcAft>
                <a:spcPts val="1200"/>
              </a:spcAft>
              <a:buClr>
                <a:srgbClr val="7030A0"/>
              </a:buClr>
              <a:buFont typeface="Wingdings" pitchFamily="2" charset="2"/>
              <a:buChar char="v"/>
            </a:pPr>
            <a:r>
              <a:rPr lang="en-US" sz="2400" dirty="0" smtClean="0">
                <a:latin typeface="Georgia" pitchFamily="18" charset="0"/>
              </a:rPr>
              <a:t>As a result, to keep their systems up to date, wireless systems manufacturers and service providers must respond to changes as they occur by upgrading systems to incorporate the latest innovations or to fix bugs as they are discovered</a:t>
            </a:r>
          </a:p>
          <a:p>
            <a:pPr algn="just">
              <a:lnSpc>
                <a:spcPct val="110000"/>
              </a:lnSpc>
              <a:spcAft>
                <a:spcPts val="1200"/>
              </a:spcAft>
              <a:buClr>
                <a:srgbClr val="7030A0"/>
              </a:buClr>
              <a:buFont typeface="Wingdings" pitchFamily="2" charset="2"/>
              <a:buChar char="v"/>
            </a:pPr>
            <a:r>
              <a:rPr lang="en-US" sz="2400" dirty="0" smtClean="0">
                <a:latin typeface="Georgia" pitchFamily="18" charset="0"/>
              </a:rPr>
              <a:t>Existing technologies for voice, video, and data use different packet structures, data types, and signal processing techniques</a:t>
            </a:r>
          </a:p>
          <a:p>
            <a:pPr algn="just">
              <a:buClr>
                <a:srgbClr val="7030A0"/>
              </a:buClr>
              <a:buFont typeface="Wingdings" pitchFamily="2" charset="2"/>
              <a:buChar char="v"/>
            </a:pPr>
            <a:endParaRPr lang="en-US" sz="2400" dirty="0">
              <a:latin typeface="Georgia" pitchFamily="18" charset="0"/>
            </a:endParaRPr>
          </a:p>
        </p:txBody>
      </p:sp>
      <p:sp>
        <p:nvSpPr>
          <p:cNvPr id="4" name="TextBox 3"/>
          <p:cNvSpPr txBox="1"/>
          <p:nvPr/>
        </p:nvSpPr>
        <p:spPr>
          <a:xfrm>
            <a:off x="9418320" y="6400800"/>
            <a:ext cx="1371600" cy="400110"/>
          </a:xfrm>
          <a:prstGeom prst="rect">
            <a:avLst/>
          </a:prstGeom>
          <a:noFill/>
        </p:spPr>
        <p:txBody>
          <a:bodyPr wrap="square" rtlCol="0">
            <a:spAutoFit/>
          </a:bodyPr>
          <a:lstStyle/>
          <a:p>
            <a:r>
              <a:rPr lang="en-US" sz="2000" b="1" dirty="0" smtClean="0">
                <a:solidFill>
                  <a:srgbClr val="FF0000"/>
                </a:solidFill>
                <a:latin typeface="Verdana" pitchFamily="34" charset="0"/>
                <a:ea typeface="Verdana" pitchFamily="34" charset="0"/>
                <a:cs typeface="Verdana" pitchFamily="34" charset="0"/>
              </a:rPr>
              <a:t>Cont..</a:t>
            </a:r>
            <a:endParaRPr lang="en-US" sz="2000" b="1" dirty="0">
              <a:solidFill>
                <a:srgbClr val="FF0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854</TotalTime>
  <Words>2511</Words>
  <Application>Microsoft Office PowerPoint</Application>
  <PresentationFormat>Custom</PresentationFormat>
  <Paragraphs>335</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Solstice</vt:lpstr>
      <vt:lpstr>Visio</vt:lpstr>
      <vt:lpstr>Software Defined Radio UNIT -1</vt:lpstr>
      <vt:lpstr>UNIT- I  INTRODUCTION &amp; CASE STUDIES</vt:lpstr>
      <vt:lpstr>Slide 3</vt:lpstr>
      <vt:lpstr>Anatomy of Cellular Phone</vt:lpstr>
      <vt:lpstr>Slide 5</vt:lpstr>
      <vt:lpstr>Software Defined Radio (SDR)</vt:lpstr>
      <vt:lpstr>Levels of SDR</vt:lpstr>
      <vt:lpstr>Introduction to software Radio concepts</vt:lpstr>
      <vt:lpstr>Need for software Radios:</vt:lpstr>
      <vt:lpstr>Slide 10</vt:lpstr>
      <vt:lpstr>Need for software Radios:</vt:lpstr>
      <vt:lpstr>Need for software Radios:</vt:lpstr>
      <vt:lpstr>Why we need SDR ?</vt:lpstr>
      <vt:lpstr>Why SDR is challenging ?</vt:lpstr>
      <vt:lpstr>Slide 15</vt:lpstr>
      <vt:lpstr>Slide 16</vt:lpstr>
      <vt:lpstr>Characteristics and Benefits of a Software Radio</vt:lpstr>
      <vt:lpstr>Benefits of a Software Radio</vt:lpstr>
      <vt:lpstr>Design Principles of Software Radio</vt:lpstr>
      <vt:lpstr>Design Principles of Software Radio</vt:lpstr>
      <vt:lpstr>Design Principles of Software Radio</vt:lpstr>
      <vt:lpstr>Design Principles of Software Radio</vt:lpstr>
      <vt:lpstr>Design Principles of Software Radio</vt:lpstr>
      <vt:lpstr>Design Principles of Software Radio</vt:lpstr>
      <vt:lpstr>Design Principles of Software Radio</vt:lpstr>
      <vt:lpstr>Case 1: SPEAKeasy</vt:lpstr>
      <vt:lpstr>Case 1: SPEAKeasy</vt:lpstr>
      <vt:lpstr>Case 1: SPEAKeasy</vt:lpstr>
      <vt:lpstr>SPEAKeasy Phase-I (1992-95)</vt:lpstr>
      <vt:lpstr>Phase-I Architecture</vt:lpstr>
      <vt:lpstr>Phase-I Architecture</vt:lpstr>
      <vt:lpstr>Phase-I Architecture</vt:lpstr>
      <vt:lpstr>Slide 33</vt:lpstr>
      <vt:lpstr>Slide 34</vt:lpstr>
      <vt:lpstr>Slide 35</vt:lpstr>
      <vt:lpstr>Slide 36</vt:lpstr>
      <vt:lpstr>Slide 37</vt:lpstr>
      <vt:lpstr>Slide 38</vt:lpstr>
      <vt:lpstr>Joint Tactical Radio System - JTRS</vt:lpstr>
      <vt:lpstr>JTRS – Unique Domain</vt:lpstr>
      <vt:lpstr>Goals of the SCA</vt:lpstr>
      <vt:lpstr>SCA Architecture</vt:lpstr>
      <vt:lpstr>PMCS Reference Model</vt:lpstr>
      <vt:lpstr>Slide 44</vt:lpstr>
      <vt:lpstr>Slide 45</vt:lpstr>
      <vt:lpstr>Slide 46</vt:lpstr>
      <vt:lpstr>SCR related to implementation:</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Defined Radio UNIT -1</dc:title>
  <dc:creator>Dr.D.Selvaraj</dc:creator>
  <cp:lastModifiedBy>Dr.D.Selvaraj</cp:lastModifiedBy>
  <cp:revision>87</cp:revision>
  <dcterms:created xsi:type="dcterms:W3CDTF">2018-01-23T15:38:35Z</dcterms:created>
  <dcterms:modified xsi:type="dcterms:W3CDTF">2018-02-07T18:38:41Z</dcterms:modified>
</cp:coreProperties>
</file>