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86" r:id="rId7"/>
    <p:sldId id="289" r:id="rId8"/>
    <p:sldId id="287" r:id="rId9"/>
    <p:sldId id="290" r:id="rId10"/>
    <p:sldId id="288" r:id="rId11"/>
    <p:sldId id="291" r:id="rId12"/>
    <p:sldId id="292" r:id="rId13"/>
    <p:sldId id="263" r:id="rId14"/>
    <p:sldId id="293" r:id="rId15"/>
    <p:sldId id="294" r:id="rId16"/>
    <p:sldId id="295" r:id="rId17"/>
    <p:sldId id="265" r:id="rId18"/>
    <p:sldId id="266" r:id="rId19"/>
    <p:sldId id="260" r:id="rId20"/>
    <p:sldId id="261" r:id="rId21"/>
    <p:sldId id="264" r:id="rId22"/>
    <p:sldId id="267" r:id="rId23"/>
    <p:sldId id="270" r:id="rId24"/>
    <p:sldId id="275" r:id="rId25"/>
    <p:sldId id="283" r:id="rId26"/>
    <p:sldId id="278" r:id="rId27"/>
    <p:sldId id="279" r:id="rId28"/>
    <p:sldId id="297" r:id="rId29"/>
    <p:sldId id="269" r:id="rId30"/>
    <p:sldId id="272" r:id="rId31"/>
    <p:sldId id="268" r:id="rId32"/>
    <p:sldId id="281" r:id="rId33"/>
    <p:sldId id="273" r:id="rId34"/>
    <p:sldId id="27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5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UNIT 3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Antenna array</a:t>
            </a:r>
          </a:p>
          <a:p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- Phased array, Adaptive array</a:t>
            </a:r>
            <a:endParaRPr lang="en-US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90712" y="2514600"/>
            <a:ext cx="565308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09600" y="1219200"/>
            <a:ext cx="800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By installing a switch at each antenna element and one at the common point, the beam can be shifted from broadside to 45˚. These switches are mechanically ganged together. </a:t>
            </a:r>
            <a:endParaRPr lang="en-US" sz="2000" b="1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5638800"/>
            <a:ext cx="2924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Switch 1 position</a:t>
            </a:r>
            <a:r>
              <a:rPr lang="en-US" dirty="0" smtClean="0"/>
              <a:t>:   </a:t>
            </a:r>
            <a:r>
              <a:rPr lang="en-US" dirty="0" smtClean="0">
                <a:solidFill>
                  <a:srgbClr val="C00000"/>
                </a:solidFill>
              </a:rPr>
              <a:t>0˚ phase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Switch 2 position: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C00000"/>
                </a:solidFill>
              </a:rPr>
              <a:t>45˚ phase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Instead of mechanical switches, </a:t>
            </a:r>
            <a:r>
              <a:rPr lang="en-US" dirty="0" smtClean="0">
                <a:solidFill>
                  <a:srgbClr val="C00000"/>
                </a:solidFill>
              </a:rPr>
              <a:t>electronic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switches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(using PIN diode) can also be used.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Advantages of electronic switches: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1. Extremely fast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		2. Occupy very small space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		3. Lower cost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		4. Available at IC form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Instead of switches,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phase shifters can be used.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Advantages of phase shifters:</a:t>
            </a: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1. Low loss</a:t>
            </a: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	2. Lower cost</a:t>
            </a: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	3. Ability to achieve flat phase over wide BW</a:t>
            </a: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	4. Easier to assemble</a:t>
            </a: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	5. Higher power handling &amp; linearity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Cables of 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λ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/4, 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λ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/2, 3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λ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/4 can also be used.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Feeding mechanisms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Corporate feed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Line feed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Coupler feed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Corporate feed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68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676400"/>
            <a:ext cx="418147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143000" y="4800600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Phase shifter &amp; attenuator is connected at each element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Line feed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78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752600"/>
            <a:ext cx="427672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09600" y="44958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Phase shifters introduces opposite phase changes, so that end fire array can be formed.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Coupler feed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88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600200"/>
            <a:ext cx="4362450" cy="251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4419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Phasing is accomplished by physically sliding the directional couplers along the line</a:t>
            </a:r>
            <a:endParaRPr 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Advantages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High gain with low side lobes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Ability to permit the beam to jump from one target to the next in a few microseconds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Ability to provide an agile beam under computer control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Arbitrarily modes of surveillance and tracking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Multifunction operation by emitting several beams simultaneously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Fault of single components reduces the capability and beam sharpness, but the system remains operational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Disadvantages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coverage is limited to a 120 degree sector in azimuth and elevation 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Deformation of the beam while the deflection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Low frequency agility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Very complex structure (processor, phase shifters) </a:t>
            </a:r>
          </a:p>
          <a:p>
            <a:r>
              <a:rPr lang="en-US" smtClean="0">
                <a:solidFill>
                  <a:schemeClr val="accent6">
                    <a:lumMod val="50000"/>
                  </a:schemeClr>
                </a:solidFill>
              </a:rPr>
              <a:t>Still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high costs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phased array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Ground based multi function radar for military use.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2. Air borne radar for surveillance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2209800"/>
            <a:ext cx="2505075" cy="2057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5029200"/>
            <a:ext cx="27241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Phased array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Meaning:</a:t>
            </a:r>
          </a:p>
          <a:p>
            <a:pPr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Array of many elements with the phase of each element being variable.</a:t>
            </a:r>
          </a:p>
          <a:p>
            <a:pPr lvl="1" algn="just"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dirty="0" smtClean="0">
                <a:solidFill>
                  <a:srgbClr val="7030A0"/>
                </a:solidFill>
              </a:rPr>
              <a:t>It provides control of the beam direction and pattern shape including side lobes.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3. Space borne SAR and communications for remote sensing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4. Radio astronomy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1981200"/>
            <a:ext cx="27813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495800"/>
            <a:ext cx="23241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Adaptive array (Smart antenna)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		An array can become active and react intelligently to its environment by steering its beam towards a desired signal, while simultaneously steering a null toward an undesired interfering signal.</a:t>
            </a:r>
          </a:p>
          <a:p>
            <a:pPr lvl="1" algn="just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Advantages:</a:t>
            </a:r>
          </a:p>
          <a:p>
            <a:pPr marL="971550" lvl="1" indent="-514350" algn="just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This maximizes SNR of the desired signal.</a:t>
            </a:r>
          </a:p>
          <a:p>
            <a:pPr marL="971550" lvl="1" indent="-514350" algn="just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Provides higher resolution</a:t>
            </a:r>
          </a:p>
          <a:p>
            <a:pPr marL="971550" lvl="1" indent="-514350" algn="just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Lower side lobes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		Antenna array with a digital signal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processing capability to transmit and receive in an adaptive and spatially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sensitive manner.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endParaRPr lang="tr-TR" sz="2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	“</a:t>
            </a: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Smart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” ----</a:t>
            </a: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&gt;&gt;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digital signal processing facility.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	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cs typeface="Times New Roman" charset="0"/>
              </a:rPr>
              <a:t>These antennas are sometimes called as Digital Beam Forming (DBF) antennas.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Objectives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To maximize the antenna gain in the desired direct</a:t>
            </a:r>
            <a:r>
              <a:rPr lang="tr-TR" dirty="0" smtClean="0">
                <a:solidFill>
                  <a:schemeClr val="accent3">
                    <a:lumMod val="50000"/>
                  </a:schemeClr>
                </a:solidFill>
              </a:rPr>
              <a:t>ion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To minimize the gain in directions of interferers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Let the spacing between the elements = </a:t>
            </a:r>
            <a:r>
              <a:rPr lang="el-GR" dirty="0" smtClean="0">
                <a:solidFill>
                  <a:srgbClr val="C00000"/>
                </a:solidFill>
              </a:rPr>
              <a:t>λ</a:t>
            </a:r>
            <a:r>
              <a:rPr lang="en-US" dirty="0" smtClean="0">
                <a:solidFill>
                  <a:srgbClr val="C00000"/>
                </a:solidFill>
              </a:rPr>
              <a:t> / 2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Signal frequency = </a:t>
            </a:r>
            <a:r>
              <a:rPr lang="en-US" dirty="0" smtClean="0">
                <a:solidFill>
                  <a:srgbClr val="C00000"/>
                </a:solidFill>
              </a:rPr>
              <a:t>f</a:t>
            </a:r>
            <a:r>
              <a:rPr lang="en-US" baseline="-25000" dirty="0" smtClean="0">
                <a:solidFill>
                  <a:srgbClr val="C00000"/>
                </a:solidFill>
              </a:rPr>
              <a:t>s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With elements operating in phase, the beam is broadside</a:t>
            </a:r>
          </a:p>
          <a:p>
            <a:pPr algn="just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Each element is equipped with its own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Mixer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VCO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Intermediate frequency amplifier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	Phase detector</a:t>
            </a:r>
          </a:p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An oscillator (f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 is connected to each phase detector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228600"/>
            <a:ext cx="4440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2 element adaptive array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2 element adaptive array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7000" y="838200"/>
            <a:ext cx="3733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90601" y="5562600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If signal is 30˚ from broadside, the wave arriving at element 2 travels farther than to element 1.</a:t>
            </a:r>
          </a:p>
          <a:p>
            <a:pPr algn="just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Thus the phase of the signal is retarded by 90˚ at element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Phase detector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Compares the phase of the downshifted signal with the phase of the reference oscillator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Produces a voltage proportional to the phase difference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This voltage advances or retards the phase of the VCO output to reduce phase difference to zero.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Thus signal from element 1 &amp; 2 are locked in phase, 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209800" y="5486400"/>
          <a:ext cx="1981200" cy="457200"/>
        </p:xfrm>
        <a:graphic>
          <a:graphicData uri="http://schemas.openxmlformats.org/presentationml/2006/ole">
            <p:oleObj spid="_x0000_s1027" name="Equation" r:id="rId3" imgW="838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With equal gain,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Summing amplifier proportional to 2V</a:t>
            </a:r>
            <a:r>
              <a:rPr lang="en-US" baseline="-25000" dirty="0" smtClean="0">
                <a:solidFill>
                  <a:schemeClr val="accent3">
                    <a:lumMod val="50000"/>
                  </a:schemeClr>
                </a:solidFill>
              </a:rPr>
              <a:t>1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(2V</a:t>
            </a:r>
            <a:r>
              <a:rPr lang="en-US" baseline="-25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Maximizes the response of the array	</a:t>
            </a:r>
          </a:p>
          <a:p>
            <a:pPr>
              <a:buNone/>
            </a:pPr>
            <a:r>
              <a:rPr lang="en-US" dirty="0" smtClean="0"/>
              <a:t>		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886200" y="1676400"/>
          <a:ext cx="2743200" cy="533400"/>
        </p:xfrm>
        <a:graphic>
          <a:graphicData uri="http://schemas.openxmlformats.org/presentationml/2006/ole">
            <p:oleObj spid="_x0000_s2051" name="Equation" r:id="rId3" imgW="92700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beam will be in the 0˚ direction for a signal from the 0˚ direction.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beam is at 30˚ for a signal from that direction.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For signal at 30˚, the nulls at 210 &amp; 330 will suppress the interference.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429000"/>
            <a:ext cx="283845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Advantages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0" lvl="3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tr-TR" sz="3200" dirty="0" smtClean="0">
                <a:solidFill>
                  <a:schemeClr val="accent3">
                    <a:lumMod val="50000"/>
                  </a:schemeClr>
                </a:solidFill>
              </a:rPr>
              <a:t>Higher </a:t>
            </a: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Capacity</a:t>
            </a:r>
            <a:endParaRPr lang="tr-TR" sz="32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828800" lvl="3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tr-TR" sz="3200" dirty="0" smtClean="0">
                <a:solidFill>
                  <a:schemeClr val="accent3">
                    <a:lumMod val="50000"/>
                  </a:schemeClr>
                </a:solidFill>
              </a:rPr>
              <a:t>Higher Coverage</a:t>
            </a:r>
          </a:p>
          <a:p>
            <a:pPr marL="1828800" lvl="3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tr-TR" sz="3200" dirty="0" smtClean="0">
                <a:solidFill>
                  <a:schemeClr val="accent3">
                    <a:lumMod val="50000"/>
                  </a:schemeClr>
                </a:solidFill>
              </a:rPr>
              <a:t>Higher bit rate</a:t>
            </a:r>
            <a:endParaRPr lang="en-US" sz="32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1828800" lvl="3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Improved link quality </a:t>
            </a:r>
          </a:p>
          <a:p>
            <a:pPr marL="1828800" lvl="3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Spectral efficiency </a:t>
            </a:r>
          </a:p>
          <a:p>
            <a:pPr marL="1828800" lvl="3" indent="-457200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Mobility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Objectives of phased array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1. To accomplish beam steering without  mechanical &amp; inertial problems of rotating the entire array.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2. To provide beam control at a fixed frequency or at number of frequencies within a certain BW in a frequency independent manner.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Disadvantages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Complex 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More Expensive 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Larger Size 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Location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Applications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Cellular and wireless networks </a:t>
            </a: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Radar </a:t>
            </a: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Electronic warfare (EWF) as a countermeasure to electronic jamming </a:t>
            </a:r>
          </a:p>
          <a:p>
            <a:pPr marL="457200" indent="-457200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cs typeface="Times New Roman" charset="0"/>
              </a:rPr>
              <a:t>Satellite systems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Differences between phased &amp; adaptive array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Phased array reduces the probability of interference with the narrower beam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Adaptive array adjust the beam pattern to suppress interference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810000"/>
            <a:ext cx="4519613" cy="272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Array Analysis: </a:t>
            </a:r>
          </a:p>
          <a:p>
            <a:pPr algn="just">
              <a:buNone/>
            </a:pPr>
            <a:r>
              <a:rPr lang="en-US" dirty="0" smtClean="0"/>
              <a:t>			Here we investigate the radiation patterns for a given antenna array configuration. 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Array Synthesis:</a:t>
            </a:r>
          </a:p>
          <a:p>
            <a:pPr algn="just">
              <a:buNone/>
            </a:pPr>
            <a:r>
              <a:rPr lang="en-US" dirty="0" smtClean="0"/>
              <a:t>			 Here we design the array configurations to achieve a desired radiation pattern.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C00000"/>
                </a:solidFill>
              </a:rPr>
              <a:t>Antenna synthesis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8925" indent="-288925">
              <a:spcAft>
                <a:spcPct val="40000"/>
              </a:spcAft>
            </a:pP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4.1 Basic principle for antenna synthesis</a:t>
            </a:r>
          </a:p>
          <a:p>
            <a:pPr marL="288925" indent="-288925">
              <a:spcAft>
                <a:spcPct val="40000"/>
              </a:spcAft>
            </a:pP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4.2 Line source synthesis (Fourier transform, </a:t>
            </a:r>
            <a:r>
              <a:rPr lang="en-US" altLang="zh-CN" dirty="0" err="1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woodward-lanson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 sampling)</a:t>
            </a:r>
          </a:p>
          <a:p>
            <a:pPr marL="288925" indent="-288925">
              <a:spcAft>
                <a:spcPct val="40000"/>
              </a:spcAft>
            </a:pP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4.3 Linear array synthesis (Fourier series, </a:t>
            </a:r>
            <a:r>
              <a:rPr lang="en-US" altLang="zh-CN" dirty="0" err="1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woodward-lanson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 sampling)</a:t>
            </a:r>
          </a:p>
          <a:p>
            <a:pPr marL="288925" indent="-288925">
              <a:spcAft>
                <a:spcPct val="40000"/>
              </a:spcAft>
            </a:pP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4.4 Low </a:t>
            </a:r>
            <a:r>
              <a:rPr lang="en-US" altLang="zh-CN" dirty="0" err="1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sidelobe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 synthesis (</a:t>
            </a:r>
            <a:r>
              <a:rPr lang="en-US" altLang="zh-CN" dirty="0" err="1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Dolph-Chebyshev</a:t>
            </a:r>
            <a:r>
              <a:rPr lang="en-US" altLang="zh-CN" dirty="0" smtClean="0">
                <a:solidFill>
                  <a:schemeClr val="accent3">
                    <a:lumMod val="50000"/>
                  </a:schemeClr>
                </a:solidFill>
                <a:ea typeface="SimSun" pitchFamily="2" charset="-122"/>
              </a:rPr>
              <a:t>, Taylor)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algn="just">
              <a:buNone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		</a:t>
            </a:r>
            <a:r>
              <a:rPr lang="en-US" dirty="0" smtClean="0">
                <a:solidFill>
                  <a:schemeClr val="tx2"/>
                </a:solidFill>
              </a:rPr>
              <a:t>The shape and direction of pattern is determined by relative phases amplitudes applied to each radiating element. 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828800"/>
            <a:ext cx="53340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62000" y="3886200"/>
            <a:ext cx="321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 elements fed with same phase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3400" y="3962400"/>
            <a:ext cx="370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 elements fed with different  phase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4034" name="Picture 2" descr="http://tempest.das.ucdavis.edu/mmwave/paa_files/image00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267200"/>
            <a:ext cx="40386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Beam steering mechanisms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Mechanical switches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Diode (PIN type)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Phase shifters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7030A0"/>
                </a:solidFill>
              </a:rPr>
              <a:t>Insertion of cables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Array of three </a:t>
            </a:r>
            <a:r>
              <a:rPr lang="el-GR" sz="3200" dirty="0" smtClean="0">
                <a:solidFill>
                  <a:srgbClr val="C00000"/>
                </a:solidFill>
              </a:rPr>
              <a:t>λ</a:t>
            </a:r>
            <a:r>
              <a:rPr lang="en-US" sz="3200" dirty="0" smtClean="0">
                <a:solidFill>
                  <a:srgbClr val="C00000"/>
                </a:solidFill>
              </a:rPr>
              <a:t>/2 dipoles with incoming wave broadside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378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4962" y="1905000"/>
            <a:ext cx="6167438" cy="2710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An incoming wave arriving broadside will induce voltages in the transmission lines in the same phase if 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The voltages will be in phase at in-phase line.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By bringing all the cables to a common point, the array operate as a broadside array.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352800" y="1905000"/>
          <a:ext cx="1447800" cy="457200"/>
        </p:xfrm>
        <a:graphic>
          <a:graphicData uri="http://schemas.openxmlformats.org/presentationml/2006/ole">
            <p:oleObj spid="_x0000_s40963" name="Equation" r:id="rId3" imgW="6220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438400"/>
            <a:ext cx="5219700" cy="23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66800" y="1066800"/>
            <a:ext cx="6858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Consider a wave arriving at an angle of 45˚ from broadside.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If v = c, in-phase line is parallel to the incoming wave front.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If ,          the lengths l</a:t>
            </a:r>
            <a:r>
              <a:rPr lang="en-US" baseline="-250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and l</a:t>
            </a:r>
            <a:r>
              <a:rPr lang="en-US" baseline="-25000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must be increased.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If cables of these lengths are joined, the array will have its beam 45˚ from broadside. 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47800" y="2819400"/>
          <a:ext cx="609600" cy="304800"/>
        </p:xfrm>
        <a:graphic>
          <a:graphicData uri="http://schemas.openxmlformats.org/presentationml/2006/ole">
            <p:oleObj spid="_x0000_s41986" name="Equation" r:id="rId3" imgW="33012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817</Words>
  <Application>Microsoft Office PowerPoint</Application>
  <PresentationFormat>On-screen Show (4:3)</PresentationFormat>
  <Paragraphs>147</Paragraphs>
  <Slides>34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Equation</vt:lpstr>
      <vt:lpstr>UNIT 3</vt:lpstr>
      <vt:lpstr>Phased array</vt:lpstr>
      <vt:lpstr>Objectives of phased array</vt:lpstr>
      <vt:lpstr>Slide 4</vt:lpstr>
      <vt:lpstr>Beam steering mechanisms</vt:lpstr>
      <vt:lpstr>Array of three λ/2 dipoles with incoming wave broadside</vt:lpstr>
      <vt:lpstr>Slide 7</vt:lpstr>
      <vt:lpstr>Slide 8</vt:lpstr>
      <vt:lpstr>Slide 9</vt:lpstr>
      <vt:lpstr>Slide 10</vt:lpstr>
      <vt:lpstr>Slide 11</vt:lpstr>
      <vt:lpstr>Slide 12</vt:lpstr>
      <vt:lpstr>Feeding mechanisms</vt:lpstr>
      <vt:lpstr>Corporate feed</vt:lpstr>
      <vt:lpstr>Line feed</vt:lpstr>
      <vt:lpstr>Coupler feed</vt:lpstr>
      <vt:lpstr>Advantages </vt:lpstr>
      <vt:lpstr>Disadvantages</vt:lpstr>
      <vt:lpstr>Applications of phased array</vt:lpstr>
      <vt:lpstr>Slide 20</vt:lpstr>
      <vt:lpstr>Adaptive array (Smart antenna)</vt:lpstr>
      <vt:lpstr>Slide 22</vt:lpstr>
      <vt:lpstr>Objectives</vt:lpstr>
      <vt:lpstr>Slide 24</vt:lpstr>
      <vt:lpstr>2 element adaptive array</vt:lpstr>
      <vt:lpstr>Slide 26</vt:lpstr>
      <vt:lpstr>Slide 27</vt:lpstr>
      <vt:lpstr>Slide 28</vt:lpstr>
      <vt:lpstr>Advantages</vt:lpstr>
      <vt:lpstr>Disadvantages</vt:lpstr>
      <vt:lpstr>Applications</vt:lpstr>
      <vt:lpstr>Differences between phased &amp; adaptive array</vt:lpstr>
      <vt:lpstr>Slide 33</vt:lpstr>
      <vt:lpstr>Antenna synthesis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</dc:title>
  <dc:creator/>
  <cp:lastModifiedBy>Administrator</cp:lastModifiedBy>
  <cp:revision>47</cp:revision>
  <dcterms:created xsi:type="dcterms:W3CDTF">2006-08-16T00:00:00Z</dcterms:created>
  <dcterms:modified xsi:type="dcterms:W3CDTF">2016-02-18T08:28:55Z</dcterms:modified>
</cp:coreProperties>
</file>