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2" r:id="rId26"/>
    <p:sldId id="283" r:id="rId27"/>
    <p:sldId id="281" r:id="rId28"/>
    <p:sldId id="284" r:id="rId29"/>
    <p:sldId id="287" r:id="rId30"/>
    <p:sldId id="286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95" r:id="rId39"/>
    <p:sldId id="296" r:id="rId40"/>
    <p:sldId id="297" r:id="rId41"/>
    <p:sldId id="298" r:id="rId42"/>
    <p:sldId id="300" r:id="rId43"/>
    <p:sldId id="301" r:id="rId44"/>
    <p:sldId id="302" r:id="rId45"/>
    <p:sldId id="303" r:id="rId46"/>
    <p:sldId id="304" r:id="rId47"/>
    <p:sldId id="305" r:id="rId48"/>
    <p:sldId id="306" r:id="rId49"/>
    <p:sldId id="307" r:id="rId50"/>
    <p:sldId id="308" r:id="rId51"/>
    <p:sldId id="309" r:id="rId52"/>
    <p:sldId id="310" r:id="rId53"/>
    <p:sldId id="311" r:id="rId54"/>
    <p:sldId id="312" r:id="rId55"/>
    <p:sldId id="313" r:id="rId56"/>
    <p:sldId id="314" r:id="rId57"/>
    <p:sldId id="315" r:id="rId58"/>
    <p:sldId id="316" r:id="rId59"/>
    <p:sldId id="317" r:id="rId60"/>
    <p:sldId id="318" r:id="rId61"/>
  </p:sldIdLst>
  <p:sldSz cx="109728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594" y="-90"/>
      </p:cViewPr>
      <p:guideLst>
        <p:guide orient="horz" pos="2160"/>
        <p:guide pos="345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463040" y="3886200"/>
            <a:ext cx="82296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463040" y="5124450"/>
            <a:ext cx="82296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80960" y="6355080"/>
            <a:ext cx="2743200" cy="365760"/>
          </a:xfrm>
        </p:spPr>
        <p:txBody>
          <a:bodyPr/>
          <a:lstStyle>
            <a:lvl1pPr>
              <a:defRPr sz="1400"/>
            </a:lvl1pPr>
          </a:lstStyle>
          <a:p>
            <a:fld id="{1D8BD707-D9CF-40AE-B4C6-C98DA3205C09}" type="datetimeFigureOut">
              <a:rPr lang="en-US" smtClean="0"/>
              <a:pPr/>
              <a:t>4/20/2018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3478378" y="6355080"/>
            <a:ext cx="4169664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459382" y="6355080"/>
            <a:ext cx="1463040" cy="36576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085850" y="3648075"/>
            <a:ext cx="877824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Rectangle 32"/>
          <p:cNvSpPr/>
          <p:nvPr/>
        </p:nvSpPr>
        <p:spPr>
          <a:xfrm>
            <a:off x="1097280" y="5048250"/>
            <a:ext cx="877824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Rectangle 21"/>
          <p:cNvSpPr/>
          <p:nvPr/>
        </p:nvSpPr>
        <p:spPr>
          <a:xfrm>
            <a:off x="1085850" y="3648075"/>
            <a:ext cx="27432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>
            <a:off x="1097280" y="5048250"/>
            <a:ext cx="27432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55280" y="274639"/>
            <a:ext cx="24688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8640" y="274639"/>
            <a:ext cx="722376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48640" y="6353175"/>
            <a:ext cx="987552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522006" y="6455444"/>
            <a:ext cx="190849" cy="144377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4940744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548640" y="1219200"/>
            <a:ext cx="9875520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3040" y="2971800"/>
            <a:ext cx="82296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4480" y="4267200"/>
            <a:ext cx="813816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80960" y="6355080"/>
            <a:ext cx="2743200" cy="36576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78378" y="6355080"/>
            <a:ext cx="4169664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283818" y="6355080"/>
            <a:ext cx="1825142" cy="36576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97280" y="2819400"/>
            <a:ext cx="877824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097280" y="2819400"/>
            <a:ext cx="27432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228600"/>
            <a:ext cx="987552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548640" y="1219200"/>
            <a:ext cx="484997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5558637" y="1216152"/>
            <a:ext cx="484997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228600"/>
            <a:ext cx="987552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8640" y="1285875"/>
            <a:ext cx="4848226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5577841" y="1295400"/>
            <a:ext cx="4850130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548640" y="2133600"/>
            <a:ext cx="484632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5577840" y="2133600"/>
            <a:ext cx="484632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228600"/>
            <a:ext cx="987552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522006" y="6455444"/>
            <a:ext cx="190849" cy="144377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548640" y="6353175"/>
            <a:ext cx="987552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522006" y="6455444"/>
            <a:ext cx="190849" cy="144377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0" y="304800"/>
            <a:ext cx="301752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7589520" y="1219201"/>
            <a:ext cx="301752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48640" y="6353175"/>
            <a:ext cx="987552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4396278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522006" y="6455444"/>
            <a:ext cx="190849" cy="144377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65760" y="304800"/>
            <a:ext cx="68580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500856"/>
            <a:ext cx="987552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48640" y="1905000"/>
            <a:ext cx="987552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0" y="1219200"/>
            <a:ext cx="987552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48640" y="6353175"/>
            <a:ext cx="987552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522006" y="6455444"/>
            <a:ext cx="190849" cy="144377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548640" y="500856"/>
            <a:ext cx="219456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548640" y="152400"/>
            <a:ext cx="987552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548640" y="1219200"/>
            <a:ext cx="987552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7680960" y="6356350"/>
            <a:ext cx="274685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478378" y="6356350"/>
            <a:ext cx="420624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35178" y="6356350"/>
            <a:ext cx="237744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548640" y="6353175"/>
            <a:ext cx="987552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548640" y="1143000"/>
            <a:ext cx="987552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522006" y="6455444"/>
            <a:ext cx="190849" cy="144377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hyperlink" Target="https://en.wikipedia.org/wiki/Field-programmable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63040" y="3886200"/>
            <a:ext cx="8442960" cy="990600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 smtClean="0"/>
              <a:t>UNIT 5 - DIGITAL HARDWARE AND </a:t>
            </a:r>
            <a:br>
              <a:rPr lang="en-US" b="1" dirty="0" smtClean="0"/>
            </a:br>
            <a:r>
              <a:rPr lang="en-US" b="1" dirty="0" smtClean="0"/>
              <a:t>		SOFTWARE CHOICES</a:t>
            </a:r>
            <a:endParaRPr lang="en-US" dirty="0"/>
          </a:p>
        </p:txBody>
      </p:sp>
      <p:pic>
        <p:nvPicPr>
          <p:cNvPr id="15361" name="Picture 1" descr="C:\Users\Dr.D.Selvaraj\Pictures\DSP Processo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40480" y="685800"/>
            <a:ext cx="3840480" cy="29280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304800"/>
            <a:ext cx="9325868" cy="585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48640" y="381000"/>
            <a:ext cx="9875520" cy="577596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1" y="317622"/>
            <a:ext cx="8551984" cy="6235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48640" y="381000"/>
            <a:ext cx="9875520" cy="5775960"/>
          </a:xfrm>
        </p:spPr>
        <p:txBody>
          <a:bodyPr>
            <a:normAutofit/>
          </a:bodyPr>
          <a:lstStyle/>
          <a:p>
            <a:pPr algn="just"/>
            <a:r>
              <a:rPr lang="en-US" dirty="0" smtClean="0">
                <a:latin typeface="Georgia" pitchFamily="18" charset="0"/>
              </a:rPr>
              <a:t>For a DSP, having a single memory </a:t>
            </a:r>
            <a:r>
              <a:rPr lang="en-US" dirty="0" smtClean="0">
                <a:solidFill>
                  <a:srgbClr val="FF0000"/>
                </a:solidFill>
                <a:latin typeface="Georgia" pitchFamily="18" charset="0"/>
              </a:rPr>
              <a:t>slows</a:t>
            </a:r>
            <a:r>
              <a:rPr lang="en-US" dirty="0" smtClean="0">
                <a:latin typeface="Georgia" pitchFamily="18" charset="0"/>
              </a:rPr>
              <a:t> the performance. </a:t>
            </a:r>
          </a:p>
          <a:p>
            <a:pPr algn="just"/>
            <a:r>
              <a:rPr lang="en-US" dirty="0" smtClean="0">
                <a:latin typeface="Georgia" pitchFamily="18" charset="0"/>
              </a:rPr>
              <a:t>The DSP needs at least </a:t>
            </a:r>
            <a:r>
              <a:rPr lang="en-US" dirty="0" smtClean="0">
                <a:solidFill>
                  <a:srgbClr val="FF0000"/>
                </a:solidFill>
                <a:latin typeface="Georgia" pitchFamily="18" charset="0"/>
              </a:rPr>
              <a:t>three accesses to memory </a:t>
            </a:r>
            <a:r>
              <a:rPr lang="en-US" dirty="0" smtClean="0">
                <a:latin typeface="Georgia" pitchFamily="18" charset="0"/>
              </a:rPr>
              <a:t>at the same time to be efficient. Typically, the instruction and two operands are used in an arithmetic operation, and then the result is stored. </a:t>
            </a:r>
          </a:p>
          <a:p>
            <a:pPr algn="just"/>
            <a:r>
              <a:rPr lang="en-US" dirty="0" smtClean="0">
                <a:latin typeface="Georgia" pitchFamily="18" charset="0"/>
              </a:rPr>
              <a:t>(The DSP needs at least four memory accesses if the result storage for a previous calculation occurs at the same time as the instruction/operand accesses for the current calculation.) </a:t>
            </a:r>
          </a:p>
          <a:p>
            <a:pPr algn="just"/>
            <a:r>
              <a:rPr lang="en-US" dirty="0" smtClean="0">
                <a:latin typeface="Georgia" pitchFamily="18" charset="0"/>
              </a:rPr>
              <a:t>Sequential memory addressing can also be a limiting factor.</a:t>
            </a:r>
          </a:p>
          <a:p>
            <a:pPr algn="just"/>
            <a:r>
              <a:rPr lang="en-US" dirty="0" smtClean="0">
                <a:latin typeface="Georgia" pitchFamily="18" charset="0"/>
              </a:rPr>
              <a:t>Finally, data tables and HLL data typing allow the meaning of the data to be stored with the data. </a:t>
            </a:r>
            <a:endParaRPr lang="en-US" dirty="0"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152400"/>
            <a:ext cx="9875520" cy="609600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/>
              <a:t>Harvard Architecture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838200"/>
            <a:ext cx="10210800" cy="5791200"/>
          </a:xfrm>
        </p:spPr>
        <p:txBody>
          <a:bodyPr>
            <a:normAutofit fontScale="92500" lnSpcReduction="20000"/>
          </a:bodyPr>
          <a:lstStyle/>
          <a:p>
            <a:pPr algn="just">
              <a:spcAft>
                <a:spcPts val="600"/>
              </a:spcAft>
            </a:pPr>
            <a:r>
              <a:rPr lang="en-US" dirty="0" smtClean="0">
                <a:latin typeface="Georgia" pitchFamily="18" charset="0"/>
              </a:rPr>
              <a:t>The Harvard architecture features separate memory areas for instructions and operands. </a:t>
            </a:r>
          </a:p>
          <a:p>
            <a:pPr algn="just">
              <a:spcAft>
                <a:spcPts val="600"/>
              </a:spcAft>
            </a:pPr>
            <a:r>
              <a:rPr lang="en-US" dirty="0" smtClean="0">
                <a:latin typeface="Georgia" pitchFamily="18" charset="0"/>
              </a:rPr>
              <a:t>The basic Harvard architecture contains one program (instruction) memory and one data memory, each with its own bus. </a:t>
            </a:r>
          </a:p>
          <a:p>
            <a:pPr algn="just">
              <a:spcAft>
                <a:spcPts val="600"/>
              </a:spcAft>
            </a:pPr>
            <a:r>
              <a:rPr lang="en-US" dirty="0" smtClean="0">
                <a:latin typeface="Georgia" pitchFamily="18" charset="0"/>
              </a:rPr>
              <a:t>Variants include multiple program memories and buses as well as multiple operand memories and buses. </a:t>
            </a:r>
          </a:p>
          <a:p>
            <a:pPr algn="just">
              <a:spcAft>
                <a:spcPts val="600"/>
              </a:spcAft>
            </a:pPr>
            <a:r>
              <a:rPr lang="en-US" dirty="0" smtClean="0">
                <a:latin typeface="Georgia" pitchFamily="18" charset="0"/>
              </a:rPr>
              <a:t>Because the architecture has </a:t>
            </a:r>
            <a:r>
              <a:rPr lang="en-US" dirty="0" smtClean="0">
                <a:solidFill>
                  <a:srgbClr val="FF0000"/>
                </a:solidFill>
                <a:latin typeface="Georgia" pitchFamily="18" charset="0"/>
              </a:rPr>
              <a:t>multiple memory areas and buses</a:t>
            </a:r>
            <a:r>
              <a:rPr lang="en-US" dirty="0" smtClean="0">
                <a:latin typeface="Georgia" pitchFamily="18" charset="0"/>
              </a:rPr>
              <a:t>, pipelining can be used for faster program execution speed. </a:t>
            </a:r>
          </a:p>
          <a:p>
            <a:pPr algn="just">
              <a:spcAft>
                <a:spcPts val="600"/>
              </a:spcAft>
            </a:pPr>
            <a:r>
              <a:rPr lang="en-US" dirty="0" smtClean="0">
                <a:latin typeface="Georgia" pitchFamily="18" charset="0"/>
              </a:rPr>
              <a:t>Strict Harvard architecture is used by some DSPs, but most use a modified Harvard architecture. </a:t>
            </a:r>
          </a:p>
          <a:p>
            <a:pPr algn="just">
              <a:spcAft>
                <a:spcPts val="600"/>
              </a:spcAft>
            </a:pPr>
            <a:r>
              <a:rPr lang="en-US" dirty="0" smtClean="0">
                <a:latin typeface="Georgia" pitchFamily="18" charset="0"/>
              </a:rPr>
              <a:t>In the modified Harvard architectures used by Texas Instruments, separate program and data memory spaces are maintained but </a:t>
            </a:r>
            <a:r>
              <a:rPr lang="en-US" dirty="0" smtClean="0">
                <a:solidFill>
                  <a:srgbClr val="FF0000"/>
                </a:solidFill>
                <a:latin typeface="Georgia" pitchFamily="18" charset="0"/>
              </a:rPr>
              <a:t>communication between the two memory spaces </a:t>
            </a:r>
            <a:r>
              <a:rPr lang="en-US" dirty="0" smtClean="0">
                <a:latin typeface="Georgia" pitchFamily="18" charset="0"/>
              </a:rPr>
              <a:t>is permissible.</a:t>
            </a:r>
          </a:p>
          <a:p>
            <a:pPr algn="just">
              <a:spcAft>
                <a:spcPts val="600"/>
              </a:spcAft>
            </a:pPr>
            <a:r>
              <a:rPr lang="en-US" dirty="0" smtClean="0">
                <a:latin typeface="Georgia" pitchFamily="18" charset="0"/>
              </a:rPr>
              <a:t>This feature allows operands to be accessed over an instruction bus and vice versa. </a:t>
            </a:r>
            <a:endParaRPr lang="en-US" dirty="0"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381000"/>
            <a:ext cx="8204848" cy="536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10134600" cy="5699760"/>
          </a:xfrm>
        </p:spPr>
        <p:txBody>
          <a:bodyPr/>
          <a:lstStyle/>
          <a:p>
            <a:pPr algn="just">
              <a:spcBef>
                <a:spcPts val="1200"/>
              </a:spcBef>
            </a:pPr>
            <a:r>
              <a:rPr lang="en-US" dirty="0" smtClean="0">
                <a:latin typeface="Georgia" pitchFamily="18" charset="0"/>
              </a:rPr>
              <a:t>Program and data memory can be further categorized as on-chip and off-chip. </a:t>
            </a:r>
          </a:p>
          <a:p>
            <a:pPr algn="just">
              <a:spcBef>
                <a:spcPts val="1200"/>
              </a:spcBef>
            </a:pPr>
            <a:r>
              <a:rPr lang="en-US" dirty="0" smtClean="0">
                <a:latin typeface="Georgia" pitchFamily="18" charset="0"/>
              </a:rPr>
              <a:t>DSP chips have on-chip memory to facilitate embedded applications and fast memory access.</a:t>
            </a:r>
          </a:p>
          <a:p>
            <a:pPr algn="just">
              <a:spcBef>
                <a:spcPts val="1200"/>
              </a:spcBef>
            </a:pPr>
            <a:r>
              <a:rPr lang="en-US" dirty="0" smtClean="0">
                <a:latin typeface="Georgia" pitchFamily="18" charset="0"/>
              </a:rPr>
              <a:t>Small programs can be implemented economically without the addition of external memory. </a:t>
            </a:r>
          </a:p>
          <a:p>
            <a:pPr algn="just">
              <a:spcBef>
                <a:spcPts val="1200"/>
              </a:spcBef>
            </a:pPr>
            <a:r>
              <a:rPr lang="en-US" dirty="0" smtClean="0">
                <a:latin typeface="Georgia" pitchFamily="18" charset="0"/>
              </a:rPr>
              <a:t>Off-chip memory is often added to provide more program and/or data space, allowing more flexibility and ease of use for the programmer. </a:t>
            </a:r>
          </a:p>
          <a:p>
            <a:pPr algn="just">
              <a:spcBef>
                <a:spcPts val="1200"/>
              </a:spcBef>
            </a:pPr>
            <a:r>
              <a:rPr lang="en-US" dirty="0" smtClean="0">
                <a:latin typeface="Georgia" pitchFamily="18" charset="0"/>
              </a:rPr>
              <a:t>However, off-chip memory can be slower to access than on-chip memory</a:t>
            </a:r>
            <a:endParaRPr lang="en-US" dirty="0"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152400"/>
            <a:ext cx="9875520" cy="609600"/>
          </a:xfrm>
        </p:spPr>
        <p:txBody>
          <a:bodyPr/>
          <a:lstStyle/>
          <a:p>
            <a:r>
              <a:rPr lang="en-US" b="1" dirty="0" err="1" smtClean="0"/>
              <a:t>Uniscalar</a:t>
            </a:r>
            <a:r>
              <a:rPr lang="en-US" b="1" dirty="0" smtClean="0"/>
              <a:t> Architecture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48640" y="838200"/>
            <a:ext cx="9875520" cy="5715000"/>
          </a:xfrm>
        </p:spPr>
        <p:txBody>
          <a:bodyPr>
            <a:normAutofit fontScale="85000" lnSpcReduction="10000"/>
          </a:bodyPr>
          <a:lstStyle/>
          <a:p>
            <a:pPr algn="just">
              <a:spcAft>
                <a:spcPts val="600"/>
              </a:spcAft>
            </a:pPr>
            <a:r>
              <a:rPr lang="en-US" dirty="0" smtClean="0"/>
              <a:t>The Harvard architecture is generally applied to a </a:t>
            </a:r>
            <a:r>
              <a:rPr lang="en-US" dirty="0" err="1" smtClean="0"/>
              <a:t>uniscalar</a:t>
            </a:r>
            <a:r>
              <a:rPr lang="en-US" dirty="0" smtClean="0"/>
              <a:t> processing core architecture.</a:t>
            </a:r>
          </a:p>
          <a:p>
            <a:pPr algn="just">
              <a:spcAft>
                <a:spcPts val="600"/>
              </a:spcAft>
            </a:pPr>
            <a:r>
              <a:rPr lang="en-US" dirty="0" smtClean="0"/>
              <a:t>The </a:t>
            </a:r>
            <a:r>
              <a:rPr lang="en-US" dirty="0" err="1" smtClean="0"/>
              <a:t>uniscalar</a:t>
            </a:r>
            <a:r>
              <a:rPr lang="en-US" dirty="0" smtClean="0"/>
              <a:t> architecture provides a small number of processing elements: typically no more than one multiplier and one ALU. </a:t>
            </a:r>
          </a:p>
          <a:p>
            <a:pPr algn="just">
              <a:spcAft>
                <a:spcPts val="600"/>
              </a:spcAft>
            </a:pPr>
            <a:r>
              <a:rPr lang="en-US" dirty="0" smtClean="0"/>
              <a:t>This architecture allows, at </a:t>
            </a:r>
            <a:r>
              <a:rPr lang="en-US" dirty="0" smtClean="0">
                <a:solidFill>
                  <a:srgbClr val="FF0000"/>
                </a:solidFill>
              </a:rPr>
              <a:t>maximum, execution of one instruction per cycle</a:t>
            </a:r>
            <a:r>
              <a:rPr lang="en-US" dirty="0" smtClean="0"/>
              <a:t>. </a:t>
            </a:r>
          </a:p>
          <a:p>
            <a:pPr algn="just">
              <a:spcAft>
                <a:spcPts val="600"/>
              </a:spcAft>
            </a:pPr>
            <a:r>
              <a:rPr lang="en-US" dirty="0" smtClean="0"/>
              <a:t>In this way, the maximum DSP processing speed is limited to the maximum clock rate of the chip.</a:t>
            </a:r>
          </a:p>
          <a:p>
            <a:pPr algn="just">
              <a:spcAft>
                <a:spcPts val="600"/>
              </a:spcAft>
            </a:pPr>
            <a:r>
              <a:rPr lang="en-US" dirty="0" smtClean="0"/>
              <a:t>Other DSP architectures allow faster processing speed, but the </a:t>
            </a:r>
            <a:r>
              <a:rPr lang="en-US" dirty="0" err="1" smtClean="0"/>
              <a:t>uniscalar</a:t>
            </a:r>
            <a:r>
              <a:rPr lang="en-US" dirty="0" smtClean="0"/>
              <a:t> provides </a:t>
            </a:r>
            <a:r>
              <a:rPr lang="en-US" dirty="0" smtClean="0">
                <a:solidFill>
                  <a:srgbClr val="FF0000"/>
                </a:solidFill>
              </a:rPr>
              <a:t>good code density and has the lowest power consumption and price</a:t>
            </a:r>
            <a:r>
              <a:rPr lang="en-US" dirty="0" smtClean="0"/>
              <a:t>. </a:t>
            </a:r>
          </a:p>
          <a:p>
            <a:pPr algn="just">
              <a:spcAft>
                <a:spcPts val="600"/>
              </a:spcAft>
            </a:pPr>
            <a:r>
              <a:rPr lang="en-US" dirty="0" smtClean="0"/>
              <a:t>The </a:t>
            </a:r>
            <a:r>
              <a:rPr lang="en-US" dirty="0" err="1" smtClean="0"/>
              <a:t>uniscalar</a:t>
            </a:r>
            <a:r>
              <a:rPr lang="en-US" dirty="0" smtClean="0"/>
              <a:t> DSP is more suitable for lower-speed, lower-power, and lower-cost Applications.</a:t>
            </a:r>
          </a:p>
          <a:p>
            <a:pPr algn="just">
              <a:spcAft>
                <a:spcPts val="600"/>
              </a:spcAft>
            </a:pPr>
            <a:r>
              <a:rPr lang="en-US" dirty="0" smtClean="0"/>
              <a:t>Texas Instruments TMS320C549 is an example of a </a:t>
            </a:r>
            <a:r>
              <a:rPr lang="en-US" dirty="0" err="1" smtClean="0"/>
              <a:t>uniscalar</a:t>
            </a:r>
            <a:r>
              <a:rPr lang="en-US" dirty="0" smtClean="0"/>
              <a:t> DSP. </a:t>
            </a:r>
          </a:p>
          <a:p>
            <a:pPr algn="just">
              <a:spcAft>
                <a:spcPts val="600"/>
              </a:spcAft>
            </a:pPr>
            <a:r>
              <a:rPr lang="en-US" dirty="0" smtClean="0"/>
              <a:t>The C549, optimized for low-power wireless applications, provides a maximum of 120 MIPS at a clock speed of 120 MHz</a:t>
            </a:r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152400"/>
            <a:ext cx="9875520" cy="5334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Single Instruction Multiple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48640" y="685800"/>
            <a:ext cx="9875520" cy="5867400"/>
          </a:xfrm>
        </p:spPr>
        <p:txBody>
          <a:bodyPr>
            <a:normAutofit lnSpcReduction="10000"/>
          </a:bodyPr>
          <a:lstStyle/>
          <a:p>
            <a:pPr algn="just">
              <a:spcAft>
                <a:spcPts val="600"/>
              </a:spcAft>
            </a:pPr>
            <a:r>
              <a:rPr lang="en-US" dirty="0" smtClean="0"/>
              <a:t>The Single Instruction Multiple Data (SIMD) architecture is exactly what its name suggests: a single instruction is </a:t>
            </a:r>
            <a:r>
              <a:rPr lang="en-US" dirty="0" err="1" smtClean="0"/>
              <a:t>simulataneously</a:t>
            </a:r>
            <a:r>
              <a:rPr lang="en-US" dirty="0" smtClean="0"/>
              <a:t> performed on different data elements. </a:t>
            </a:r>
          </a:p>
          <a:p>
            <a:pPr algn="just">
              <a:spcAft>
                <a:spcPts val="600"/>
              </a:spcAft>
            </a:pPr>
            <a:r>
              <a:rPr lang="en-US" dirty="0" smtClean="0"/>
              <a:t>The SIMD architecture is often known as a vector processing architecture because of the inherent data parallelism. </a:t>
            </a:r>
          </a:p>
          <a:p>
            <a:pPr algn="just">
              <a:spcAft>
                <a:spcPts val="600"/>
              </a:spcAft>
            </a:pPr>
            <a:r>
              <a:rPr lang="en-US" dirty="0" smtClean="0"/>
              <a:t>A SIMD processor performs well where the same calculation can be performed across vector data; this works well for repetitive computations on real-time data streams. </a:t>
            </a:r>
          </a:p>
          <a:p>
            <a:pPr algn="just">
              <a:spcAft>
                <a:spcPts val="600"/>
              </a:spcAft>
            </a:pPr>
            <a:r>
              <a:rPr lang="en-US" dirty="0" smtClean="0"/>
              <a:t>SIMD can be an instruction set extension to a general purpose processor. </a:t>
            </a:r>
          </a:p>
          <a:p>
            <a:pPr algn="just">
              <a:spcAft>
                <a:spcPts val="600"/>
              </a:spcAft>
            </a:pPr>
            <a:r>
              <a:rPr lang="en-US" dirty="0" smtClean="0"/>
              <a:t>This is true for the Motorola MPC7455, which is the general purpose PowerPC architecture with their SIMD instruction extension called </a:t>
            </a:r>
            <a:r>
              <a:rPr lang="en-US" dirty="0" err="1" smtClean="0"/>
              <a:t>AltiVec</a:t>
            </a:r>
            <a:r>
              <a:rPr lang="en-US" dirty="0" smtClean="0"/>
              <a:t>. </a:t>
            </a:r>
          </a:p>
          <a:p>
            <a:pPr algn="just">
              <a:spcAft>
                <a:spcPts val="600"/>
              </a:spcAft>
            </a:pPr>
            <a:r>
              <a:rPr lang="en-US" dirty="0" smtClean="0"/>
              <a:t>The MPC7455 provides up to 2280 MIPS at 1 GHz</a:t>
            </a:r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152400"/>
            <a:ext cx="9875520" cy="685800"/>
          </a:xfrm>
        </p:spPr>
        <p:txBody>
          <a:bodyPr/>
          <a:lstStyle/>
          <a:p>
            <a:r>
              <a:rPr lang="en-US" b="1" dirty="0" smtClean="0"/>
              <a:t>Very Long Instruction Word Architecture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066800"/>
            <a:ext cx="9966960" cy="5410200"/>
          </a:xfrm>
        </p:spPr>
        <p:txBody>
          <a:bodyPr>
            <a:normAutofit fontScale="92500"/>
          </a:bodyPr>
          <a:lstStyle/>
          <a:p>
            <a:pPr algn="just">
              <a:spcAft>
                <a:spcPts val="600"/>
              </a:spcAft>
            </a:pPr>
            <a:r>
              <a:rPr lang="en-US" dirty="0" smtClean="0">
                <a:latin typeface="+mj-lt"/>
              </a:rPr>
              <a:t>The VLIW architecture provides more processing elements that can be used in parallel. </a:t>
            </a:r>
          </a:p>
          <a:p>
            <a:pPr algn="just">
              <a:spcAft>
                <a:spcPts val="600"/>
              </a:spcAft>
            </a:pPr>
            <a:r>
              <a:rPr lang="en-US" dirty="0" smtClean="0">
                <a:latin typeface="+mj-lt"/>
              </a:rPr>
              <a:t>The extra-long instruction word allows the multiple processing elements to be programmed in parallel</a:t>
            </a:r>
          </a:p>
          <a:p>
            <a:pPr algn="just">
              <a:spcAft>
                <a:spcPts val="600"/>
              </a:spcAft>
            </a:pPr>
            <a:r>
              <a:rPr lang="en-US" dirty="0" smtClean="0">
                <a:latin typeface="+mj-lt"/>
              </a:rPr>
              <a:t>Typically four to eight instructions are executed per clock cycle. </a:t>
            </a:r>
          </a:p>
          <a:p>
            <a:pPr algn="just">
              <a:spcAft>
                <a:spcPts val="600"/>
              </a:spcAft>
            </a:pPr>
            <a:r>
              <a:rPr lang="en-US" dirty="0" smtClean="0">
                <a:latin typeface="+mj-lt"/>
              </a:rPr>
              <a:t>The code generation tool maximizes the number of instructions executed in one clock cycle by grouping together those instructions that can be executed in parallel</a:t>
            </a:r>
          </a:p>
          <a:p>
            <a:pPr algn="just">
              <a:spcAft>
                <a:spcPts val="600"/>
              </a:spcAft>
            </a:pPr>
            <a:r>
              <a:rPr lang="en-US" dirty="0" smtClean="0">
                <a:latin typeface="+mj-lt"/>
              </a:rPr>
              <a:t>Maximum performance is achieved when all processing elements are continuously used in parallel. </a:t>
            </a:r>
          </a:p>
          <a:p>
            <a:pPr algn="just">
              <a:spcAft>
                <a:spcPts val="600"/>
              </a:spcAft>
            </a:pPr>
            <a:r>
              <a:rPr lang="en-US" dirty="0" smtClean="0">
                <a:latin typeface="+mj-lt"/>
              </a:rPr>
              <a:t>One example of the VLIW architecture is the Texas Instruments TMS320C62x</a:t>
            </a:r>
            <a:endParaRPr lang="en-US" dirty="0">
              <a:latin typeface="+mj-lt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10134600" cy="5867400"/>
          </a:xfrm>
        </p:spPr>
        <p:txBody>
          <a:bodyPr>
            <a:normAutofit/>
          </a:bodyPr>
          <a:lstStyle/>
          <a:p>
            <a:pPr algn="just">
              <a:spcAft>
                <a:spcPts val="600"/>
              </a:spcAft>
            </a:pPr>
            <a:r>
              <a:rPr lang="en-US" sz="2400" dirty="0" smtClean="0">
                <a:latin typeface="Georgia" pitchFamily="18" charset="0"/>
              </a:rPr>
              <a:t>With eight processing elements (two multipliers and six ALUs), the C62x has a maximum processing speed of eight instructions per cycle.</a:t>
            </a:r>
          </a:p>
          <a:p>
            <a:pPr algn="just">
              <a:spcAft>
                <a:spcPts val="600"/>
              </a:spcAft>
            </a:pPr>
            <a:r>
              <a:rPr lang="en-US" sz="2400" dirty="0" smtClean="0">
                <a:latin typeface="Georgia" pitchFamily="18" charset="0"/>
              </a:rPr>
              <a:t>The maximum clock rate of the C62x is 300 MHz, so its maximum throughput is 2400 MIPS. </a:t>
            </a:r>
          </a:p>
          <a:p>
            <a:pPr algn="just">
              <a:spcAft>
                <a:spcPts val="600"/>
              </a:spcAft>
            </a:pPr>
            <a:r>
              <a:rPr lang="en-US" sz="2400" dirty="0" smtClean="0">
                <a:latin typeface="Georgia" pitchFamily="18" charset="0"/>
              </a:rPr>
              <a:t>Obviously, the VLIW architecture can significantly increase DSP processing speed, but VLIW processors have larger memory requirements due to the long instruction word.</a:t>
            </a:r>
          </a:p>
          <a:p>
            <a:pPr algn="just">
              <a:spcAft>
                <a:spcPts val="600"/>
              </a:spcAft>
            </a:pPr>
            <a:r>
              <a:rPr lang="en-US" sz="2400" dirty="0" smtClean="0">
                <a:latin typeface="Georgia" pitchFamily="18" charset="0"/>
              </a:rPr>
              <a:t>Since the scheduling is performed in software, programming is more difficult than that for a </a:t>
            </a:r>
            <a:r>
              <a:rPr lang="en-US" sz="2400" dirty="0" err="1" smtClean="0">
                <a:latin typeface="Georgia" pitchFamily="18" charset="0"/>
              </a:rPr>
              <a:t>uniscalar</a:t>
            </a:r>
            <a:r>
              <a:rPr lang="en-US" sz="2400" dirty="0" smtClean="0">
                <a:latin typeface="Georgia" pitchFamily="18" charset="0"/>
              </a:rPr>
              <a:t> DSP.</a:t>
            </a:r>
          </a:p>
          <a:p>
            <a:pPr algn="just">
              <a:spcAft>
                <a:spcPts val="600"/>
              </a:spcAft>
            </a:pPr>
            <a:r>
              <a:rPr lang="en-US" sz="2400" dirty="0" smtClean="0">
                <a:latin typeface="Georgia" pitchFamily="18" charset="0"/>
              </a:rPr>
              <a:t>The VLIW DSP is more easily programmed in an HLL, such as C,</a:t>
            </a:r>
          </a:p>
          <a:p>
            <a:pPr algn="just">
              <a:spcAft>
                <a:spcPts val="600"/>
              </a:spcAft>
            </a:pPr>
            <a:r>
              <a:rPr lang="en-US" sz="2400" dirty="0" smtClean="0">
                <a:latin typeface="Georgia" pitchFamily="18" charset="0"/>
              </a:rPr>
              <a:t>rather than assembly language. </a:t>
            </a:r>
          </a:p>
          <a:p>
            <a:pPr algn="just">
              <a:spcAft>
                <a:spcPts val="600"/>
              </a:spcAft>
            </a:pPr>
            <a:r>
              <a:rPr lang="en-US" sz="2400" dirty="0" smtClean="0">
                <a:latin typeface="Georgia" pitchFamily="18" charset="0"/>
              </a:rPr>
              <a:t>With more execution units running in parallel, the VLIW dissipates more power and generally costs more than a </a:t>
            </a:r>
            <a:r>
              <a:rPr lang="en-US" sz="2400" dirty="0" err="1" smtClean="0">
                <a:latin typeface="Georgia" pitchFamily="18" charset="0"/>
              </a:rPr>
              <a:t>uniscalar</a:t>
            </a:r>
            <a:r>
              <a:rPr lang="en-US" sz="2400" dirty="0" smtClean="0">
                <a:latin typeface="Georgia" pitchFamily="18" charset="0"/>
              </a:rPr>
              <a:t> processor.</a:t>
            </a:r>
            <a:endParaRPr lang="en-US" sz="2400" dirty="0"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1.DSP Processors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65760" y="1219200"/>
            <a:ext cx="10241280" cy="4937760"/>
          </a:xfrm>
        </p:spPr>
        <p:txBody>
          <a:bodyPr>
            <a:normAutofit/>
          </a:bodyPr>
          <a:lstStyle/>
          <a:p>
            <a:pPr algn="just">
              <a:spcAft>
                <a:spcPts val="600"/>
              </a:spcAft>
            </a:pPr>
            <a:r>
              <a:rPr lang="en-US" dirty="0" smtClean="0"/>
              <a:t>A </a:t>
            </a:r>
            <a:r>
              <a:rPr lang="en-US" b="1" dirty="0" smtClean="0"/>
              <a:t>digital signal processor</a:t>
            </a:r>
            <a:r>
              <a:rPr lang="en-US" dirty="0" smtClean="0"/>
              <a:t> (</a:t>
            </a:r>
            <a:r>
              <a:rPr lang="en-US" b="1" dirty="0" smtClean="0"/>
              <a:t>DSP</a:t>
            </a:r>
            <a:r>
              <a:rPr lang="en-US" dirty="0" smtClean="0"/>
              <a:t>) is a specialized microprocessor (or a SIP block), with its architecture optimized for the operational needs of digital signal processing</a:t>
            </a:r>
          </a:p>
          <a:p>
            <a:pPr algn="just">
              <a:spcAft>
                <a:spcPts val="600"/>
              </a:spcAft>
            </a:pPr>
            <a:r>
              <a:rPr lang="en-US" dirty="0" smtClean="0"/>
              <a:t>DSPs are also optimized for specific applications like </a:t>
            </a:r>
            <a:r>
              <a:rPr lang="en-US" dirty="0" err="1" smtClean="0"/>
              <a:t>wireline</a:t>
            </a:r>
            <a:r>
              <a:rPr lang="en-US" dirty="0" smtClean="0"/>
              <a:t> communications, wireless communications, or general control applications.</a:t>
            </a:r>
          </a:p>
          <a:p>
            <a:pPr algn="just">
              <a:spcAft>
                <a:spcPts val="600"/>
              </a:spcAft>
            </a:pPr>
            <a:r>
              <a:rPr lang="en-US" dirty="0" smtClean="0"/>
              <a:t> It is important to choose the right DSP for a particular application by considering its architecture, speed, multiprocessor capabilities, MAC units, instruction set, power consumption, and cost.</a:t>
            </a:r>
          </a:p>
          <a:p>
            <a:endParaRPr lang="en-US" dirty="0"/>
          </a:p>
        </p:txBody>
      </p:sp>
      <p:sp>
        <p:nvSpPr>
          <p:cNvPr id="14338" name="AutoShape 2" descr="Image result for dsp processor"/>
          <p:cNvSpPr>
            <a:spLocks noChangeAspect="1" noChangeArrowheads="1"/>
          </p:cNvSpPr>
          <p:nvPr/>
        </p:nvSpPr>
        <p:spPr bwMode="auto">
          <a:xfrm>
            <a:off x="186690" y="-144463"/>
            <a:ext cx="36576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152400"/>
            <a:ext cx="9875520" cy="609600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Superscalar Architecture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762000"/>
            <a:ext cx="10287000" cy="5715000"/>
          </a:xfrm>
        </p:spPr>
        <p:txBody>
          <a:bodyPr>
            <a:normAutofit lnSpcReduction="10000"/>
          </a:bodyPr>
          <a:lstStyle/>
          <a:p>
            <a:pPr algn="just">
              <a:spcAft>
                <a:spcPts val="600"/>
              </a:spcAft>
            </a:pPr>
            <a:r>
              <a:rPr lang="en-US" dirty="0" smtClean="0">
                <a:latin typeface="Georgia" pitchFamily="18" charset="0"/>
              </a:rPr>
              <a:t>The superscalar architecture provides multiple processing elements that can be used in parallel, similar to the VLIW architecture. </a:t>
            </a:r>
          </a:p>
          <a:p>
            <a:pPr algn="just">
              <a:spcAft>
                <a:spcPts val="600"/>
              </a:spcAft>
            </a:pPr>
            <a:r>
              <a:rPr lang="en-US" dirty="0" smtClean="0">
                <a:latin typeface="Georgia" pitchFamily="18" charset="0"/>
              </a:rPr>
              <a:t>The difference is that the parallelism (scheduling) is set up mostly in hardware, making the superscalar DSP easier to program than the VLIW</a:t>
            </a:r>
          </a:p>
          <a:p>
            <a:pPr algn="just">
              <a:spcAft>
                <a:spcPts val="600"/>
              </a:spcAft>
            </a:pPr>
            <a:r>
              <a:rPr lang="en-US" dirty="0" smtClean="0">
                <a:latin typeface="Georgia" pitchFamily="18" charset="0"/>
              </a:rPr>
              <a:t>Hardware design of the DSP with superscalar architecture is more difficult since an efficient layout of processing elements and data flow must be designed into the chip.</a:t>
            </a:r>
          </a:p>
          <a:p>
            <a:pPr algn="just">
              <a:spcAft>
                <a:spcPts val="600"/>
              </a:spcAft>
            </a:pPr>
            <a:r>
              <a:rPr lang="en-US" dirty="0" smtClean="0">
                <a:latin typeface="Georgia" pitchFamily="18" charset="0"/>
              </a:rPr>
              <a:t>Both power consumption and speed are somewhere between those for a </a:t>
            </a:r>
            <a:r>
              <a:rPr lang="en-US" dirty="0" err="1" smtClean="0">
                <a:latin typeface="Georgia" pitchFamily="18" charset="0"/>
              </a:rPr>
              <a:t>uniscalar</a:t>
            </a:r>
            <a:r>
              <a:rPr lang="en-US" dirty="0" smtClean="0">
                <a:latin typeface="Georgia" pitchFamily="18" charset="0"/>
              </a:rPr>
              <a:t> DSP and those for a VLIW DSP</a:t>
            </a:r>
          </a:p>
          <a:p>
            <a:pPr algn="just">
              <a:spcAft>
                <a:spcPts val="600"/>
              </a:spcAft>
            </a:pPr>
            <a:r>
              <a:rPr lang="en-US" dirty="0" smtClean="0">
                <a:latin typeface="Georgia" pitchFamily="18" charset="0"/>
              </a:rPr>
              <a:t>Since the scheduling is done in hardware, temporarily unused portions of the hardware can be easily powered off (by the hardware) to lower consumption</a:t>
            </a:r>
            <a:endParaRPr lang="en-US" dirty="0"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48640" y="457200"/>
            <a:ext cx="9875520" cy="6019800"/>
          </a:xfrm>
        </p:spPr>
        <p:txBody>
          <a:bodyPr>
            <a:normAutofit lnSpcReduction="10000"/>
          </a:bodyPr>
          <a:lstStyle/>
          <a:p>
            <a:pPr algn="just">
              <a:spcAft>
                <a:spcPts val="600"/>
              </a:spcAft>
            </a:pPr>
            <a:r>
              <a:rPr lang="en-US" sz="2400" dirty="0" smtClean="0">
                <a:latin typeface="Georgia" pitchFamily="18" charset="0"/>
              </a:rPr>
              <a:t>Since the parallelizing operation is done during runtime, it is difficult to predict the execution time.</a:t>
            </a:r>
          </a:p>
          <a:p>
            <a:pPr algn="just">
              <a:spcAft>
                <a:spcPts val="600"/>
              </a:spcAft>
            </a:pPr>
            <a:r>
              <a:rPr lang="en-US" sz="2400" dirty="0" smtClean="0">
                <a:latin typeface="Georgia" pitchFamily="18" charset="0"/>
              </a:rPr>
              <a:t>One example of a superscalar DSP is LSI Logic Corporation's ZSP600 core.</a:t>
            </a:r>
          </a:p>
          <a:p>
            <a:pPr algn="just">
              <a:spcAft>
                <a:spcPts val="600"/>
              </a:spcAft>
            </a:pPr>
            <a:endParaRPr lang="en-US" sz="2400" dirty="0" smtClean="0">
              <a:latin typeface="Georgia" pitchFamily="18" charset="0"/>
            </a:endParaRPr>
          </a:p>
          <a:p>
            <a:pPr algn="just">
              <a:spcAft>
                <a:spcPts val="600"/>
              </a:spcAft>
            </a:pPr>
            <a:r>
              <a:rPr lang="en-US" sz="2400" b="1" dirty="0" smtClean="0">
                <a:latin typeface="Georgia" pitchFamily="18" charset="0"/>
              </a:rPr>
              <a:t>Hybrid Architectures</a:t>
            </a:r>
          </a:p>
          <a:p>
            <a:pPr algn="just">
              <a:spcAft>
                <a:spcPts val="600"/>
              </a:spcAft>
            </a:pPr>
            <a:r>
              <a:rPr lang="en-US" sz="2400" dirty="0" smtClean="0">
                <a:latin typeface="Georgia" pitchFamily="18" charset="0"/>
              </a:rPr>
              <a:t>Some of the newer DSPs are being constructed using a combination of VLIW and superscalar architectures; the DSP can benefit from increased speed, parallelism, and configurability with lower power consumption. </a:t>
            </a:r>
          </a:p>
          <a:p>
            <a:pPr algn="just">
              <a:spcAft>
                <a:spcPts val="600"/>
              </a:spcAft>
            </a:pPr>
            <a:r>
              <a:rPr lang="en-US" sz="2400" dirty="0" smtClean="0">
                <a:latin typeface="Georgia" pitchFamily="18" charset="0"/>
              </a:rPr>
              <a:t>Infineon Technologies' Carmel DSP Core </a:t>
            </a:r>
            <a:r>
              <a:rPr lang="en-US" sz="2400" dirty="0" err="1" smtClean="0">
                <a:latin typeface="Georgia" pitchFamily="18" charset="0"/>
              </a:rPr>
              <a:t>lOxx</a:t>
            </a:r>
            <a:r>
              <a:rPr lang="en-US" sz="2400" dirty="0" smtClean="0">
                <a:latin typeface="Georgia" pitchFamily="18" charset="0"/>
              </a:rPr>
              <a:t> [177,178] is an example of this combination-style architecture, </a:t>
            </a:r>
          </a:p>
          <a:p>
            <a:pPr algn="just">
              <a:spcAft>
                <a:spcPts val="600"/>
              </a:spcAft>
            </a:pPr>
            <a:r>
              <a:rPr lang="en-US" sz="2400" i="1" dirty="0" smtClean="0">
                <a:latin typeface="Georgia" pitchFamily="18" charset="0"/>
              </a:rPr>
              <a:t>The Carmel can execute up to fifteen parallel </a:t>
            </a:r>
            <a:r>
              <a:rPr lang="en-US" sz="2400" dirty="0" smtClean="0">
                <a:latin typeface="Georgia" pitchFamily="18" charset="0"/>
              </a:rPr>
              <a:t>operations per cycle, with a clock speed of 250 MHz, providing a processing speed of up to 3500 million operations per second (MOPS). </a:t>
            </a:r>
            <a:endParaRPr lang="en-US" sz="2400" dirty="0"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152400"/>
            <a:ext cx="9875520" cy="609600"/>
          </a:xfrm>
        </p:spPr>
        <p:txBody>
          <a:bodyPr/>
          <a:lstStyle/>
          <a:p>
            <a:r>
              <a:rPr lang="en-US" b="1" dirty="0" smtClean="0"/>
              <a:t>1.3 Numeric Representation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838200"/>
            <a:ext cx="10134600" cy="5715000"/>
          </a:xfrm>
        </p:spPr>
        <p:txBody>
          <a:bodyPr/>
          <a:lstStyle/>
          <a:p>
            <a:r>
              <a:rPr lang="en-US" dirty="0" smtClean="0"/>
              <a:t>A DSP chip implements either fixed point or floating point.</a:t>
            </a:r>
          </a:p>
          <a:p>
            <a:pPr>
              <a:buNone/>
            </a:pPr>
            <a:r>
              <a:rPr lang="en-US" b="1" dirty="0" smtClean="0"/>
              <a:t>Fixed Point</a:t>
            </a:r>
          </a:p>
          <a:p>
            <a:r>
              <a:rPr lang="en-US" dirty="0" smtClean="0"/>
              <a:t>In fixed point, a number may be represented as an integer, as a fraction between —1 and 1, or as a combination of integer and fraction.</a:t>
            </a:r>
          </a:p>
          <a:p>
            <a:r>
              <a:rPr lang="en-US" dirty="0" smtClean="0"/>
              <a:t>If the desired number cannot be exactly represented in this manner, that number will be rounded-off and/or truncated to fit in a fixed point word of available precision.</a:t>
            </a:r>
          </a:p>
          <a:p>
            <a:endParaRPr lang="en-US" b="1" dirty="0" smtClean="0"/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3962400"/>
            <a:ext cx="4371975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2209800" y="5334000"/>
            <a:ext cx="6858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Sixteen-Bit Two's Complement Representation Fixed Point</a:t>
            </a:r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48640" y="457200"/>
            <a:ext cx="9875520" cy="6019800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algn="just"/>
            <a:r>
              <a:rPr lang="en-US" sz="2400" dirty="0" smtClean="0">
                <a:latin typeface="Georgia" pitchFamily="18" charset="0"/>
              </a:rPr>
              <a:t>Fixed point DSPs are very popular in high-volume, low-power applications. </a:t>
            </a:r>
          </a:p>
          <a:p>
            <a:pPr algn="just"/>
            <a:r>
              <a:rPr lang="en-US" sz="2400" dirty="0" smtClean="0">
                <a:latin typeface="Georgia" pitchFamily="18" charset="0"/>
              </a:rPr>
              <a:t>They are fast and inexpensive and are generally used in commercial applications, such as wireless communications</a:t>
            </a:r>
            <a:endParaRPr lang="en-US" sz="2400" dirty="0">
              <a:latin typeface="Georgia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6600" y="457200"/>
            <a:ext cx="4162425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0400" y="2209800"/>
            <a:ext cx="4295775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2590800" y="1600200"/>
            <a:ext cx="6096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Sixteen-Bit Signed Fractional Fixed Point (Q15 Representation).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286000" y="3429000"/>
            <a:ext cx="7010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Sixteen-Bit Signed Integer/Fractional Fixed Point (Q13 Representation)</a:t>
            </a:r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48640" y="304800"/>
            <a:ext cx="9875520" cy="5852160"/>
          </a:xfrm>
        </p:spPr>
        <p:txBody>
          <a:bodyPr/>
          <a:lstStyle/>
          <a:p>
            <a:pPr algn="just">
              <a:spcAft>
                <a:spcPts val="600"/>
              </a:spcAft>
            </a:pPr>
            <a:r>
              <a:rPr lang="en-US" sz="2400" dirty="0" smtClean="0">
                <a:latin typeface="Georgia" pitchFamily="18" charset="0"/>
              </a:rPr>
              <a:t>Generally fixed point DSPs </a:t>
            </a:r>
            <a:r>
              <a:rPr lang="en-US" sz="2400" dirty="0" smtClean="0">
                <a:solidFill>
                  <a:srgbClr val="FF0000"/>
                </a:solidFill>
                <a:latin typeface="Georgia" pitchFamily="18" charset="0"/>
              </a:rPr>
              <a:t>consume less power </a:t>
            </a:r>
            <a:r>
              <a:rPr lang="en-US" sz="2400" dirty="0" smtClean="0">
                <a:latin typeface="Georgia" pitchFamily="18" charset="0"/>
              </a:rPr>
              <a:t>and </a:t>
            </a:r>
            <a:r>
              <a:rPr lang="en-US" sz="2400" dirty="0" smtClean="0">
                <a:solidFill>
                  <a:srgbClr val="FF0000"/>
                </a:solidFill>
                <a:latin typeface="Georgia" pitchFamily="18" charset="0"/>
              </a:rPr>
              <a:t>cost less </a:t>
            </a:r>
            <a:r>
              <a:rPr lang="en-US" sz="2400" dirty="0" smtClean="0">
                <a:latin typeface="Georgia" pitchFamily="18" charset="0"/>
              </a:rPr>
              <a:t>because of a </a:t>
            </a:r>
            <a:r>
              <a:rPr lang="en-US" sz="2400" dirty="0" smtClean="0">
                <a:solidFill>
                  <a:srgbClr val="FF0000"/>
                </a:solidFill>
                <a:latin typeface="Georgia" pitchFamily="18" charset="0"/>
              </a:rPr>
              <a:t>smaller die size</a:t>
            </a:r>
            <a:r>
              <a:rPr lang="en-US" sz="2400" dirty="0" smtClean="0">
                <a:latin typeface="Georgia" pitchFamily="18" charset="0"/>
              </a:rPr>
              <a:t>.</a:t>
            </a:r>
          </a:p>
          <a:p>
            <a:pPr algn="just">
              <a:spcAft>
                <a:spcPts val="600"/>
              </a:spcAft>
            </a:pPr>
            <a:r>
              <a:rPr lang="en-US" sz="2400" dirty="0" smtClean="0">
                <a:latin typeface="Georgia" pitchFamily="18" charset="0"/>
              </a:rPr>
              <a:t>operated at </a:t>
            </a:r>
            <a:r>
              <a:rPr lang="en-US" sz="2400" dirty="0" smtClean="0">
                <a:solidFill>
                  <a:srgbClr val="FF0000"/>
                </a:solidFill>
                <a:latin typeface="Georgia" pitchFamily="18" charset="0"/>
              </a:rPr>
              <a:t>faster speeds</a:t>
            </a:r>
            <a:r>
              <a:rPr lang="en-US" sz="2400" dirty="0" smtClean="0">
                <a:latin typeface="Georgia" pitchFamily="18" charset="0"/>
              </a:rPr>
              <a:t> because of their relatively simple architecture</a:t>
            </a:r>
          </a:p>
          <a:p>
            <a:pPr algn="just">
              <a:spcAft>
                <a:spcPts val="600"/>
              </a:spcAft>
            </a:pPr>
            <a:r>
              <a:rPr lang="en-US" sz="2400" dirty="0" smtClean="0">
                <a:latin typeface="Georgia" pitchFamily="18" charset="0"/>
              </a:rPr>
              <a:t>today's fixed point DSPs use a sixteen-bit word</a:t>
            </a:r>
          </a:p>
          <a:p>
            <a:pPr algn="just">
              <a:spcAft>
                <a:spcPts val="600"/>
              </a:spcAft>
            </a:pPr>
            <a:r>
              <a:rPr lang="en-US" sz="2400" dirty="0" smtClean="0">
                <a:latin typeface="Georgia" pitchFamily="18" charset="0"/>
              </a:rPr>
              <a:t>Fixed point arithmetic requires that programmers pay attention to </a:t>
            </a:r>
            <a:r>
              <a:rPr lang="en-US" sz="2400" dirty="0" smtClean="0">
                <a:solidFill>
                  <a:srgbClr val="FF0000"/>
                </a:solidFill>
                <a:latin typeface="Georgia" pitchFamily="18" charset="0"/>
              </a:rPr>
              <a:t>numeric precision and scaling</a:t>
            </a:r>
            <a:r>
              <a:rPr lang="en-US" sz="2400" dirty="0" smtClean="0">
                <a:latin typeface="Georgia" pitchFamily="18" charset="0"/>
              </a:rPr>
              <a:t>.</a:t>
            </a:r>
          </a:p>
          <a:p>
            <a:pPr algn="just">
              <a:spcAft>
                <a:spcPts val="600"/>
              </a:spcAft>
            </a:pPr>
            <a:r>
              <a:rPr lang="en-US" sz="2400" dirty="0" smtClean="0">
                <a:solidFill>
                  <a:srgbClr val="FF0000"/>
                </a:solidFill>
                <a:latin typeface="Georgia" pitchFamily="18" charset="0"/>
              </a:rPr>
              <a:t>Overflows</a:t>
            </a:r>
            <a:r>
              <a:rPr lang="en-US" sz="2400" dirty="0" smtClean="0">
                <a:latin typeface="Georgia" pitchFamily="18" charset="0"/>
              </a:rPr>
              <a:t> can result from finite word length multiplication, and underflows can result from truncation and rounding</a:t>
            </a:r>
          </a:p>
          <a:p>
            <a:pPr algn="just">
              <a:spcAft>
                <a:spcPts val="600"/>
              </a:spcAft>
            </a:pPr>
            <a:r>
              <a:rPr lang="en-US" sz="2400" dirty="0" smtClean="0">
                <a:latin typeface="Georgia" pitchFamily="18" charset="0"/>
              </a:rPr>
              <a:t>There are several ways of dealing with overflow</a:t>
            </a:r>
          </a:p>
          <a:p>
            <a:pPr algn="just">
              <a:spcAft>
                <a:spcPts val="600"/>
              </a:spcAft>
            </a:pPr>
            <a:r>
              <a:rPr lang="en-US" sz="2400" dirty="0" smtClean="0">
                <a:latin typeface="Georgia" pitchFamily="18" charset="0"/>
              </a:rPr>
              <a:t>1. leaving one or two bits of headroom</a:t>
            </a:r>
          </a:p>
          <a:p>
            <a:pPr algn="just">
              <a:spcAft>
                <a:spcPts val="600"/>
              </a:spcAft>
            </a:pPr>
            <a:r>
              <a:rPr lang="en-US" sz="2400" dirty="0" smtClean="0">
                <a:latin typeface="Georgia" pitchFamily="18" charset="0"/>
              </a:rPr>
              <a:t>2. Accumulators are usually longer than data storage word size</a:t>
            </a:r>
            <a:endParaRPr lang="en-US" sz="2400" dirty="0"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381000"/>
            <a:ext cx="10287000" cy="6096000"/>
          </a:xfrm>
        </p:spPr>
        <p:txBody>
          <a:bodyPr>
            <a:normAutofit lnSpcReduction="10000"/>
          </a:bodyPr>
          <a:lstStyle/>
          <a:p>
            <a:r>
              <a:rPr lang="en-US" b="1" dirty="0" smtClean="0"/>
              <a:t>Floating Point</a:t>
            </a:r>
          </a:p>
          <a:p>
            <a:pPr algn="just">
              <a:spcAft>
                <a:spcPts val="600"/>
              </a:spcAft>
            </a:pPr>
            <a:r>
              <a:rPr lang="en-US" sz="2300" dirty="0" smtClean="0">
                <a:latin typeface="Georgia" pitchFamily="18" charset="0"/>
              </a:rPr>
              <a:t>A binary floating point number is represented as follows:</a:t>
            </a:r>
            <a:r>
              <a:rPr lang="en-US" sz="2300" i="1" dirty="0" smtClean="0">
                <a:latin typeface="Georgia" pitchFamily="18" charset="0"/>
              </a:rPr>
              <a:t> </a:t>
            </a:r>
            <a:r>
              <a:rPr lang="en-US" sz="2300" i="1" dirty="0" smtClean="0">
                <a:solidFill>
                  <a:srgbClr val="FF0000"/>
                </a:solidFill>
                <a:latin typeface="Georgia" pitchFamily="18" charset="0"/>
              </a:rPr>
              <a:t>N = mantissa * 2</a:t>
            </a:r>
            <a:r>
              <a:rPr lang="en-US" sz="2300" dirty="0" smtClean="0">
                <a:solidFill>
                  <a:srgbClr val="FF0000"/>
                </a:solidFill>
                <a:latin typeface="Georgia" pitchFamily="18" charset="0"/>
              </a:rPr>
              <a:t> ^Exponent</a:t>
            </a:r>
          </a:p>
          <a:p>
            <a:pPr algn="just">
              <a:spcAft>
                <a:spcPts val="600"/>
              </a:spcAft>
            </a:pPr>
            <a:r>
              <a:rPr lang="en-US" sz="2300" dirty="0" smtClean="0">
                <a:latin typeface="Georgia" pitchFamily="18" charset="0"/>
              </a:rPr>
              <a:t>The mantissa is generally a fraction: (—1 &lt;</a:t>
            </a:r>
            <a:r>
              <a:rPr lang="en-US" sz="2300" i="1" dirty="0" smtClean="0">
                <a:latin typeface="Georgia" pitchFamily="18" charset="0"/>
              </a:rPr>
              <a:t> mantissa &lt; 1)</a:t>
            </a:r>
          </a:p>
          <a:p>
            <a:pPr algn="just">
              <a:spcAft>
                <a:spcPts val="600"/>
              </a:spcAft>
            </a:pPr>
            <a:r>
              <a:rPr lang="en-US" sz="2300" dirty="0" smtClean="0">
                <a:latin typeface="Georgia" pitchFamily="18" charset="0"/>
              </a:rPr>
              <a:t>The exponent is an integer indicating the number of places that the binary point of the mantissa must be shifted left or right to obtain the value represented</a:t>
            </a:r>
          </a:p>
          <a:p>
            <a:pPr algn="just">
              <a:spcAft>
                <a:spcPts val="600"/>
              </a:spcAft>
            </a:pPr>
            <a:r>
              <a:rPr lang="en-US" sz="2300" dirty="0" smtClean="0">
                <a:latin typeface="Georgia" pitchFamily="18" charset="0"/>
              </a:rPr>
              <a:t>Floating point numeric representation provides </a:t>
            </a:r>
            <a:r>
              <a:rPr lang="en-US" sz="2300" dirty="0" smtClean="0">
                <a:solidFill>
                  <a:srgbClr val="FF0000"/>
                </a:solidFill>
                <a:latin typeface="Georgia" pitchFamily="18" charset="0"/>
              </a:rPr>
              <a:t>greater dynamic range </a:t>
            </a:r>
            <a:r>
              <a:rPr lang="en-US" sz="2300" dirty="0" smtClean="0">
                <a:latin typeface="Georgia" pitchFamily="18" charset="0"/>
              </a:rPr>
              <a:t>than fixed point representation of the same word length.</a:t>
            </a:r>
          </a:p>
          <a:p>
            <a:pPr algn="just">
              <a:spcAft>
                <a:spcPts val="600"/>
              </a:spcAft>
            </a:pPr>
            <a:r>
              <a:rPr lang="en-US" sz="2300" dirty="0" smtClean="0">
                <a:latin typeface="Georgia" pitchFamily="18" charset="0"/>
              </a:rPr>
              <a:t>Because of this large dynamic range, numeric </a:t>
            </a:r>
            <a:r>
              <a:rPr lang="en-US" sz="2300" dirty="0" smtClean="0">
                <a:solidFill>
                  <a:srgbClr val="FF0000"/>
                </a:solidFill>
                <a:latin typeface="Georgia" pitchFamily="18" charset="0"/>
              </a:rPr>
              <a:t>truncation and rounding are less</a:t>
            </a:r>
            <a:r>
              <a:rPr lang="en-US" sz="2300" dirty="0" smtClean="0">
                <a:latin typeface="Georgia" pitchFamily="18" charset="0"/>
              </a:rPr>
              <a:t> necessary and less obvious with floating point. As a result, floating point DSPs are </a:t>
            </a:r>
            <a:r>
              <a:rPr lang="en-US" sz="2300" dirty="0" smtClean="0">
                <a:solidFill>
                  <a:srgbClr val="FF0000"/>
                </a:solidFill>
                <a:latin typeface="Georgia" pitchFamily="18" charset="0"/>
              </a:rPr>
              <a:t>easier to program than fixed point DSPs</a:t>
            </a:r>
          </a:p>
          <a:p>
            <a:pPr>
              <a:spcAft>
                <a:spcPts val="600"/>
              </a:spcAft>
            </a:pPr>
            <a:r>
              <a:rPr lang="en-US" sz="2300" dirty="0" smtClean="0">
                <a:latin typeface="Georgia" pitchFamily="18" charset="0"/>
              </a:rPr>
              <a:t>Floating point DSPs are usually more expensive. </a:t>
            </a:r>
          </a:p>
          <a:p>
            <a:pPr>
              <a:spcAft>
                <a:spcPts val="600"/>
              </a:spcAft>
            </a:pPr>
            <a:r>
              <a:rPr lang="en-US" sz="2300" dirty="0" smtClean="0">
                <a:latin typeface="Georgia" pitchFamily="18" charset="0"/>
              </a:rPr>
              <a:t>The increased cost results from having more complex circuitry, which results in a larger silicon die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457200"/>
            <a:ext cx="10287000" cy="6019800"/>
          </a:xfrm>
        </p:spPr>
        <p:txBody>
          <a:bodyPr>
            <a:noAutofit/>
          </a:bodyPr>
          <a:lstStyle/>
          <a:p>
            <a:pPr algn="just">
              <a:spcAft>
                <a:spcPts val="600"/>
              </a:spcAft>
              <a:buNone/>
            </a:pPr>
            <a:endParaRPr lang="en-US" sz="2400" b="1" dirty="0" smtClean="0">
              <a:latin typeface="Georgia" pitchFamily="18" charset="0"/>
            </a:endParaRPr>
          </a:p>
          <a:p>
            <a:pPr algn="just">
              <a:spcAft>
                <a:spcPts val="600"/>
              </a:spcAft>
              <a:buNone/>
            </a:pPr>
            <a:endParaRPr lang="en-US" sz="2400" b="1" dirty="0" smtClean="0">
              <a:latin typeface="Georgia" pitchFamily="18" charset="0"/>
            </a:endParaRPr>
          </a:p>
          <a:p>
            <a:pPr algn="just">
              <a:spcAft>
                <a:spcPts val="600"/>
              </a:spcAft>
              <a:buNone/>
            </a:pPr>
            <a:endParaRPr lang="en-US" sz="2400" b="1" dirty="0" smtClean="0">
              <a:latin typeface="Georgia" pitchFamily="18" charset="0"/>
            </a:endParaRPr>
          </a:p>
          <a:p>
            <a:pPr algn="just">
              <a:spcAft>
                <a:spcPts val="600"/>
              </a:spcAft>
              <a:buNone/>
            </a:pPr>
            <a:r>
              <a:rPr lang="en-US" sz="2400" b="1" dirty="0" smtClean="0">
                <a:latin typeface="Georgia" pitchFamily="18" charset="0"/>
              </a:rPr>
              <a:t>Format Conversions</a:t>
            </a:r>
          </a:p>
          <a:p>
            <a:pPr algn="just">
              <a:spcAft>
                <a:spcPts val="600"/>
              </a:spcAft>
            </a:pPr>
            <a:r>
              <a:rPr lang="en-US" sz="2400" dirty="0" smtClean="0">
                <a:latin typeface="Georgia" pitchFamily="18" charset="0"/>
              </a:rPr>
              <a:t>Some floating point DSPs have certain native fixed point instructions, allowing fixed point processing. </a:t>
            </a:r>
          </a:p>
          <a:p>
            <a:pPr algn="just">
              <a:spcAft>
                <a:spcPts val="600"/>
              </a:spcAft>
            </a:pPr>
            <a:r>
              <a:rPr lang="en-US" sz="2400" dirty="0" smtClean="0">
                <a:latin typeface="Georgia" pitchFamily="18" charset="0"/>
              </a:rPr>
              <a:t>Conversely, it is possible to create a floating point format in software on a given fixed point DSP. </a:t>
            </a:r>
          </a:p>
          <a:p>
            <a:pPr algn="just">
              <a:spcAft>
                <a:spcPts val="600"/>
              </a:spcAft>
            </a:pPr>
            <a:r>
              <a:rPr lang="en-US" sz="2400" dirty="0" smtClean="0">
                <a:latin typeface="Georgia" pitchFamily="18" charset="0"/>
              </a:rPr>
              <a:t>The software floating point format take more time because the native fixed point format must be converted to the floating point format each time.</a:t>
            </a:r>
          </a:p>
          <a:p>
            <a:pPr algn="just">
              <a:spcAft>
                <a:spcPts val="600"/>
              </a:spcAft>
            </a:pPr>
            <a:r>
              <a:rPr lang="en-US" sz="2300" dirty="0" smtClean="0">
                <a:latin typeface="Georgia" pitchFamily="18" charset="0"/>
              </a:rPr>
              <a:t>The format or precision conversion is performed implicitly (automatically) by the compiler, which is typical in the C language</a:t>
            </a:r>
            <a:endParaRPr lang="en-US" sz="2300" dirty="0">
              <a:latin typeface="Georgia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152400"/>
            <a:ext cx="5457825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152400"/>
            <a:ext cx="9875520" cy="609600"/>
          </a:xfrm>
        </p:spPr>
        <p:txBody>
          <a:bodyPr/>
          <a:lstStyle/>
          <a:p>
            <a:pPr algn="ctr"/>
            <a:r>
              <a:rPr lang="en-US" b="1" dirty="0" smtClean="0"/>
              <a:t>1.4 Addressing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838200"/>
            <a:ext cx="10287000" cy="5715000"/>
          </a:xfrm>
        </p:spPr>
        <p:txBody>
          <a:bodyPr>
            <a:normAutofit/>
          </a:bodyPr>
          <a:lstStyle/>
          <a:p>
            <a:pPr algn="just">
              <a:spcAft>
                <a:spcPts val="600"/>
              </a:spcAft>
            </a:pPr>
            <a:r>
              <a:rPr lang="en-US" sz="2300" dirty="0" smtClean="0">
                <a:latin typeface="Georgia" pitchFamily="18" charset="0"/>
              </a:rPr>
              <a:t>Addressing refers to defining the location of instruction operands</a:t>
            </a:r>
          </a:p>
          <a:p>
            <a:pPr algn="just">
              <a:spcAft>
                <a:spcPts val="600"/>
              </a:spcAft>
            </a:pPr>
            <a:r>
              <a:rPr lang="en-US" sz="2300" dirty="0" smtClean="0">
                <a:latin typeface="Georgia" pitchFamily="18" charset="0"/>
              </a:rPr>
              <a:t>One or more dedicated address generation units enable faster overall performance</a:t>
            </a:r>
          </a:p>
          <a:p>
            <a:pPr algn="just">
              <a:spcAft>
                <a:spcPts val="600"/>
              </a:spcAft>
            </a:pPr>
            <a:r>
              <a:rPr lang="en-US" sz="2300" dirty="0" smtClean="0">
                <a:latin typeface="Georgia" pitchFamily="18" charset="0"/>
              </a:rPr>
              <a:t>DSP can handle a wide variety of addressing modes. </a:t>
            </a:r>
          </a:p>
          <a:p>
            <a:pPr algn="just">
              <a:spcAft>
                <a:spcPts val="600"/>
              </a:spcAft>
            </a:pPr>
            <a:r>
              <a:rPr lang="en-US" sz="2300" dirty="0" smtClean="0">
                <a:latin typeface="Georgia" pitchFamily="18" charset="0"/>
              </a:rPr>
              <a:t>This allows the location of operands to be determined by several different methods, not all of which are available on all DSPs. </a:t>
            </a:r>
          </a:p>
          <a:p>
            <a:pPr algn="just">
              <a:spcAft>
                <a:spcPts val="600"/>
              </a:spcAft>
            </a:pPr>
            <a:r>
              <a:rPr lang="en-US" sz="2300" dirty="0" smtClean="0">
                <a:latin typeface="Georgia" pitchFamily="18" charset="0"/>
              </a:rPr>
              <a:t>Six general categories of addressing are immediate, direct, indirect, memory-mapped, circular (modulo), and bit-reversed.</a:t>
            </a:r>
          </a:p>
          <a:p>
            <a:pPr algn="just">
              <a:spcAft>
                <a:spcPts val="600"/>
              </a:spcAft>
            </a:pPr>
            <a:r>
              <a:rPr lang="en-US" sz="2300" b="1" dirty="0" smtClean="0">
                <a:latin typeface="Georgia" pitchFamily="18" charset="0"/>
              </a:rPr>
              <a:t>Immediate Addressing</a:t>
            </a:r>
          </a:p>
          <a:p>
            <a:pPr algn="just">
              <a:spcAft>
                <a:spcPts val="600"/>
              </a:spcAft>
            </a:pPr>
            <a:r>
              <a:rPr lang="en-US" sz="2300" dirty="0" smtClean="0">
                <a:latin typeface="Georgia" pitchFamily="18" charset="0"/>
              </a:rPr>
              <a:t>Immediate addressing uses a constant value, from either a register or the output of an operation</a:t>
            </a:r>
            <a:endParaRPr lang="en-US" sz="2300" dirty="0">
              <a:latin typeface="Georgia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5791200"/>
            <a:ext cx="54483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381000"/>
            <a:ext cx="10287000" cy="6096000"/>
          </a:xfrm>
        </p:spPr>
        <p:txBody>
          <a:bodyPr>
            <a:normAutofit/>
          </a:bodyPr>
          <a:lstStyle/>
          <a:p>
            <a:pPr algn="just">
              <a:spcAft>
                <a:spcPts val="600"/>
              </a:spcAft>
            </a:pPr>
            <a:r>
              <a:rPr lang="en-US" sz="2300" dirty="0" smtClean="0">
                <a:latin typeface="Georgia" pitchFamily="18" charset="0"/>
              </a:rPr>
              <a:t>This instruction sets up a repeated execution of the next instruction /V times where ./V is determined by the hexadecimal value of plus 1.</a:t>
            </a:r>
          </a:p>
          <a:p>
            <a:pPr algn="just">
              <a:spcAft>
                <a:spcPts val="600"/>
              </a:spcAft>
              <a:buNone/>
            </a:pPr>
            <a:endParaRPr lang="en-US" sz="2300" b="1" dirty="0" smtClean="0">
              <a:latin typeface="Georgia" pitchFamily="18" charset="0"/>
            </a:endParaRPr>
          </a:p>
          <a:p>
            <a:pPr algn="just">
              <a:spcAft>
                <a:spcPts val="600"/>
              </a:spcAft>
              <a:buNone/>
            </a:pPr>
            <a:r>
              <a:rPr lang="en-US" sz="2300" b="1" dirty="0" smtClean="0">
                <a:latin typeface="Georgia" pitchFamily="18" charset="0"/>
              </a:rPr>
              <a:t>Direct Addressing</a:t>
            </a:r>
          </a:p>
          <a:p>
            <a:pPr algn="just">
              <a:spcAft>
                <a:spcPts val="600"/>
              </a:spcAft>
            </a:pPr>
            <a:r>
              <a:rPr lang="en-US" sz="2300" dirty="0" smtClean="0">
                <a:latin typeface="Georgia" pitchFamily="18" charset="0"/>
              </a:rPr>
              <a:t>Direct addressing uses either the stack pointer (SP) or the data page pointer (DP) in combination with address information specified along with the instruction. </a:t>
            </a:r>
          </a:p>
          <a:p>
            <a:pPr algn="just">
              <a:spcAft>
                <a:spcPts val="600"/>
              </a:spcAft>
            </a:pPr>
            <a:r>
              <a:rPr lang="en-US" sz="2300" dirty="0" smtClean="0">
                <a:latin typeface="Georgia" pitchFamily="18" charset="0"/>
              </a:rPr>
              <a:t>The SP points to a "stack" of memory locations that are used for temporary storage. </a:t>
            </a:r>
          </a:p>
          <a:p>
            <a:pPr algn="just">
              <a:spcAft>
                <a:spcPts val="600"/>
              </a:spcAft>
            </a:pPr>
            <a:r>
              <a:rPr lang="en-US" sz="2300" dirty="0" smtClean="0">
                <a:latin typeface="Georgia" pitchFamily="18" charset="0"/>
              </a:rPr>
              <a:t>The C language environment normally uses direct addressing with reference to the SP and all the details are handled automatically by the compiler.</a:t>
            </a:r>
          </a:p>
          <a:p>
            <a:pPr algn="just">
              <a:spcAft>
                <a:spcPts val="600"/>
              </a:spcAft>
            </a:pPr>
            <a:r>
              <a:rPr lang="en-US" sz="2300" dirty="0" smtClean="0">
                <a:latin typeface="Georgia" pitchFamily="18" charset="0"/>
              </a:rPr>
              <a:t>Although the DSP assembly language programmer can use direct addressing with reference to the stack pointer, most often the programmer chooses to use direct addressing with reference to the DP.</a:t>
            </a:r>
            <a:endParaRPr lang="en-US" sz="2300" dirty="0"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381000"/>
            <a:ext cx="10287000" cy="6096000"/>
          </a:xfrm>
        </p:spPr>
        <p:txBody>
          <a:bodyPr>
            <a:normAutofit/>
          </a:bodyPr>
          <a:lstStyle/>
          <a:p>
            <a:pPr algn="just"/>
            <a:r>
              <a:rPr lang="en-US" sz="2400" dirty="0" smtClean="0">
                <a:latin typeface="Georgia" pitchFamily="18" charset="0"/>
              </a:rPr>
              <a:t>Memory is segmented into pages, which are simply divisions of contiguous RAM memory. </a:t>
            </a:r>
          </a:p>
          <a:p>
            <a:pPr algn="just"/>
            <a:r>
              <a:rPr lang="en-US" sz="2400" dirty="0" smtClean="0">
                <a:latin typeface="Georgia" pitchFamily="18" charset="0"/>
              </a:rPr>
              <a:t>The current page of memory is marked by the data page pointer, which is used as a reference location to directly access that memory.</a:t>
            </a:r>
          </a:p>
          <a:p>
            <a:endParaRPr lang="en-US" sz="2300" b="1" dirty="0" smtClean="0">
              <a:latin typeface="Georgia" pitchFamily="18" charset="0"/>
            </a:endParaRPr>
          </a:p>
        </p:txBody>
      </p:sp>
      <p:pic>
        <p:nvPicPr>
          <p:cNvPr id="5122" name="Picture 2" descr="Related 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98306" y="2057400"/>
            <a:ext cx="4631494" cy="3505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152400"/>
            <a:ext cx="9875520" cy="685800"/>
          </a:xfrm>
        </p:spPr>
        <p:txBody>
          <a:bodyPr/>
          <a:lstStyle/>
          <a:p>
            <a:pPr algn="ctr"/>
            <a:r>
              <a:rPr lang="en-US" b="1" dirty="0" smtClean="0"/>
              <a:t>1.1 DSP Core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48640" y="990600"/>
            <a:ext cx="9875520" cy="556260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sz="2400" dirty="0" smtClean="0">
                <a:latin typeface="Georgia" pitchFamily="18" charset="0"/>
              </a:rPr>
              <a:t>A DSP typically consists of an 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400" dirty="0" smtClean="0">
                <a:solidFill>
                  <a:schemeClr val="tx1"/>
                </a:solidFill>
                <a:latin typeface="Georgia" pitchFamily="18" charset="0"/>
              </a:rPr>
              <a:t>arithmetic logic unit (ALU), 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400" dirty="0" smtClean="0">
                <a:solidFill>
                  <a:schemeClr val="tx1"/>
                </a:solidFill>
                <a:latin typeface="Georgia" pitchFamily="18" charset="0"/>
              </a:rPr>
              <a:t>accumulator(s), 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400" dirty="0" smtClean="0">
                <a:solidFill>
                  <a:schemeClr val="tx1"/>
                </a:solidFill>
                <a:latin typeface="Georgia" pitchFamily="18" charset="0"/>
              </a:rPr>
              <a:t>MAC unit(s), and 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400" dirty="0" smtClean="0">
                <a:solidFill>
                  <a:schemeClr val="tx1"/>
                </a:solidFill>
                <a:latin typeface="Georgia" pitchFamily="18" charset="0"/>
              </a:rPr>
              <a:t>data and address buses. </a:t>
            </a:r>
          </a:p>
          <a:p>
            <a:pPr algn="just">
              <a:spcAft>
                <a:spcPts val="600"/>
              </a:spcAft>
            </a:pPr>
            <a:r>
              <a:rPr lang="en-US" sz="2400" dirty="0" smtClean="0">
                <a:latin typeface="Georgia" pitchFamily="18" charset="0"/>
              </a:rPr>
              <a:t>MAC performs multiplication and accumulation process</a:t>
            </a:r>
          </a:p>
          <a:p>
            <a:pPr algn="just">
              <a:spcAft>
                <a:spcPts val="600"/>
              </a:spcAft>
            </a:pPr>
            <a:r>
              <a:rPr lang="en-US" sz="2400" dirty="0" smtClean="0">
                <a:latin typeface="Georgia" pitchFamily="18" charset="0"/>
              </a:rPr>
              <a:t>A MAC operation is common to most DSP algorithms including the FIR filter and is generally integrated into the main arithmetic processing unit in a DSP rather than placed on a coprocessor. </a:t>
            </a:r>
          </a:p>
          <a:p>
            <a:pPr>
              <a:spcAft>
                <a:spcPts val="600"/>
              </a:spcAft>
            </a:pPr>
            <a:r>
              <a:rPr lang="en-US" sz="2400" dirty="0" smtClean="0">
                <a:latin typeface="Georgia" pitchFamily="18" charset="0"/>
              </a:rPr>
              <a:t>The MAC instruction can be expressed as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400" i="1" dirty="0" smtClean="0">
                <a:latin typeface="Georgia" pitchFamily="18" charset="0"/>
              </a:rPr>
              <a:t>	</a:t>
            </a:r>
            <a:r>
              <a:rPr lang="en-US" sz="2400" i="1" dirty="0" smtClean="0">
                <a:solidFill>
                  <a:schemeClr val="tx1"/>
                </a:solidFill>
                <a:latin typeface="Georgia" pitchFamily="18" charset="0"/>
              </a:rPr>
              <a:t>a &lt;— a + b * c</a:t>
            </a:r>
            <a:endParaRPr lang="en-US" sz="2400" dirty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1026" name="AutoShape 2" descr="Image result for dsp processor"/>
          <p:cNvSpPr>
            <a:spLocks noChangeAspect="1" noChangeArrowheads="1"/>
          </p:cNvSpPr>
          <p:nvPr/>
        </p:nvSpPr>
        <p:spPr bwMode="auto">
          <a:xfrm>
            <a:off x="186690" y="-144463"/>
            <a:ext cx="36576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152400"/>
            <a:ext cx="9875520" cy="609600"/>
          </a:xfrm>
        </p:spPr>
        <p:txBody>
          <a:bodyPr/>
          <a:lstStyle/>
          <a:p>
            <a:r>
              <a:rPr lang="en-US" b="1" dirty="0" smtClean="0"/>
              <a:t>Indirect Addressing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838200"/>
            <a:ext cx="10363200" cy="5638800"/>
          </a:xfrm>
        </p:spPr>
        <p:txBody>
          <a:bodyPr>
            <a:noAutofit/>
          </a:bodyPr>
          <a:lstStyle/>
          <a:p>
            <a:pPr algn="just">
              <a:spcAft>
                <a:spcPts val="600"/>
              </a:spcAft>
            </a:pPr>
            <a:r>
              <a:rPr lang="en-US" sz="2300" dirty="0" smtClean="0">
                <a:latin typeface="Georgia" pitchFamily="18" charset="0"/>
              </a:rPr>
              <a:t>Indirect addressing exists in many forms and can often allow access to multiple memory locations at the same time. </a:t>
            </a:r>
          </a:p>
          <a:p>
            <a:pPr algn="just">
              <a:spcAft>
                <a:spcPts val="600"/>
              </a:spcAft>
            </a:pPr>
            <a:r>
              <a:rPr lang="en-US" sz="2300" dirty="0" smtClean="0">
                <a:latin typeface="Georgia" pitchFamily="18" charset="0"/>
              </a:rPr>
              <a:t>Indirect addressing uses a register to provide a base address; offsets to this base address can then be calculated. </a:t>
            </a:r>
          </a:p>
          <a:p>
            <a:pPr algn="just">
              <a:spcAft>
                <a:spcPts val="600"/>
              </a:spcAft>
            </a:pPr>
            <a:r>
              <a:rPr lang="en-US" sz="2300" dirty="0" smtClean="0">
                <a:latin typeface="Georgia" pitchFamily="18" charset="0"/>
              </a:rPr>
              <a:t>These offsets can be generated from either information in another register or information specified within the instruction. </a:t>
            </a:r>
          </a:p>
          <a:p>
            <a:pPr algn="just">
              <a:spcAft>
                <a:spcPts val="600"/>
              </a:spcAft>
            </a:pPr>
            <a:endParaRPr lang="en-US" sz="2300" dirty="0" smtClean="0">
              <a:latin typeface="Georgia" pitchFamily="18" charset="0"/>
            </a:endParaRPr>
          </a:p>
          <a:p>
            <a:pPr algn="just">
              <a:spcAft>
                <a:spcPts val="600"/>
              </a:spcAft>
            </a:pPr>
            <a:endParaRPr lang="en-US" sz="2300" dirty="0" smtClean="0">
              <a:latin typeface="Georgia" pitchFamily="18" charset="0"/>
            </a:endParaRPr>
          </a:p>
          <a:p>
            <a:pPr algn="just">
              <a:spcAft>
                <a:spcPts val="600"/>
              </a:spcAft>
            </a:pPr>
            <a:r>
              <a:rPr lang="en-US" sz="2300" dirty="0" smtClean="0">
                <a:latin typeface="Georgia" pitchFamily="18" charset="0"/>
              </a:rPr>
              <a:t>In above example, The instruction results in the contents of the address specified in AR3 being added to the contents of accumulator A.</a:t>
            </a:r>
          </a:p>
          <a:p>
            <a:pPr algn="just">
              <a:spcAft>
                <a:spcPts val="600"/>
              </a:spcAft>
            </a:pPr>
            <a:r>
              <a:rPr lang="en-US" sz="2300" dirty="0" smtClean="0">
                <a:latin typeface="Georgia" pitchFamily="18" charset="0"/>
              </a:rPr>
              <a:t>After this add operation, the address specified in AR3 is incremented by one to point to the next memory word. </a:t>
            </a:r>
            <a:endParaRPr lang="en-US" sz="2300" dirty="0">
              <a:latin typeface="Georgia" pitchFamily="18" charset="0"/>
            </a:endParaRPr>
          </a:p>
        </p:txBody>
      </p:sp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3429000"/>
            <a:ext cx="6134100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152400"/>
            <a:ext cx="9875520" cy="609600"/>
          </a:xfrm>
        </p:spPr>
        <p:txBody>
          <a:bodyPr/>
          <a:lstStyle/>
          <a:p>
            <a:r>
              <a:rPr lang="en-US" b="1" dirty="0" smtClean="0"/>
              <a:t>Memory-Mapped Addressing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48640" y="838200"/>
            <a:ext cx="9875520" cy="5318760"/>
          </a:xfrm>
        </p:spPr>
        <p:txBody>
          <a:bodyPr>
            <a:normAutofit/>
          </a:bodyPr>
          <a:lstStyle/>
          <a:p>
            <a:pPr algn="just">
              <a:spcAft>
                <a:spcPts val="600"/>
              </a:spcAft>
            </a:pPr>
            <a:r>
              <a:rPr lang="en-US" sz="2300" dirty="0" smtClean="0">
                <a:latin typeface="Georgia" pitchFamily="18" charset="0"/>
              </a:rPr>
              <a:t>Memory-mapped addressing uses direct or indirect addressing to access special areas of memory allocated for registers, I/O, peripherals, and other important functions. </a:t>
            </a:r>
          </a:p>
          <a:p>
            <a:pPr algn="just">
              <a:spcAft>
                <a:spcPts val="600"/>
              </a:spcAft>
            </a:pPr>
            <a:r>
              <a:rPr lang="en-US" sz="2300" dirty="0" smtClean="0">
                <a:latin typeface="Georgia" pitchFamily="18" charset="0"/>
              </a:rPr>
              <a:t>For example, Texas Instruments TMS320C54x has CPU memory-mapped registers between locations 0000-001D (hex). </a:t>
            </a:r>
          </a:p>
          <a:p>
            <a:pPr algn="just">
              <a:spcAft>
                <a:spcPts val="600"/>
              </a:spcAft>
            </a:pPr>
            <a:r>
              <a:rPr lang="en-US" sz="2300" dirty="0" smtClean="0">
                <a:latin typeface="Georgia" pitchFamily="18" charset="0"/>
              </a:rPr>
              <a:t>Figure 7.9 shows an example of memory-mapped addressing.</a:t>
            </a:r>
          </a:p>
          <a:p>
            <a:pPr algn="just">
              <a:spcAft>
                <a:spcPts val="600"/>
              </a:spcAft>
            </a:pPr>
            <a:r>
              <a:rPr lang="en-US" sz="2300" dirty="0" smtClean="0">
                <a:latin typeface="Georgia" pitchFamily="18" charset="0"/>
              </a:rPr>
              <a:t>This instruction places the value 5 into the interrupt mask register (IMR), which is memory-mapped to location 0000.</a:t>
            </a:r>
            <a:endParaRPr lang="en-US" sz="2300" dirty="0">
              <a:latin typeface="Georgia" pitchFamily="18" charset="0"/>
            </a:endParaRPr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4648200"/>
            <a:ext cx="5362575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152400"/>
            <a:ext cx="9875520" cy="5334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Circular Addressing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762000"/>
            <a:ext cx="10210800" cy="5715000"/>
          </a:xfrm>
        </p:spPr>
        <p:txBody>
          <a:bodyPr>
            <a:normAutofit/>
          </a:bodyPr>
          <a:lstStyle/>
          <a:p>
            <a:pPr algn="just">
              <a:spcAft>
                <a:spcPts val="600"/>
              </a:spcAft>
            </a:pPr>
            <a:r>
              <a:rPr lang="en-US" sz="2300" dirty="0" smtClean="0">
                <a:latin typeface="Georgia" pitchFamily="18" charset="0"/>
              </a:rPr>
              <a:t>Circular (modulo) addressing uses indirect addressing to create a circular buffer. </a:t>
            </a:r>
          </a:p>
          <a:p>
            <a:pPr algn="just">
              <a:spcAft>
                <a:spcPts val="600"/>
              </a:spcAft>
            </a:pPr>
            <a:r>
              <a:rPr lang="en-US" sz="2300" dirty="0" smtClean="0">
                <a:latin typeface="Georgia" pitchFamily="18" charset="0"/>
              </a:rPr>
              <a:t>Separate registers provide base address, buffer length, and optionally an increment value. </a:t>
            </a:r>
          </a:p>
          <a:p>
            <a:pPr algn="just">
              <a:spcAft>
                <a:spcPts val="600"/>
              </a:spcAft>
            </a:pPr>
            <a:r>
              <a:rPr lang="en-US" sz="2300" dirty="0" smtClean="0">
                <a:latin typeface="Georgia" pitchFamily="18" charset="0"/>
              </a:rPr>
              <a:t>The address update operation performed in hardware is effectively </a:t>
            </a:r>
          </a:p>
          <a:p>
            <a:pPr algn="just">
              <a:spcAft>
                <a:spcPts val="600"/>
              </a:spcAft>
            </a:pPr>
            <a:r>
              <a:rPr lang="en-US" sz="2300" b="1" i="1" dirty="0" smtClean="0">
                <a:latin typeface="Georgia" pitchFamily="18" charset="0"/>
              </a:rPr>
              <a:t>New Address = Buffer Base Address + Increment modulo (Buffer Length). </a:t>
            </a:r>
          </a:p>
          <a:p>
            <a:pPr algn="just">
              <a:spcAft>
                <a:spcPts val="600"/>
              </a:spcAft>
            </a:pPr>
            <a:r>
              <a:rPr lang="en-US" sz="2300" dirty="0" smtClean="0">
                <a:latin typeface="Georgia" pitchFamily="18" charset="0"/>
              </a:rPr>
              <a:t>Figure 7.10 shows an example of modulo addressing with a circular buffer. </a:t>
            </a:r>
          </a:p>
          <a:p>
            <a:pPr algn="just">
              <a:spcAft>
                <a:spcPts val="600"/>
              </a:spcAft>
            </a:pPr>
            <a:r>
              <a:rPr lang="en-US" sz="2300" dirty="0" smtClean="0">
                <a:latin typeface="Georgia" pitchFamily="18" charset="0"/>
              </a:rPr>
              <a:t>This is similar to the indirect addressing example in Figure 7.8, except that modulo addressing is used as indicated by %. </a:t>
            </a:r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5257800"/>
            <a:ext cx="6936415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457200"/>
            <a:ext cx="10210800" cy="6019800"/>
          </a:xfrm>
        </p:spPr>
        <p:txBody>
          <a:bodyPr>
            <a:normAutofit fontScale="92500"/>
          </a:bodyPr>
          <a:lstStyle/>
          <a:p>
            <a:pPr algn="just">
              <a:spcAft>
                <a:spcPts val="600"/>
              </a:spcAft>
            </a:pPr>
            <a:r>
              <a:rPr lang="en-US" dirty="0" smtClean="0"/>
              <a:t>I</a:t>
            </a:r>
            <a:r>
              <a:rPr lang="en-US" sz="2500" dirty="0" smtClean="0">
                <a:latin typeface="Georgia" pitchFamily="18" charset="0"/>
              </a:rPr>
              <a:t>f the address specified in AR3 points to a location in a circular buffer, the increment operation is modified to include the modulo operation defined above.</a:t>
            </a:r>
          </a:p>
          <a:p>
            <a:pPr algn="just">
              <a:spcAft>
                <a:spcPts val="600"/>
              </a:spcAft>
            </a:pPr>
            <a:r>
              <a:rPr lang="en-US" sz="2500" dirty="0" smtClean="0">
                <a:latin typeface="Georgia" pitchFamily="18" charset="0"/>
              </a:rPr>
              <a:t>When AR3 points to the last location in the circular buffer and is then incremented, the modulo operation will return AR3 pointing to the circular buffer base address. </a:t>
            </a:r>
          </a:p>
          <a:p>
            <a:pPr algn="just">
              <a:spcAft>
                <a:spcPts val="600"/>
              </a:spcAft>
            </a:pPr>
            <a:r>
              <a:rPr lang="en-US" sz="2500" dirty="0" smtClean="0">
                <a:latin typeface="Georgia" pitchFamily="18" charset="0"/>
              </a:rPr>
              <a:t>Circular addressing is useful when performing an FIR filtering operation. </a:t>
            </a:r>
          </a:p>
          <a:p>
            <a:pPr algn="just">
              <a:spcAft>
                <a:spcPts val="600"/>
              </a:spcAft>
            </a:pPr>
            <a:r>
              <a:rPr lang="en-US" sz="2500" dirty="0" smtClean="0">
                <a:latin typeface="Georgia" pitchFamily="18" charset="0"/>
              </a:rPr>
              <a:t>In this case, a dot product is performed:</a:t>
            </a:r>
            <a:r>
              <a:rPr lang="en-US" sz="2500" i="1" dirty="0" smtClean="0">
                <a:latin typeface="Georgia" pitchFamily="18" charset="0"/>
              </a:rPr>
              <a:t> </a:t>
            </a:r>
            <a:r>
              <a:rPr lang="en-US" sz="2500" dirty="0" smtClean="0">
                <a:latin typeface="Georgia" pitchFamily="18" charset="0"/>
              </a:rPr>
              <a:t>y = </a:t>
            </a:r>
            <a:r>
              <a:rPr lang="en-US" sz="2500" dirty="0" err="1" smtClean="0">
                <a:latin typeface="Georgia" pitchFamily="18" charset="0"/>
              </a:rPr>
              <a:t>w</a:t>
            </a:r>
            <a:r>
              <a:rPr lang="en-US" sz="2500" baseline="30000" dirty="0" err="1" smtClean="0">
                <a:latin typeface="Georgia" pitchFamily="18" charset="0"/>
              </a:rPr>
              <a:t>H</a:t>
            </a:r>
            <a:r>
              <a:rPr lang="en-US" sz="2500" dirty="0" err="1" smtClean="0">
                <a:latin typeface="Georgia" pitchFamily="18" charset="0"/>
              </a:rPr>
              <a:t>x</a:t>
            </a:r>
            <a:r>
              <a:rPr lang="en-US" sz="2500" dirty="0" smtClean="0">
                <a:latin typeface="Georgia" pitchFamily="18" charset="0"/>
              </a:rPr>
              <a:t> . Here, circular buffers can be used for both w and x.</a:t>
            </a:r>
          </a:p>
          <a:p>
            <a:pPr algn="just">
              <a:spcAft>
                <a:spcPts val="600"/>
              </a:spcAft>
            </a:pPr>
            <a:r>
              <a:rPr lang="en-US" sz="2500" dirty="0" smtClean="0">
                <a:latin typeface="Georgia" pitchFamily="18" charset="0"/>
              </a:rPr>
              <a:t>In this case, a repeat block MAC unit can be set up with indirect addressing to automatically increment pointers to the circular buffers. </a:t>
            </a:r>
          </a:p>
          <a:p>
            <a:pPr algn="just">
              <a:spcAft>
                <a:spcPts val="600"/>
              </a:spcAft>
            </a:pPr>
            <a:r>
              <a:rPr lang="en-US" sz="2500" dirty="0" smtClean="0">
                <a:latin typeface="Georgia" pitchFamily="18" charset="0"/>
              </a:rPr>
              <a:t>When the repeat block is complete, the indirect addressing pointers will again be pointing to the first locations of both w and x for the next</a:t>
            </a:r>
          </a:p>
          <a:p>
            <a:pPr algn="just">
              <a:spcAft>
                <a:spcPts val="600"/>
              </a:spcAft>
            </a:pPr>
            <a:r>
              <a:rPr lang="en-US" sz="2500" dirty="0" smtClean="0">
                <a:latin typeface="Georgia" pitchFamily="18" charset="0"/>
              </a:rPr>
              <a:t>filtering iteration.</a:t>
            </a:r>
            <a:endParaRPr lang="en-US" sz="2500" dirty="0"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152400"/>
            <a:ext cx="9875520" cy="685800"/>
          </a:xfrm>
        </p:spPr>
        <p:txBody>
          <a:bodyPr/>
          <a:lstStyle/>
          <a:p>
            <a:r>
              <a:rPr lang="en-US" b="1" dirty="0" smtClean="0"/>
              <a:t>Bit-Reversed Addressing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914400"/>
            <a:ext cx="10210800" cy="5562600"/>
          </a:xfrm>
        </p:spPr>
        <p:txBody>
          <a:bodyPr/>
          <a:lstStyle/>
          <a:p>
            <a:r>
              <a:rPr lang="en-US" dirty="0" smtClean="0"/>
              <a:t>Bit-reversed addressing is specifically for increasing speed and decreasing memory utilization of FFT algorithms.</a:t>
            </a:r>
          </a:p>
          <a:p>
            <a:r>
              <a:rPr lang="en-US" dirty="0" smtClean="0"/>
              <a:t>The addressing of either the input or the output of an FFT, depending on the particular algorithm used, is in bit-reversed form.</a:t>
            </a:r>
          </a:p>
          <a:p>
            <a:r>
              <a:rPr lang="en-US" dirty="0" smtClean="0"/>
              <a:t>With bit-reversed addressing, the software does not need to copy either the input data or output results to or from standard linear addresses, thereby saving time and memory resources. </a:t>
            </a:r>
          </a:p>
          <a:p>
            <a:r>
              <a:rPr lang="en-US" dirty="0" smtClean="0"/>
              <a:t>Bit-reversed addressing uses indirect addressing with separate registers to provide a base address and an increment value equal to one-half the FFT size.</a:t>
            </a:r>
          </a:p>
          <a:p>
            <a:endParaRPr lang="en-US" dirty="0"/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5257800"/>
            <a:ext cx="7870978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381000"/>
            <a:ext cx="10210800" cy="6019800"/>
          </a:xfrm>
        </p:spPr>
        <p:txBody>
          <a:bodyPr>
            <a:normAutofit/>
          </a:bodyPr>
          <a:lstStyle/>
          <a:p>
            <a:pPr algn="just">
              <a:spcAft>
                <a:spcPts val="600"/>
              </a:spcAft>
            </a:pPr>
            <a:r>
              <a:rPr lang="en-US" sz="2400" dirty="0" smtClean="0">
                <a:latin typeface="Georgia" pitchFamily="18" charset="0"/>
              </a:rPr>
              <a:t>Here, the address in AR3 is the base address, and 0B represents the use of AR0 as the bit reversed increment register. If this is an eight-point FFT, AR0 is loaded with the value 4 before performing the bit reverse operation.</a:t>
            </a:r>
          </a:p>
          <a:p>
            <a:pPr algn="just">
              <a:spcAft>
                <a:spcPts val="600"/>
              </a:spcAft>
            </a:pPr>
            <a:endParaRPr lang="en-US" sz="2400" dirty="0" smtClean="0">
              <a:latin typeface="Georgia" pitchFamily="18" charset="0"/>
            </a:endParaRPr>
          </a:p>
          <a:p>
            <a:pPr algn="just">
              <a:spcAft>
                <a:spcPts val="600"/>
              </a:spcAft>
            </a:pPr>
            <a:r>
              <a:rPr lang="en-US" sz="2800" b="1" dirty="0" smtClean="0">
                <a:latin typeface="Georgia" pitchFamily="18" charset="0"/>
              </a:rPr>
              <a:t>7.3.5 Pipelining</a:t>
            </a:r>
          </a:p>
          <a:p>
            <a:pPr algn="just"/>
            <a:r>
              <a:rPr lang="en-US" sz="2400" dirty="0" smtClean="0">
                <a:latin typeface="Georgia" pitchFamily="18" charset="0"/>
              </a:rPr>
              <a:t>Pipelining is setting up and executing in parallel the various stages of instruction processing.</a:t>
            </a:r>
          </a:p>
          <a:p>
            <a:pPr algn="just"/>
            <a:r>
              <a:rPr lang="en-US" sz="2400" dirty="0" smtClean="0">
                <a:latin typeface="Georgia" pitchFamily="18" charset="0"/>
              </a:rPr>
              <a:t>The key to a pipelined architecture is simultaneous instruction/operand fetch, which is allowed by the Harvard architectures multiple program and data buses. </a:t>
            </a:r>
          </a:p>
          <a:p>
            <a:pPr algn="just"/>
            <a:r>
              <a:rPr lang="en-US" sz="2400" dirty="0" smtClean="0">
                <a:latin typeface="Georgia" pitchFamily="18" charset="0"/>
              </a:rPr>
              <a:t>New instructions can be fetched while operands are being fetched for the previous instruction</a:t>
            </a:r>
            <a:endParaRPr lang="en-US" sz="2400" dirty="0"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457200"/>
            <a:ext cx="10210800" cy="5699760"/>
          </a:xfrm>
        </p:spPr>
        <p:txBody>
          <a:bodyPr/>
          <a:lstStyle/>
          <a:p>
            <a:r>
              <a:rPr lang="en-US" b="1" dirty="0" smtClean="0"/>
              <a:t>Example : A three-stage pipeline</a:t>
            </a:r>
          </a:p>
          <a:p>
            <a:pPr>
              <a:spcAft>
                <a:spcPts val="600"/>
              </a:spcAft>
            </a:pPr>
            <a:r>
              <a:rPr lang="en-US" sz="2300" dirty="0" smtClean="0">
                <a:latin typeface="Georgia" pitchFamily="18" charset="0"/>
              </a:rPr>
              <a:t>Here, the instruction pipeline is implemented in three stages: fetch, decode, and execute. </a:t>
            </a:r>
          </a:p>
          <a:p>
            <a:pPr>
              <a:spcAft>
                <a:spcPts val="600"/>
              </a:spcAft>
            </a:pPr>
            <a:r>
              <a:rPr lang="en-US" sz="2300" dirty="0" smtClean="0">
                <a:latin typeface="Georgia" pitchFamily="18" charset="0"/>
              </a:rPr>
              <a:t>Each stage takes one clock cycle to execute. </a:t>
            </a:r>
          </a:p>
          <a:p>
            <a:pPr>
              <a:spcAft>
                <a:spcPts val="600"/>
              </a:spcAft>
            </a:pPr>
            <a:r>
              <a:rPr lang="en-US" sz="2300" dirty="0" smtClean="0">
                <a:latin typeface="Georgia" pitchFamily="18" charset="0"/>
              </a:rPr>
              <a:t>In the fetch stage, a new instruction is fetched from program memory and the program counter is incremented to point to the next  address location. </a:t>
            </a:r>
          </a:p>
          <a:p>
            <a:pPr>
              <a:spcAft>
                <a:spcPts val="600"/>
              </a:spcAft>
            </a:pPr>
            <a:r>
              <a:rPr lang="en-US" sz="2300" dirty="0" smtClean="0">
                <a:latin typeface="Georgia" pitchFamily="18" charset="0"/>
              </a:rPr>
              <a:t>In the decode stage, the fetched instruction is decoded and the operands are fetched. </a:t>
            </a:r>
          </a:p>
          <a:p>
            <a:pPr>
              <a:spcAft>
                <a:spcPts val="600"/>
              </a:spcAft>
            </a:pPr>
            <a:r>
              <a:rPr lang="en-US" sz="2300" dirty="0" smtClean="0">
                <a:latin typeface="Georgia" pitchFamily="18" charset="0"/>
              </a:rPr>
              <a:t>In the execution stage, reading, writing, or another ALU operation is performed as defined by the instruction. </a:t>
            </a:r>
          </a:p>
          <a:p>
            <a:pPr>
              <a:spcAft>
                <a:spcPts val="600"/>
              </a:spcAft>
            </a:pPr>
            <a:r>
              <a:rPr lang="en-US" sz="2300" dirty="0" smtClean="0">
                <a:latin typeface="Georgia" pitchFamily="18" charset="0"/>
              </a:rPr>
              <a:t>Processing of an instruction is complete at this stage.</a:t>
            </a:r>
            <a:endParaRPr lang="en-US" sz="2300" dirty="0"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381000"/>
            <a:ext cx="10287000" cy="6172200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algn="just"/>
            <a:r>
              <a:rPr lang="en-US" sz="2300" dirty="0" smtClean="0">
                <a:latin typeface="Georgia" pitchFamily="18" charset="0"/>
              </a:rPr>
              <a:t>The pipeline allows the second instruction fetch stage during the first instruction decode stage. </a:t>
            </a:r>
          </a:p>
          <a:p>
            <a:pPr algn="just"/>
            <a:r>
              <a:rPr lang="en-US" sz="2300" dirty="0" smtClean="0">
                <a:latin typeface="Georgia" pitchFamily="18" charset="0"/>
              </a:rPr>
              <a:t>Similarly, the third instruction fetch stage occurs in the third clock cycle, during the first instruction execute stage and the second instruction decode stage.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381000"/>
            <a:ext cx="7048500" cy="346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381000"/>
            <a:ext cx="10287000" cy="6172200"/>
          </a:xfrm>
        </p:spPr>
        <p:txBody>
          <a:bodyPr>
            <a:normAutofit fontScale="92500" lnSpcReduction="10000"/>
          </a:bodyPr>
          <a:lstStyle/>
          <a:p>
            <a:pPr algn="just">
              <a:spcAft>
                <a:spcPts val="600"/>
              </a:spcAft>
            </a:pPr>
            <a:r>
              <a:rPr lang="en-US" sz="2400" dirty="0" smtClean="0">
                <a:latin typeface="Georgia" pitchFamily="18" charset="0"/>
              </a:rPr>
              <a:t>In an ideal situation, the pipeline is always full and pipeline utilization is at its maximum. </a:t>
            </a:r>
          </a:p>
          <a:p>
            <a:pPr algn="just">
              <a:spcAft>
                <a:spcPts val="600"/>
              </a:spcAft>
            </a:pPr>
            <a:r>
              <a:rPr lang="en-US" sz="2400" dirty="0" smtClean="0">
                <a:latin typeface="Georgia" pitchFamily="18" charset="0"/>
              </a:rPr>
              <a:t>Once the pipeline is initially filled up, i.e., after two clock cycles, there is one instruction in the execution stage every clock cycle. </a:t>
            </a:r>
          </a:p>
          <a:p>
            <a:pPr algn="just">
              <a:spcAft>
                <a:spcPts val="600"/>
              </a:spcAft>
            </a:pPr>
            <a:r>
              <a:rPr lang="en-US" sz="2400" dirty="0" smtClean="0">
                <a:latin typeface="Georgia" pitchFamily="18" charset="0"/>
              </a:rPr>
              <a:t>The maximum throughput is one instruction per cycle once the pipeline is full. </a:t>
            </a:r>
          </a:p>
          <a:p>
            <a:pPr algn="just">
              <a:spcAft>
                <a:spcPts val="600"/>
              </a:spcAft>
            </a:pPr>
            <a:r>
              <a:rPr lang="en-US" sz="2400" dirty="0" smtClean="0">
                <a:latin typeface="Georgia" pitchFamily="18" charset="0"/>
              </a:rPr>
              <a:t>The performance gain achieved by using a pipeline is measured in terms of the speedup, which is defined as </a:t>
            </a:r>
          </a:p>
          <a:p>
            <a:pPr algn="just">
              <a:spcAft>
                <a:spcPts val="600"/>
              </a:spcAft>
            </a:pPr>
            <a:endParaRPr lang="en-US" sz="2400" dirty="0" smtClean="0">
              <a:latin typeface="Georgia" pitchFamily="18" charset="0"/>
            </a:endParaRPr>
          </a:p>
          <a:p>
            <a:pPr algn="just">
              <a:spcAft>
                <a:spcPts val="600"/>
              </a:spcAft>
            </a:pPr>
            <a:endParaRPr lang="en-US" sz="2400" dirty="0" smtClean="0">
              <a:latin typeface="Georgia" pitchFamily="18" charset="0"/>
            </a:endParaRPr>
          </a:p>
          <a:p>
            <a:pPr algn="just">
              <a:spcAft>
                <a:spcPts val="600"/>
              </a:spcAft>
            </a:pPr>
            <a:r>
              <a:rPr lang="en-US" sz="2400" dirty="0" smtClean="0">
                <a:latin typeface="Georgia" pitchFamily="18" charset="0"/>
              </a:rPr>
              <a:t>In practice, the pipeline can be stalled if an instruction takes more than one clock cycle to complete a stage in the pipeline. </a:t>
            </a:r>
          </a:p>
          <a:p>
            <a:pPr algn="just">
              <a:spcAft>
                <a:spcPts val="600"/>
              </a:spcAft>
            </a:pPr>
            <a:r>
              <a:rPr lang="en-US" sz="2400" dirty="0" smtClean="0">
                <a:latin typeface="Georgia" pitchFamily="18" charset="0"/>
              </a:rPr>
              <a:t>This could happen if a slow external memory is accessed or if a complex instruction needs more than one cycle to execute. </a:t>
            </a:r>
          </a:p>
          <a:p>
            <a:pPr algn="just">
              <a:spcAft>
                <a:spcPts val="600"/>
              </a:spcAft>
            </a:pPr>
            <a:r>
              <a:rPr lang="en-US" sz="2400" dirty="0" smtClean="0">
                <a:latin typeface="Georgia" pitchFamily="18" charset="0"/>
              </a:rPr>
              <a:t>A stall also occurs when instructions cannot be fetched, decoded, and executed in sequential order</a:t>
            </a:r>
            <a:endParaRPr lang="en-US" sz="2400" dirty="0">
              <a:latin typeface="Georgia" pitchFamily="18" charset="0"/>
            </a:endParaRPr>
          </a:p>
        </p:txBody>
      </p:sp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3124200"/>
            <a:ext cx="7239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152400"/>
            <a:ext cx="9875520" cy="609600"/>
          </a:xfrm>
        </p:spPr>
        <p:txBody>
          <a:bodyPr/>
          <a:lstStyle/>
          <a:p>
            <a:r>
              <a:rPr lang="en-US" b="1" dirty="0" smtClean="0"/>
              <a:t>1.6 Multi-Processing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914400"/>
            <a:ext cx="10210800" cy="5562600"/>
          </a:xfrm>
        </p:spPr>
        <p:txBody>
          <a:bodyPr>
            <a:normAutofit/>
          </a:bodyPr>
          <a:lstStyle/>
          <a:p>
            <a:pPr algn="just">
              <a:spcAft>
                <a:spcPts val="600"/>
              </a:spcAft>
            </a:pPr>
            <a:r>
              <a:rPr lang="en-US" sz="2400" dirty="0" smtClean="0">
                <a:latin typeface="Georgia" pitchFamily="18" charset="0"/>
              </a:rPr>
              <a:t>Multi-processing provides one solution to the need for processing speed. </a:t>
            </a:r>
          </a:p>
          <a:p>
            <a:pPr algn="just">
              <a:spcAft>
                <a:spcPts val="600"/>
              </a:spcAft>
            </a:pPr>
            <a:r>
              <a:rPr lang="en-US" sz="2400" dirty="0" smtClean="0">
                <a:latin typeface="Georgia" pitchFamily="18" charset="0"/>
              </a:rPr>
              <a:t>If an algorithm can be partitioned for processing into smaller modules, these modules can be implemented on separate processors for faster throughput. </a:t>
            </a:r>
          </a:p>
          <a:p>
            <a:pPr algn="just">
              <a:spcAft>
                <a:spcPts val="600"/>
              </a:spcAft>
            </a:pPr>
            <a:r>
              <a:rPr lang="en-US" sz="2400" dirty="0" smtClean="0">
                <a:latin typeface="Georgia" pitchFamily="18" charset="0"/>
              </a:rPr>
              <a:t>There are a number of multi-processor configurations: pipeline linear, hypercube (2D and 3D arrays), ring, and tree.</a:t>
            </a:r>
          </a:p>
          <a:p>
            <a:pPr algn="just">
              <a:spcAft>
                <a:spcPts val="600"/>
              </a:spcAft>
            </a:pPr>
            <a:r>
              <a:rPr lang="en-US" sz="2400" dirty="0" smtClean="0">
                <a:latin typeface="Georgia" pitchFamily="18" charset="0"/>
              </a:rPr>
              <a:t>The data flow through these different configurations can be categorized as either pipeline or star.</a:t>
            </a:r>
          </a:p>
          <a:p>
            <a:pPr algn="just">
              <a:spcAft>
                <a:spcPts val="600"/>
              </a:spcAft>
            </a:pPr>
            <a:r>
              <a:rPr lang="en-US" sz="2400" dirty="0" smtClean="0">
                <a:latin typeface="Georgia" pitchFamily="18" charset="0"/>
              </a:rPr>
              <a:t>With a pipeline data flow, the data is set up to be transferred from one processor to the next, down the line of processors. </a:t>
            </a:r>
          </a:p>
          <a:p>
            <a:pPr algn="just">
              <a:spcAft>
                <a:spcPts val="600"/>
              </a:spcAft>
            </a:pPr>
            <a:r>
              <a:rPr lang="en-US" sz="2400" dirty="0" smtClean="0">
                <a:latin typeface="Georgia" pitchFamily="18" charset="0"/>
              </a:rPr>
              <a:t>With a star data flow, one processor controls all data transfers and generally passes data to others to be processed and returned.</a:t>
            </a:r>
            <a:endParaRPr lang="en-US" sz="2400" dirty="0"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152400"/>
            <a:ext cx="9875520" cy="685800"/>
          </a:xfrm>
        </p:spPr>
        <p:txBody>
          <a:bodyPr/>
          <a:lstStyle/>
          <a:p>
            <a:pPr algn="ctr"/>
            <a:r>
              <a:rPr lang="en-US" b="1" dirty="0" smtClean="0"/>
              <a:t>1.2 DSP Architectures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48640" y="914400"/>
            <a:ext cx="9875520" cy="5334000"/>
          </a:xfrm>
        </p:spPr>
        <p:txBody>
          <a:bodyPr>
            <a:normAutofit lnSpcReduction="10000"/>
          </a:bodyPr>
          <a:lstStyle/>
          <a:p>
            <a:r>
              <a:rPr lang="en-US" b="1" dirty="0" smtClean="0"/>
              <a:t>von Neumann Architecture</a:t>
            </a:r>
          </a:p>
          <a:p>
            <a:r>
              <a:rPr lang="en-US" b="1" dirty="0" smtClean="0"/>
              <a:t>Harvard Architecture</a:t>
            </a:r>
          </a:p>
          <a:p>
            <a:r>
              <a:rPr lang="en-US" b="1" dirty="0" err="1" smtClean="0"/>
              <a:t>Uniscalar</a:t>
            </a:r>
            <a:r>
              <a:rPr lang="en-US" b="1" dirty="0" smtClean="0"/>
              <a:t> Architecture</a:t>
            </a:r>
          </a:p>
          <a:p>
            <a:r>
              <a:rPr lang="en-US" b="1" dirty="0" smtClean="0"/>
              <a:t>Single Instruction Multiple Data</a:t>
            </a:r>
          </a:p>
          <a:p>
            <a:endParaRPr lang="en-US" b="1" dirty="0" smtClean="0"/>
          </a:p>
          <a:p>
            <a:r>
              <a:rPr lang="en-US" b="1" dirty="0" smtClean="0">
                <a:solidFill>
                  <a:srgbClr val="FF0000"/>
                </a:solidFill>
              </a:rPr>
              <a:t>von Neumann Architecture</a:t>
            </a:r>
          </a:p>
          <a:p>
            <a:pPr algn="just">
              <a:spcAft>
                <a:spcPts val="600"/>
              </a:spcAft>
            </a:pPr>
            <a:r>
              <a:rPr lang="en-US" dirty="0" smtClean="0"/>
              <a:t>In von Neumann concept, the primary computing elements are, the ALU, the control unit, the memory,  Registers and the I/O.</a:t>
            </a:r>
          </a:p>
          <a:p>
            <a:pPr algn="just">
              <a:spcAft>
                <a:spcPts val="600"/>
              </a:spcAft>
            </a:pPr>
            <a:r>
              <a:rPr lang="en-US" dirty="0" smtClean="0"/>
              <a:t>Von Neumann architecture is based on the stored-program computer concept, where instruction data and program data are stored in the same memory.  This design is still used in most computers produced today.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304800"/>
            <a:ext cx="6576472" cy="436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533400" y="4724400"/>
            <a:ext cx="9982200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en-US" sz="2300" dirty="0" smtClean="0">
                <a:latin typeface="Georgia" pitchFamily="18" charset="0"/>
              </a:rPr>
              <a:t>Data flow is affected by the design of the </a:t>
            </a:r>
            <a:r>
              <a:rPr lang="en-US" sz="2300" dirty="0" err="1" smtClean="0">
                <a:latin typeface="Georgia" pitchFamily="18" charset="0"/>
              </a:rPr>
              <a:t>interprocessor</a:t>
            </a:r>
            <a:r>
              <a:rPr lang="en-US" sz="2300" dirty="0" smtClean="0">
                <a:latin typeface="Georgia" pitchFamily="18" charset="0"/>
              </a:rPr>
              <a:t> communication (IPC) system on the target board(s)</a:t>
            </a:r>
          </a:p>
          <a:p>
            <a:pPr algn="just">
              <a:buFont typeface="Arial" pitchFamily="34" charset="0"/>
              <a:buChar char="•"/>
            </a:pPr>
            <a:r>
              <a:rPr lang="en-US" sz="2300" dirty="0" smtClean="0">
                <a:latin typeface="Georgia" pitchFamily="18" charset="0"/>
              </a:rPr>
              <a:t>The IPC mechanisms implemented on the target board(s) are the designated communication link(s) between processors. 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48640" y="381000"/>
            <a:ext cx="9875520" cy="5775960"/>
          </a:xfrm>
        </p:spPr>
        <p:txBody>
          <a:bodyPr/>
          <a:lstStyle/>
          <a:p>
            <a:pPr algn="just"/>
            <a:r>
              <a:rPr lang="en-US" sz="2300" dirty="0" smtClean="0">
                <a:latin typeface="Georgia" pitchFamily="18" charset="0"/>
              </a:rPr>
              <a:t>This communication occurs via shared memory or dedicated </a:t>
            </a:r>
            <a:r>
              <a:rPr lang="en-US" sz="2300" dirty="0" err="1" smtClean="0">
                <a:latin typeface="Georgia" pitchFamily="18" charset="0"/>
              </a:rPr>
              <a:t>high­speed</a:t>
            </a:r>
            <a:r>
              <a:rPr lang="en-US" sz="2300" dirty="0" smtClean="0">
                <a:latin typeface="Georgia" pitchFamily="18" charset="0"/>
              </a:rPr>
              <a:t> </a:t>
            </a:r>
            <a:r>
              <a:rPr lang="en-US" sz="2300" dirty="0" err="1" smtClean="0">
                <a:latin typeface="Georgia" pitchFamily="18" charset="0"/>
              </a:rPr>
              <a:t>interprocessor</a:t>
            </a:r>
            <a:r>
              <a:rPr lang="en-US" sz="2300" dirty="0" smtClean="0">
                <a:latin typeface="Georgia" pitchFamily="18" charset="0"/>
              </a:rPr>
              <a:t> communication ports using DMA.</a:t>
            </a:r>
          </a:p>
          <a:p>
            <a:pPr algn="just"/>
            <a:r>
              <a:rPr lang="en-US" sz="2300" dirty="0" smtClean="0">
                <a:latin typeface="Georgia" pitchFamily="18" charset="0"/>
              </a:rPr>
              <a:t>A shared memory architecture can provide all the IPC necessary in some systems.</a:t>
            </a:r>
          </a:p>
          <a:p>
            <a:pPr algn="just"/>
            <a:r>
              <a:rPr lang="en-US" sz="2300" dirty="0" smtClean="0">
                <a:latin typeface="Georgia" pitchFamily="18" charset="0"/>
              </a:rPr>
              <a:t>shared memory architecture may be too limiting unless caching is used.</a:t>
            </a:r>
          </a:p>
          <a:p>
            <a:pPr algn="just"/>
            <a:r>
              <a:rPr lang="en-US" sz="2300" dirty="0" smtClean="0">
                <a:latin typeface="Georgia" pitchFamily="18" charset="0"/>
              </a:rPr>
              <a:t> When dedicated communication lines are present, the system memory architecture can be entirely distributed. </a:t>
            </a:r>
          </a:p>
          <a:p>
            <a:pPr algn="just"/>
            <a:r>
              <a:rPr lang="en-US" sz="2300" dirty="0" smtClean="0">
                <a:latin typeface="Georgia" pitchFamily="18" charset="0"/>
              </a:rPr>
              <a:t>All IPC can take place via the dedicated lines. </a:t>
            </a:r>
          </a:p>
          <a:p>
            <a:pPr algn="just"/>
            <a:r>
              <a:rPr lang="en-US" sz="2300" dirty="0" smtClean="0">
                <a:latin typeface="Georgia" pitchFamily="18" charset="0"/>
              </a:rPr>
              <a:t>There are some situations where a combination of shared memory and distributed memory is appropriate. </a:t>
            </a:r>
          </a:p>
          <a:p>
            <a:pPr algn="just"/>
            <a:r>
              <a:rPr lang="en-US" sz="2300" dirty="0" smtClean="0">
                <a:latin typeface="Georgia" pitchFamily="18" charset="0"/>
              </a:rPr>
              <a:t>Generally, shared memory tends to be more effective for shorter IPC messages, while dedicated high-speed communication lines tend to be more effective for larger IPC messages.</a:t>
            </a:r>
          </a:p>
          <a:p>
            <a:pPr algn="just"/>
            <a:endParaRPr lang="en-US" sz="2300" dirty="0" smtClean="0">
              <a:latin typeface="Georgia" pitchFamily="18" charset="0"/>
            </a:endParaRP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10134600" cy="533400"/>
          </a:xfrm>
        </p:spPr>
        <p:txBody>
          <a:bodyPr>
            <a:normAutofit/>
          </a:bodyPr>
          <a:lstStyle/>
          <a:p>
            <a:r>
              <a:rPr lang="en-US" sz="2400" b="1" dirty="0" smtClean="0"/>
              <a:t>1.8 Multi-Processing Using a Real-Time Operating System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914400"/>
            <a:ext cx="10210800" cy="5562600"/>
          </a:xfrm>
        </p:spPr>
        <p:txBody>
          <a:bodyPr>
            <a:normAutofit/>
          </a:bodyPr>
          <a:lstStyle/>
          <a:p>
            <a:pPr algn="just">
              <a:spcAft>
                <a:spcPts val="600"/>
              </a:spcAft>
            </a:pPr>
            <a:r>
              <a:rPr lang="en-US" sz="2300" dirty="0" smtClean="0">
                <a:latin typeface="Georgia" pitchFamily="18" charset="0"/>
              </a:rPr>
              <a:t>The real-time operating system (RTOS) can be very helpful for implementing multiprocessor systems.</a:t>
            </a:r>
          </a:p>
          <a:p>
            <a:pPr algn="just">
              <a:spcAft>
                <a:spcPts val="600"/>
              </a:spcAft>
            </a:pPr>
            <a:r>
              <a:rPr lang="en-US" sz="2300" dirty="0" smtClean="0">
                <a:latin typeface="Georgia" pitchFamily="18" charset="0"/>
              </a:rPr>
              <a:t>The RTOS can provide dynamic threads, task switching, semaphores, and other high-level software features.</a:t>
            </a:r>
          </a:p>
          <a:p>
            <a:pPr algn="just">
              <a:spcAft>
                <a:spcPts val="600"/>
              </a:spcAft>
            </a:pPr>
            <a:r>
              <a:rPr lang="en-US" sz="2300" dirty="0" smtClean="0">
                <a:latin typeface="Georgia" pitchFamily="18" charset="0"/>
              </a:rPr>
              <a:t>These RTOS features allow creation of and communication between multiple tasks running on one or more processors</a:t>
            </a:r>
          </a:p>
          <a:p>
            <a:pPr algn="just">
              <a:spcAft>
                <a:spcPts val="600"/>
              </a:spcAft>
            </a:pPr>
            <a:r>
              <a:rPr lang="en-US" sz="2300" dirty="0" smtClean="0">
                <a:latin typeface="Georgia" pitchFamily="18" charset="0"/>
              </a:rPr>
              <a:t>The cost of using an RTOS is the extra time required to perform these operations, which takes away from algorithm processing time. </a:t>
            </a:r>
          </a:p>
          <a:p>
            <a:pPr algn="just">
              <a:spcAft>
                <a:spcPts val="600"/>
              </a:spcAft>
            </a:pPr>
            <a:r>
              <a:rPr lang="en-US" sz="2300" dirty="0" smtClean="0">
                <a:latin typeface="Georgia" pitchFamily="18" charset="0"/>
              </a:rPr>
              <a:t>Another option is to use a general purpose processor in combination with the DSP(s).</a:t>
            </a:r>
          </a:p>
          <a:p>
            <a:pPr algn="just">
              <a:spcAft>
                <a:spcPts val="600"/>
              </a:spcAft>
            </a:pPr>
            <a:r>
              <a:rPr lang="en-US" sz="2300" dirty="0" smtClean="0">
                <a:latin typeface="Georgia" pitchFamily="18" charset="0"/>
              </a:rPr>
              <a:t>The general purpose processor can run an operating system and application code to provide overall control of the DSP(s) as well as outside communication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48640" y="304800"/>
            <a:ext cx="9875520" cy="6248400"/>
          </a:xfrm>
        </p:spPr>
        <p:txBody>
          <a:bodyPr>
            <a:noAutofit/>
          </a:bodyPr>
          <a:lstStyle/>
          <a:p>
            <a:pPr algn="just">
              <a:spcAft>
                <a:spcPts val="600"/>
              </a:spcAft>
            </a:pPr>
            <a:r>
              <a:rPr lang="en-US" sz="2300" dirty="0" smtClean="0">
                <a:latin typeface="Georgia" pitchFamily="18" charset="0"/>
              </a:rPr>
              <a:t>When the application being developed requires multiple processors with common memory or if it requires multiple threads or tasks, an RTOS can greatly simplify the development cycle. </a:t>
            </a:r>
          </a:p>
          <a:p>
            <a:pPr algn="just">
              <a:spcAft>
                <a:spcPts val="600"/>
              </a:spcAft>
            </a:pPr>
            <a:r>
              <a:rPr lang="en-US" sz="2300" dirty="0" smtClean="0">
                <a:solidFill>
                  <a:srgbClr val="FF0000"/>
                </a:solidFill>
                <a:latin typeface="Georgia" pitchFamily="18" charset="0"/>
              </a:rPr>
              <a:t>An RTOS is a tool that also allows a greater number of developers to generate applications</a:t>
            </a:r>
            <a:r>
              <a:rPr lang="en-US" sz="2300" dirty="0" smtClean="0">
                <a:latin typeface="Georgia" pitchFamily="18" charset="0"/>
              </a:rPr>
              <a:t>. </a:t>
            </a:r>
          </a:p>
          <a:p>
            <a:pPr algn="just">
              <a:spcAft>
                <a:spcPts val="600"/>
              </a:spcAft>
            </a:pPr>
            <a:r>
              <a:rPr lang="en-US" sz="2300" dirty="0" smtClean="0">
                <a:latin typeface="Georgia" pitchFamily="18" charset="0"/>
              </a:rPr>
              <a:t>Furthermore, the RTOS makes the software easier to maintain and enhances the portability of the software.</a:t>
            </a:r>
          </a:p>
          <a:p>
            <a:pPr algn="just">
              <a:spcAft>
                <a:spcPts val="600"/>
              </a:spcAft>
            </a:pPr>
            <a:r>
              <a:rPr lang="en-US" sz="2300" dirty="0" smtClean="0">
                <a:latin typeface="Georgia" pitchFamily="18" charset="0"/>
              </a:rPr>
              <a:t>Before selecting an RTOS, the designer must decide whether there is a need for "</a:t>
            </a:r>
            <a:r>
              <a:rPr lang="en-US" sz="2300" dirty="0" smtClean="0">
                <a:latin typeface="Georgia" pitchFamily="18" charset="0"/>
              </a:rPr>
              <a:t>hard” </a:t>
            </a:r>
            <a:r>
              <a:rPr lang="en-US" sz="2300" dirty="0" smtClean="0">
                <a:latin typeface="Georgia" pitchFamily="18" charset="0"/>
              </a:rPr>
              <a:t>real-time operation.</a:t>
            </a:r>
          </a:p>
          <a:p>
            <a:pPr algn="just">
              <a:spcAft>
                <a:spcPts val="600"/>
              </a:spcAft>
            </a:pPr>
            <a:r>
              <a:rPr lang="en-US" sz="2300" dirty="0" smtClean="0">
                <a:latin typeface="Georgia" pitchFamily="18" charset="0"/>
              </a:rPr>
              <a:t>An RTOS with hard real-time operation guarantees the programmer a specific execution time for each function.</a:t>
            </a:r>
          </a:p>
          <a:p>
            <a:pPr algn="just">
              <a:spcAft>
                <a:spcPts val="600"/>
              </a:spcAft>
            </a:pPr>
            <a:r>
              <a:rPr lang="en-US" sz="2300" dirty="0" smtClean="0">
                <a:latin typeface="Georgia" pitchFamily="18" charset="0"/>
              </a:rPr>
              <a:t>Many RTOS versions are on the market. </a:t>
            </a:r>
            <a:r>
              <a:rPr lang="en-US" sz="2300" dirty="0" smtClean="0">
                <a:solidFill>
                  <a:srgbClr val="FF0000"/>
                </a:solidFill>
                <a:latin typeface="Georgia" pitchFamily="18" charset="0"/>
              </a:rPr>
              <a:t>SPOX</a:t>
            </a:r>
            <a:r>
              <a:rPr lang="en-US" sz="2300" dirty="0" smtClean="0">
                <a:latin typeface="Georgia" pitchFamily="18" charset="0"/>
              </a:rPr>
              <a:t> is one example of a DSP RTOS that is available for multiple DSPs. </a:t>
            </a:r>
          </a:p>
          <a:p>
            <a:pPr algn="just">
              <a:spcAft>
                <a:spcPts val="600"/>
              </a:spcAft>
            </a:pPr>
            <a:r>
              <a:rPr lang="en-US" sz="2300" dirty="0" smtClean="0">
                <a:solidFill>
                  <a:srgbClr val="FF0000"/>
                </a:solidFill>
                <a:latin typeface="Georgia" pitchFamily="18" charset="0"/>
              </a:rPr>
              <a:t>SPOX</a:t>
            </a:r>
            <a:r>
              <a:rPr lang="en-US" sz="2300" dirty="0" smtClean="0">
                <a:latin typeface="Georgia" pitchFamily="18" charset="0"/>
              </a:rPr>
              <a:t> contains four main components: the kernel, host communications, math and signal processing library, and a debugger interface. </a:t>
            </a:r>
          </a:p>
          <a:p>
            <a:pPr algn="just">
              <a:spcAft>
                <a:spcPts val="600"/>
              </a:spcAft>
            </a:pPr>
            <a:endParaRPr lang="en-US" sz="2300" dirty="0" smtClean="0"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304800"/>
            <a:ext cx="10210800" cy="6172200"/>
          </a:xfrm>
        </p:spPr>
        <p:txBody>
          <a:bodyPr>
            <a:normAutofit/>
          </a:bodyPr>
          <a:lstStyle/>
          <a:p>
            <a:pPr algn="just">
              <a:spcAft>
                <a:spcPts val="600"/>
              </a:spcAft>
            </a:pPr>
            <a:r>
              <a:rPr lang="en-US" sz="2300" dirty="0" smtClean="0">
                <a:solidFill>
                  <a:srgbClr val="FF0000"/>
                </a:solidFill>
                <a:latin typeface="Georgia" pitchFamily="18" charset="0"/>
              </a:rPr>
              <a:t>DSP/BIOS</a:t>
            </a:r>
            <a:r>
              <a:rPr lang="en-US" sz="2300" dirty="0" smtClean="0">
                <a:latin typeface="Georgia" pitchFamily="18" charset="0"/>
              </a:rPr>
              <a:t>, is another example of a DSP RTOS, which is available for </a:t>
            </a:r>
            <a:r>
              <a:rPr lang="en-US" sz="2300" dirty="0" smtClean="0">
                <a:solidFill>
                  <a:srgbClr val="FF0000"/>
                </a:solidFill>
                <a:latin typeface="Georgia" pitchFamily="18" charset="0"/>
              </a:rPr>
              <a:t>Texas Instruments </a:t>
            </a:r>
            <a:r>
              <a:rPr lang="en-US" sz="2300" dirty="0" smtClean="0">
                <a:latin typeface="Georgia" pitchFamily="18" charset="0"/>
              </a:rPr>
              <a:t>C5x and C6x DSP processors. </a:t>
            </a:r>
          </a:p>
          <a:p>
            <a:pPr algn="just">
              <a:spcAft>
                <a:spcPts val="600"/>
              </a:spcAft>
            </a:pPr>
            <a:r>
              <a:rPr lang="en-US" sz="2300" dirty="0" smtClean="0">
                <a:latin typeface="Georgia" pitchFamily="18" charset="0"/>
              </a:rPr>
              <a:t>DSP/BIOS contains a real-time kernel, real-time analysis tools, and device configuration tools. </a:t>
            </a:r>
          </a:p>
          <a:p>
            <a:pPr algn="just">
              <a:spcAft>
                <a:spcPts val="600"/>
              </a:spcAft>
            </a:pPr>
            <a:r>
              <a:rPr lang="en-US" sz="2300" dirty="0" smtClean="0">
                <a:latin typeface="Georgia" pitchFamily="18" charset="0"/>
              </a:rPr>
              <a:t>DSP/BIOS provides for real-time data exchange (RTDX), which allows real-time data transfers from the target to the host computer.</a:t>
            </a:r>
          </a:p>
          <a:p>
            <a:pPr algn="just">
              <a:spcAft>
                <a:spcPts val="600"/>
              </a:spcAft>
            </a:pPr>
            <a:r>
              <a:rPr lang="en-US" sz="2300" dirty="0" smtClean="0">
                <a:solidFill>
                  <a:srgbClr val="FF0000"/>
                </a:solidFill>
                <a:latin typeface="Georgia" pitchFamily="18" charset="0"/>
              </a:rPr>
              <a:t>DSP OS</a:t>
            </a:r>
            <a:r>
              <a:rPr lang="en-US" sz="2300" dirty="0" smtClean="0">
                <a:latin typeface="Georgia" pitchFamily="18" charset="0"/>
              </a:rPr>
              <a:t>  is an example of a real-time kernel for specific </a:t>
            </a:r>
            <a:r>
              <a:rPr lang="en-US" sz="2300" dirty="0" smtClean="0">
                <a:solidFill>
                  <a:srgbClr val="FF0000"/>
                </a:solidFill>
                <a:latin typeface="Georgia" pitchFamily="18" charset="0"/>
              </a:rPr>
              <a:t>Motorola and Analog Devices processors</a:t>
            </a:r>
            <a:r>
              <a:rPr lang="en-US" sz="2300" dirty="0" smtClean="0">
                <a:latin typeface="Georgia" pitchFamily="18" charset="0"/>
              </a:rPr>
              <a:t>. </a:t>
            </a:r>
          </a:p>
          <a:p>
            <a:pPr algn="just">
              <a:spcAft>
                <a:spcPts val="600"/>
              </a:spcAft>
            </a:pPr>
            <a:r>
              <a:rPr lang="en-US" sz="2300" dirty="0" smtClean="0">
                <a:latin typeface="Georgia" pitchFamily="18" charset="0"/>
              </a:rPr>
              <a:t>It was designed specifically for fast execution speed and very small kernel RAM usage. </a:t>
            </a:r>
          </a:p>
          <a:p>
            <a:pPr algn="just">
              <a:spcAft>
                <a:spcPts val="600"/>
              </a:spcAft>
            </a:pPr>
            <a:r>
              <a:rPr lang="en-US" sz="2300" dirty="0" smtClean="0">
                <a:solidFill>
                  <a:srgbClr val="FF0000"/>
                </a:solidFill>
                <a:latin typeface="Georgia" pitchFamily="18" charset="0"/>
              </a:rPr>
              <a:t>OSE</a:t>
            </a:r>
            <a:r>
              <a:rPr lang="en-US" sz="2300" dirty="0" smtClean="0">
                <a:latin typeface="Georgia" pitchFamily="18" charset="0"/>
              </a:rPr>
              <a:t> is an RTOS that is available for many DSPs as well as various general purpose processors. </a:t>
            </a:r>
          </a:p>
          <a:p>
            <a:pPr algn="just">
              <a:spcAft>
                <a:spcPts val="600"/>
              </a:spcAft>
            </a:pPr>
            <a:r>
              <a:rPr lang="en-US" sz="2300" dirty="0" smtClean="0">
                <a:latin typeface="Georgia" pitchFamily="18" charset="0"/>
              </a:rPr>
              <a:t>OSE consists of a target kernel, a soft kernel (for simulation), debugging and analysis plug-ins, and a link handler for </a:t>
            </a:r>
            <a:r>
              <a:rPr lang="en-US" sz="2300" dirty="0" err="1" smtClean="0">
                <a:latin typeface="Georgia" pitchFamily="18" charset="0"/>
              </a:rPr>
              <a:t>intertask</a:t>
            </a:r>
            <a:r>
              <a:rPr lang="en-US" sz="2300" dirty="0" smtClean="0">
                <a:latin typeface="Georgia" pitchFamily="18" charset="0"/>
              </a:rPr>
              <a:t> communication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152400"/>
            <a:ext cx="9875520" cy="609600"/>
          </a:xfrm>
        </p:spPr>
        <p:txBody>
          <a:bodyPr/>
          <a:lstStyle/>
          <a:p>
            <a:r>
              <a:rPr lang="en-US" b="1" dirty="0" smtClean="0"/>
              <a:t>The Software Design Cycle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914400"/>
            <a:ext cx="10287000" cy="5562600"/>
          </a:xfrm>
        </p:spPr>
        <p:txBody>
          <a:bodyPr/>
          <a:lstStyle/>
          <a:p>
            <a:pPr algn="just">
              <a:spcAft>
                <a:spcPts val="600"/>
              </a:spcAft>
            </a:pPr>
            <a:r>
              <a:rPr lang="en-US" sz="2400" dirty="0" smtClean="0">
                <a:latin typeface="Georgia" pitchFamily="18" charset="0"/>
              </a:rPr>
              <a:t>DSP </a:t>
            </a:r>
            <a:r>
              <a:rPr lang="en-US" sz="2400" dirty="0" smtClean="0">
                <a:latin typeface="Georgia" pitchFamily="18" charset="0"/>
              </a:rPr>
              <a:t>software development process is similar for all types of DSPs. Development usually requires host and target devices. </a:t>
            </a:r>
          </a:p>
          <a:p>
            <a:pPr algn="just">
              <a:spcAft>
                <a:spcPts val="600"/>
              </a:spcAft>
            </a:pPr>
            <a:r>
              <a:rPr lang="en-US" sz="2400" dirty="0" smtClean="0">
                <a:latin typeface="Georgia" pitchFamily="18" charset="0"/>
              </a:rPr>
              <a:t>The host device is a computer that interfaces with the DSP and the programmer. </a:t>
            </a:r>
          </a:p>
          <a:p>
            <a:pPr algn="just">
              <a:spcAft>
                <a:spcPts val="600"/>
              </a:spcAft>
            </a:pPr>
            <a:r>
              <a:rPr lang="en-US" sz="2400" dirty="0" smtClean="0">
                <a:latin typeface="Georgia" pitchFamily="18" charset="0"/>
              </a:rPr>
              <a:t>Most often the host is the same computer that the programmer uses to develop and build the code. </a:t>
            </a:r>
          </a:p>
          <a:p>
            <a:pPr algn="just">
              <a:spcAft>
                <a:spcPts val="600"/>
              </a:spcAft>
            </a:pPr>
            <a:r>
              <a:rPr lang="en-US" sz="2400" dirty="0" smtClean="0">
                <a:latin typeface="Georgia" pitchFamily="18" charset="0"/>
              </a:rPr>
              <a:t>The target device refers to the DSP device, board, module, or system that runs the DSP code developed.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7675" y="1681163"/>
            <a:ext cx="10077450" cy="349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152400"/>
            <a:ext cx="9875520" cy="609600"/>
          </a:xfrm>
        </p:spPr>
        <p:txBody>
          <a:bodyPr/>
          <a:lstStyle/>
          <a:p>
            <a:r>
              <a:rPr lang="en-US" b="1" dirty="0" smtClean="0"/>
              <a:t>Case Study: TMS320C54x Series DSPs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762000"/>
            <a:ext cx="10210800" cy="5715000"/>
          </a:xfrm>
        </p:spPr>
        <p:txBody>
          <a:bodyPr>
            <a:normAutofit fontScale="92500" lnSpcReduction="10000"/>
          </a:bodyPr>
          <a:lstStyle/>
          <a:p>
            <a:pPr algn="just">
              <a:spcAft>
                <a:spcPts val="600"/>
              </a:spcAft>
            </a:pPr>
            <a:r>
              <a:rPr lang="en-US" dirty="0" smtClean="0">
                <a:latin typeface="Georgia" pitchFamily="18" charset="0"/>
              </a:rPr>
              <a:t>The TMS320C54x devices are a family of </a:t>
            </a:r>
            <a:r>
              <a:rPr lang="en-US" dirty="0" smtClean="0">
                <a:solidFill>
                  <a:srgbClr val="FF0000"/>
                </a:solidFill>
                <a:latin typeface="Georgia" pitchFamily="18" charset="0"/>
              </a:rPr>
              <a:t>sixteen-bit fixed point </a:t>
            </a:r>
            <a:r>
              <a:rPr lang="en-US" dirty="0" err="1" smtClean="0">
                <a:solidFill>
                  <a:srgbClr val="FF0000"/>
                </a:solidFill>
                <a:latin typeface="Georgia" pitchFamily="18" charset="0"/>
              </a:rPr>
              <a:t>uniscalar</a:t>
            </a:r>
            <a:r>
              <a:rPr lang="en-US" dirty="0" smtClean="0">
                <a:latin typeface="Georgia" pitchFamily="18" charset="0"/>
              </a:rPr>
              <a:t> processors. </a:t>
            </a:r>
          </a:p>
          <a:p>
            <a:pPr algn="just">
              <a:spcAft>
                <a:spcPts val="600"/>
              </a:spcAft>
            </a:pPr>
            <a:r>
              <a:rPr lang="en-US" dirty="0" smtClean="0">
                <a:latin typeface="Georgia" pitchFamily="18" charset="0"/>
              </a:rPr>
              <a:t>The C54x DSP core was </a:t>
            </a:r>
            <a:r>
              <a:rPr lang="en-US" dirty="0" smtClean="0">
                <a:solidFill>
                  <a:srgbClr val="FF0000"/>
                </a:solidFill>
                <a:latin typeface="Georgia" pitchFamily="18" charset="0"/>
              </a:rPr>
              <a:t>designed for digital wireless applications</a:t>
            </a:r>
            <a:r>
              <a:rPr lang="en-US" dirty="0" smtClean="0">
                <a:latin typeface="Georgia" pitchFamily="18" charset="0"/>
              </a:rPr>
              <a:t>. </a:t>
            </a:r>
          </a:p>
          <a:p>
            <a:pPr algn="just">
              <a:spcAft>
                <a:spcPts val="600"/>
              </a:spcAft>
            </a:pPr>
            <a:r>
              <a:rPr lang="en-US" dirty="0" smtClean="0">
                <a:latin typeface="Georgia" pitchFamily="18" charset="0"/>
              </a:rPr>
              <a:t>The C54x family uses a </a:t>
            </a:r>
            <a:r>
              <a:rPr lang="en-US" dirty="0" smtClean="0">
                <a:solidFill>
                  <a:srgbClr val="FF0000"/>
                </a:solidFill>
                <a:latin typeface="Georgia" pitchFamily="18" charset="0"/>
              </a:rPr>
              <a:t>modified Harvard architecture</a:t>
            </a:r>
            <a:r>
              <a:rPr lang="en-US" dirty="0" smtClean="0">
                <a:latin typeface="Georgia" pitchFamily="18" charset="0"/>
              </a:rPr>
              <a:t> with one program memory bus and three data memory buses.</a:t>
            </a:r>
          </a:p>
          <a:p>
            <a:pPr algn="just">
              <a:spcAft>
                <a:spcPts val="600"/>
              </a:spcAft>
            </a:pPr>
            <a:r>
              <a:rPr lang="en-US" dirty="0" smtClean="0">
                <a:latin typeface="Georgia" pitchFamily="18" charset="0"/>
              </a:rPr>
              <a:t>On-chip peripherals are different for each variant but generally include two serial ports, one timer, a wait state generator, and a PLL for clock frequency multiplication. </a:t>
            </a:r>
          </a:p>
          <a:p>
            <a:pPr algn="just">
              <a:spcAft>
                <a:spcPts val="600"/>
              </a:spcAft>
            </a:pPr>
            <a:r>
              <a:rPr lang="en-US" dirty="0" smtClean="0">
                <a:latin typeface="Georgia" pitchFamily="18" charset="0"/>
              </a:rPr>
              <a:t>One of the DSPs in the C54x family, the </a:t>
            </a:r>
            <a:r>
              <a:rPr lang="en-US" dirty="0" smtClean="0">
                <a:solidFill>
                  <a:srgbClr val="0000FF"/>
                </a:solidFill>
                <a:latin typeface="Georgia" pitchFamily="18" charset="0"/>
              </a:rPr>
              <a:t>C549 has the following features</a:t>
            </a:r>
            <a:r>
              <a:rPr lang="en-US" dirty="0" smtClean="0">
                <a:latin typeface="Georgia" pitchFamily="18" charset="0"/>
              </a:rPr>
              <a:t>:</a:t>
            </a:r>
          </a:p>
          <a:p>
            <a:pPr lvl="1" algn="just">
              <a:spcAft>
                <a:spcPts val="600"/>
              </a:spcAft>
            </a:pPr>
            <a:r>
              <a:rPr lang="en-US" dirty="0" smtClean="0">
                <a:solidFill>
                  <a:srgbClr val="FF0000"/>
                </a:solidFill>
                <a:latin typeface="Georgia" pitchFamily="18" charset="0"/>
              </a:rPr>
              <a:t>120 </a:t>
            </a:r>
            <a:r>
              <a:rPr lang="en-US" dirty="0" smtClean="0">
                <a:solidFill>
                  <a:srgbClr val="FF0000"/>
                </a:solidFill>
                <a:latin typeface="Georgia" pitchFamily="18" charset="0"/>
              </a:rPr>
              <a:t>MHz </a:t>
            </a:r>
            <a:r>
              <a:rPr lang="en-US" dirty="0" smtClean="0">
                <a:latin typeface="Georgia" pitchFamily="18" charset="0"/>
              </a:rPr>
              <a:t>(up to 120 MIPS) operation, </a:t>
            </a:r>
          </a:p>
          <a:p>
            <a:pPr lvl="1" algn="just">
              <a:spcAft>
                <a:spcPts val="600"/>
              </a:spcAft>
            </a:pPr>
            <a:r>
              <a:rPr lang="en-US" dirty="0" smtClean="0">
                <a:solidFill>
                  <a:srgbClr val="FF0000"/>
                </a:solidFill>
                <a:latin typeface="Georgia" pitchFamily="18" charset="0"/>
              </a:rPr>
              <a:t>Forty-bit </a:t>
            </a:r>
            <a:r>
              <a:rPr lang="en-US" dirty="0" smtClean="0">
                <a:solidFill>
                  <a:srgbClr val="FF0000"/>
                </a:solidFill>
                <a:latin typeface="Georgia" pitchFamily="18" charset="0"/>
              </a:rPr>
              <a:t>ALU</a:t>
            </a:r>
            <a:r>
              <a:rPr lang="en-US" dirty="0" smtClean="0">
                <a:latin typeface="Georgia" pitchFamily="18" charset="0"/>
              </a:rPr>
              <a:t> with either single thirty-two-bit or dual sixteen-bit configuration, </a:t>
            </a:r>
          </a:p>
          <a:p>
            <a:pPr lvl="1" algn="just">
              <a:spcAft>
                <a:spcPts val="600"/>
              </a:spcAft>
            </a:pPr>
            <a:r>
              <a:rPr lang="en-US" dirty="0" smtClean="0">
                <a:latin typeface="Georgia" pitchFamily="18" charset="0"/>
              </a:rPr>
              <a:t>one </a:t>
            </a:r>
            <a:r>
              <a:rPr lang="en-US" dirty="0" smtClean="0">
                <a:latin typeface="Georgia" pitchFamily="18" charset="0"/>
              </a:rPr>
              <a:t>forty-bit </a:t>
            </a:r>
            <a:r>
              <a:rPr lang="en-US" dirty="0" smtClean="0">
                <a:solidFill>
                  <a:srgbClr val="FF0000"/>
                </a:solidFill>
                <a:latin typeface="Georgia" pitchFamily="18" charset="0"/>
              </a:rPr>
              <a:t>adder</a:t>
            </a:r>
            <a:r>
              <a:rPr lang="en-US" dirty="0" smtClean="0">
                <a:latin typeface="Georgia" pitchFamily="18" charset="0"/>
              </a:rPr>
              <a:t> and two forty-bit </a:t>
            </a:r>
            <a:r>
              <a:rPr lang="en-US" dirty="0" smtClean="0">
                <a:solidFill>
                  <a:srgbClr val="FF0000"/>
                </a:solidFill>
                <a:latin typeface="Georgia" pitchFamily="18" charset="0"/>
              </a:rPr>
              <a:t>accumulators</a:t>
            </a:r>
            <a:r>
              <a:rPr lang="en-US" dirty="0" smtClean="0">
                <a:latin typeface="Georgia" pitchFamily="18" charset="0"/>
              </a:rPr>
              <a:t>, </a:t>
            </a:r>
            <a:r>
              <a:rPr lang="en-US" dirty="0" smtClean="0">
                <a:latin typeface="Georgia" pitchFamily="18" charset="0"/>
              </a:rPr>
              <a:t>eight </a:t>
            </a:r>
            <a:r>
              <a:rPr lang="en-US" dirty="0" smtClean="0">
                <a:solidFill>
                  <a:srgbClr val="FF0000"/>
                </a:solidFill>
                <a:latin typeface="Georgia" pitchFamily="18" charset="0"/>
              </a:rPr>
              <a:t>auxiliary registers</a:t>
            </a:r>
            <a:r>
              <a:rPr lang="en-US" dirty="0" smtClean="0">
                <a:latin typeface="Georgia" pitchFamily="18" charset="0"/>
              </a:rPr>
              <a:t>, </a:t>
            </a:r>
          </a:p>
          <a:p>
            <a:pPr lvl="1" algn="just">
              <a:spcAft>
                <a:spcPts val="600"/>
              </a:spcAft>
            </a:pPr>
            <a:r>
              <a:rPr lang="en-US" dirty="0" smtClean="0">
                <a:latin typeface="Georgia" pitchFamily="18" charset="0"/>
              </a:rPr>
              <a:t>32 </a:t>
            </a:r>
            <a:r>
              <a:rPr lang="en-US" dirty="0" smtClean="0">
                <a:latin typeface="Georgia" pitchFamily="18" charset="0"/>
              </a:rPr>
              <a:t>KW on-chip Data </a:t>
            </a:r>
            <a:r>
              <a:rPr lang="en-US" dirty="0" smtClean="0">
                <a:solidFill>
                  <a:srgbClr val="FF0000"/>
                </a:solidFill>
                <a:latin typeface="Georgia" pitchFamily="18" charset="0"/>
              </a:rPr>
              <a:t>RAM</a:t>
            </a:r>
            <a:r>
              <a:rPr lang="en-US" dirty="0" smtClean="0">
                <a:latin typeface="Georgia" pitchFamily="18" charset="0"/>
              </a:rPr>
              <a:t>, 16 KW on-chip Program </a:t>
            </a:r>
            <a:r>
              <a:rPr lang="en-US" dirty="0" smtClean="0">
                <a:solidFill>
                  <a:srgbClr val="FF0000"/>
                </a:solidFill>
                <a:latin typeface="Georgia" pitchFamily="18" charset="0"/>
              </a:rPr>
              <a:t>ROM</a:t>
            </a:r>
            <a:r>
              <a:rPr lang="en-US" dirty="0" smtClean="0">
                <a:latin typeface="Georgia" pitchFamily="18" charset="0"/>
              </a:rPr>
              <a:t>,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304800"/>
            <a:ext cx="10134600" cy="5943600"/>
          </a:xfrm>
        </p:spPr>
        <p:txBody>
          <a:bodyPr>
            <a:normAutofit/>
          </a:bodyPr>
          <a:lstStyle/>
          <a:p>
            <a:pPr algn="just"/>
            <a:r>
              <a:rPr lang="en-US" sz="2300" dirty="0" smtClean="0">
                <a:latin typeface="Georgia" pitchFamily="18" charset="0"/>
              </a:rPr>
              <a:t>extended addressing mode for up to 8M </a:t>
            </a:r>
            <a:r>
              <a:rPr lang="en-US" sz="2300" dirty="0" smtClean="0">
                <a:solidFill>
                  <a:srgbClr val="FF0000"/>
                </a:solidFill>
                <a:latin typeface="Georgia" pitchFamily="18" charset="0"/>
              </a:rPr>
              <a:t>sixteen-bit external program </a:t>
            </a:r>
            <a:r>
              <a:rPr lang="en-US" sz="2300" dirty="0" smtClean="0">
                <a:latin typeface="Georgia" pitchFamily="18" charset="0"/>
              </a:rPr>
              <a:t>space, </a:t>
            </a:r>
          </a:p>
          <a:p>
            <a:pPr algn="just"/>
            <a:r>
              <a:rPr lang="en-US" sz="2300" dirty="0" smtClean="0">
                <a:latin typeface="Georgia" pitchFamily="18" charset="0"/>
              </a:rPr>
              <a:t>six-channel </a:t>
            </a:r>
            <a:r>
              <a:rPr lang="en-US" sz="2300" dirty="0" smtClean="0">
                <a:solidFill>
                  <a:srgbClr val="FF0000"/>
                </a:solidFill>
                <a:latin typeface="Georgia" pitchFamily="18" charset="0"/>
              </a:rPr>
              <a:t>DMA controller</a:t>
            </a:r>
            <a:r>
              <a:rPr lang="en-US" sz="2300" dirty="0" smtClean="0">
                <a:latin typeface="Georgia" pitchFamily="18" charset="0"/>
              </a:rPr>
              <a:t>, </a:t>
            </a:r>
          </a:p>
          <a:p>
            <a:pPr algn="just"/>
            <a:r>
              <a:rPr lang="en-US" sz="2300" dirty="0" smtClean="0">
                <a:latin typeface="Georgia" pitchFamily="18" charset="0"/>
              </a:rPr>
              <a:t>Two </a:t>
            </a:r>
            <a:r>
              <a:rPr lang="en-US" sz="2300" dirty="0" smtClean="0">
                <a:latin typeface="Georgia" pitchFamily="18" charset="0"/>
              </a:rPr>
              <a:t>buffered </a:t>
            </a:r>
            <a:r>
              <a:rPr lang="en-US" sz="2300" dirty="0" smtClean="0">
                <a:solidFill>
                  <a:srgbClr val="FF0000"/>
                </a:solidFill>
                <a:latin typeface="Georgia" pitchFamily="18" charset="0"/>
              </a:rPr>
              <a:t>serial ports</a:t>
            </a:r>
            <a:r>
              <a:rPr lang="en-US" sz="2300" dirty="0" smtClean="0">
                <a:latin typeface="Georgia" pitchFamily="18" charset="0"/>
              </a:rPr>
              <a:t> (BSPs) with 2 KW buffer, </a:t>
            </a:r>
          </a:p>
          <a:p>
            <a:pPr algn="just"/>
            <a:r>
              <a:rPr lang="en-US" sz="2300" dirty="0" smtClean="0">
                <a:latin typeface="Georgia" pitchFamily="18" charset="0"/>
              </a:rPr>
              <a:t>Eight-bit </a:t>
            </a:r>
            <a:r>
              <a:rPr lang="en-US" sz="2300" dirty="0" smtClean="0">
                <a:latin typeface="Georgia" pitchFamily="18" charset="0"/>
              </a:rPr>
              <a:t>host port interface (HPI), </a:t>
            </a:r>
          </a:p>
          <a:p>
            <a:pPr algn="just"/>
            <a:r>
              <a:rPr lang="en-US" sz="2300" dirty="0" smtClean="0">
                <a:latin typeface="Georgia" pitchFamily="18" charset="0"/>
              </a:rPr>
              <a:t>TDM </a:t>
            </a:r>
            <a:r>
              <a:rPr lang="en-US" sz="2300" dirty="0" smtClean="0">
                <a:solidFill>
                  <a:srgbClr val="FF0000"/>
                </a:solidFill>
                <a:latin typeface="Georgia" pitchFamily="18" charset="0"/>
              </a:rPr>
              <a:t>serial port</a:t>
            </a:r>
            <a:r>
              <a:rPr lang="en-US" sz="2300" dirty="0" smtClean="0">
                <a:latin typeface="Georgia" pitchFamily="18" charset="0"/>
              </a:rPr>
              <a:t>, </a:t>
            </a:r>
          </a:p>
          <a:p>
            <a:pPr algn="just"/>
            <a:r>
              <a:rPr lang="en-US" sz="2300" dirty="0" smtClean="0">
                <a:latin typeface="Georgia" pitchFamily="18" charset="0"/>
              </a:rPr>
              <a:t>sixteen-bit </a:t>
            </a:r>
            <a:r>
              <a:rPr lang="en-US" sz="2300" dirty="0" smtClean="0">
                <a:latin typeface="Georgia" pitchFamily="18" charset="0"/>
              </a:rPr>
              <a:t>on-chip </a:t>
            </a:r>
            <a:r>
              <a:rPr lang="en-US" sz="2300" dirty="0" smtClean="0">
                <a:solidFill>
                  <a:srgbClr val="FF0000"/>
                </a:solidFill>
                <a:latin typeface="Georgia" pitchFamily="18" charset="0"/>
              </a:rPr>
              <a:t>timer</a:t>
            </a:r>
            <a:r>
              <a:rPr lang="en-US" sz="2300" dirty="0" smtClean="0">
                <a:latin typeface="Georgia" pitchFamily="18" charset="0"/>
              </a:rPr>
              <a:t> </a:t>
            </a:r>
          </a:p>
          <a:p>
            <a:pPr algn="just"/>
            <a:r>
              <a:rPr lang="en-US" sz="2300" dirty="0" smtClean="0">
                <a:solidFill>
                  <a:srgbClr val="FF0000"/>
                </a:solidFill>
                <a:latin typeface="Georgia" pitchFamily="18" charset="0"/>
              </a:rPr>
              <a:t>PLL </a:t>
            </a:r>
            <a:r>
              <a:rPr lang="en-US" sz="2300" dirty="0" smtClean="0">
                <a:solidFill>
                  <a:srgbClr val="FF0000"/>
                </a:solidFill>
                <a:latin typeface="Georgia" pitchFamily="18" charset="0"/>
              </a:rPr>
              <a:t>clock generator </a:t>
            </a:r>
            <a:r>
              <a:rPr lang="en-US" sz="2300" dirty="0" smtClean="0">
                <a:latin typeface="Georgia" pitchFamily="18" charset="0"/>
              </a:rPr>
              <a:t>(internal oscillator or external clock source), </a:t>
            </a:r>
          </a:p>
          <a:p>
            <a:pPr algn="just"/>
            <a:r>
              <a:rPr lang="en-US" sz="2300" dirty="0" err="1" smtClean="0">
                <a:solidFill>
                  <a:srgbClr val="FF0000"/>
                </a:solidFill>
                <a:latin typeface="Georgia" pitchFamily="18" charset="0"/>
              </a:rPr>
              <a:t>Viterbi</a:t>
            </a:r>
            <a:r>
              <a:rPr lang="en-US" sz="2300" dirty="0" smtClean="0">
                <a:solidFill>
                  <a:srgbClr val="FF0000"/>
                </a:solidFill>
                <a:latin typeface="Georgia" pitchFamily="18" charset="0"/>
              </a:rPr>
              <a:t> accelerator</a:t>
            </a:r>
            <a:r>
              <a:rPr lang="en-US" sz="2300" dirty="0" smtClean="0">
                <a:latin typeface="Georgia" pitchFamily="18" charset="0"/>
              </a:rPr>
              <a:t>, </a:t>
            </a:r>
          </a:p>
          <a:p>
            <a:pPr algn="just"/>
            <a:r>
              <a:rPr lang="en-US" sz="2300" dirty="0" smtClean="0">
                <a:latin typeface="Georgia" pitchFamily="18" charset="0"/>
              </a:rPr>
              <a:t>single-cycle </a:t>
            </a:r>
            <a:r>
              <a:rPr lang="en-US" sz="2300" dirty="0" smtClean="0">
                <a:latin typeface="Georgia" pitchFamily="18" charset="0"/>
              </a:rPr>
              <a:t>normalization and exponential encoding (for floating point arithmetic), </a:t>
            </a:r>
          </a:p>
          <a:p>
            <a:pPr algn="just"/>
            <a:r>
              <a:rPr lang="en-US" sz="2300" dirty="0" smtClean="0">
                <a:latin typeface="Georgia" pitchFamily="18" charset="0"/>
              </a:rPr>
              <a:t>Three </a:t>
            </a:r>
            <a:r>
              <a:rPr lang="en-US" sz="2300" dirty="0" smtClean="0">
                <a:latin typeface="Georgia" pitchFamily="18" charset="0"/>
              </a:rPr>
              <a:t>power-down modes, </a:t>
            </a:r>
          </a:p>
          <a:p>
            <a:pPr algn="just"/>
            <a:r>
              <a:rPr lang="en-US" sz="2300" dirty="0" smtClean="0">
                <a:latin typeface="Georgia" pitchFamily="18" charset="0"/>
              </a:rPr>
              <a:t>2.5 </a:t>
            </a:r>
            <a:r>
              <a:rPr lang="en-US" sz="2300" dirty="0" smtClean="0">
                <a:latin typeface="Georgia" pitchFamily="18" charset="0"/>
              </a:rPr>
              <a:t>V low-voltage operation, 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152400"/>
            <a:ext cx="9875520" cy="609600"/>
          </a:xfrm>
        </p:spPr>
        <p:txBody>
          <a:bodyPr/>
          <a:lstStyle/>
          <a:p>
            <a:r>
              <a:rPr lang="en-US" b="1" dirty="0" smtClean="0"/>
              <a:t>1.4 Field Programmable Gate Arrays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914400"/>
            <a:ext cx="10287000" cy="5638800"/>
          </a:xfrm>
        </p:spPr>
        <p:txBody>
          <a:bodyPr>
            <a:normAutofit lnSpcReduction="10000"/>
          </a:bodyPr>
          <a:lstStyle/>
          <a:p>
            <a:pPr algn="just">
              <a:spcAft>
                <a:spcPts val="600"/>
              </a:spcAft>
            </a:pPr>
            <a:r>
              <a:rPr lang="en-US" sz="2300" dirty="0" smtClean="0">
                <a:latin typeface="Georgia" pitchFamily="18" charset="0"/>
              </a:rPr>
              <a:t>A </a:t>
            </a:r>
            <a:r>
              <a:rPr lang="en-US" sz="2300" b="1" dirty="0" smtClean="0">
                <a:latin typeface="Georgia" pitchFamily="18" charset="0"/>
              </a:rPr>
              <a:t>field-programmable gate array</a:t>
            </a:r>
            <a:r>
              <a:rPr lang="en-US" sz="2300" dirty="0" smtClean="0">
                <a:latin typeface="Georgia" pitchFamily="18" charset="0"/>
              </a:rPr>
              <a:t> (</a:t>
            </a:r>
            <a:r>
              <a:rPr lang="en-US" sz="2300" b="1" dirty="0" smtClean="0">
                <a:latin typeface="Georgia" pitchFamily="18" charset="0"/>
              </a:rPr>
              <a:t>FPGA</a:t>
            </a:r>
            <a:r>
              <a:rPr lang="en-US" sz="2300" dirty="0" smtClean="0">
                <a:latin typeface="Georgia" pitchFamily="18" charset="0"/>
              </a:rPr>
              <a:t>) is an integrated circuit designed to be configured by a customer or a designer after manufacturing – hence </a:t>
            </a:r>
            <a:r>
              <a:rPr lang="en-US" sz="2300" dirty="0" smtClean="0">
                <a:latin typeface="Georgia" pitchFamily="18" charset="0"/>
                <a:hlinkClick r:id="rId2" tooltip="Field-programmable"/>
              </a:rPr>
              <a:t>“</a:t>
            </a:r>
            <a:r>
              <a:rPr lang="en-US" sz="2300" dirty="0" smtClean="0">
                <a:latin typeface="Georgia" pitchFamily="18" charset="0"/>
              </a:rPr>
              <a:t> field programmable". </a:t>
            </a:r>
          </a:p>
          <a:p>
            <a:pPr algn="just">
              <a:spcAft>
                <a:spcPts val="600"/>
              </a:spcAft>
            </a:pPr>
            <a:r>
              <a:rPr lang="en-US" sz="2300" dirty="0" smtClean="0">
                <a:latin typeface="Georgia" pitchFamily="18" charset="0"/>
              </a:rPr>
              <a:t>The FPGA configuration is generally specified using a hardware description language  (HDL), similar to that used for an application-specific integrated circuit  (ASIC). </a:t>
            </a:r>
          </a:p>
          <a:p>
            <a:pPr algn="just">
              <a:spcAft>
                <a:spcPts val="600"/>
              </a:spcAft>
            </a:pPr>
            <a:r>
              <a:rPr lang="en-US" sz="2300" dirty="0" smtClean="0">
                <a:latin typeface="Georgia" pitchFamily="18" charset="0"/>
              </a:rPr>
              <a:t>FPGAs (</a:t>
            </a:r>
            <a:r>
              <a:rPr lang="en-US" sz="2300" b="1" dirty="0" smtClean="0">
                <a:latin typeface="Georgia" pitchFamily="18" charset="0"/>
              </a:rPr>
              <a:t>F</a:t>
            </a:r>
            <a:r>
              <a:rPr lang="en-US" sz="2300" dirty="0" smtClean="0">
                <a:latin typeface="Georgia" pitchFamily="18" charset="0"/>
              </a:rPr>
              <a:t>ield </a:t>
            </a:r>
            <a:r>
              <a:rPr lang="en-US" sz="2300" b="1" dirty="0" smtClean="0">
                <a:latin typeface="Georgia" pitchFamily="18" charset="0"/>
              </a:rPr>
              <a:t>P</a:t>
            </a:r>
            <a:r>
              <a:rPr lang="en-US" sz="2300" dirty="0" smtClean="0">
                <a:latin typeface="Georgia" pitchFamily="18" charset="0"/>
              </a:rPr>
              <a:t>rogrammable </a:t>
            </a:r>
            <a:r>
              <a:rPr lang="en-US" sz="2300" b="1" dirty="0" smtClean="0">
                <a:latin typeface="Georgia" pitchFamily="18" charset="0"/>
              </a:rPr>
              <a:t>G</a:t>
            </a:r>
            <a:r>
              <a:rPr lang="en-US" sz="2300" dirty="0" smtClean="0">
                <a:latin typeface="Georgia" pitchFamily="18" charset="0"/>
              </a:rPr>
              <a:t>ate </a:t>
            </a:r>
            <a:r>
              <a:rPr lang="en-US" sz="2300" b="1" dirty="0" smtClean="0">
                <a:latin typeface="Georgia" pitchFamily="18" charset="0"/>
              </a:rPr>
              <a:t>A</a:t>
            </a:r>
            <a:r>
              <a:rPr lang="en-US" sz="2300" dirty="0" smtClean="0">
                <a:latin typeface="Georgia" pitchFamily="18" charset="0"/>
              </a:rPr>
              <a:t>rrays) are amazing devices that now allow the average person to create their very own digital circuits.</a:t>
            </a:r>
          </a:p>
          <a:p>
            <a:pPr algn="just">
              <a:spcAft>
                <a:spcPts val="600"/>
              </a:spcAft>
            </a:pPr>
            <a:r>
              <a:rPr lang="en-US" sz="2300" dirty="0" smtClean="0">
                <a:latin typeface="Georgia" pitchFamily="18" charset="0"/>
              </a:rPr>
              <a:t>By itself an FPGA does nothing. It is up to the designer to create a configuration file, often called a bit file, for the FPGA. Once loaded the </a:t>
            </a:r>
            <a:r>
              <a:rPr lang="en-US" sz="2300" dirty="0" smtClean="0">
                <a:solidFill>
                  <a:srgbClr val="FF0000"/>
                </a:solidFill>
                <a:latin typeface="Georgia" pitchFamily="18" charset="0"/>
              </a:rPr>
              <a:t>FPGA will behave like the digital circuit designed</a:t>
            </a:r>
            <a:r>
              <a:rPr lang="en-US" sz="2300" dirty="0" smtClean="0">
                <a:latin typeface="Georgia" pitchFamily="18" charset="0"/>
              </a:rPr>
              <a:t>!</a:t>
            </a:r>
          </a:p>
          <a:p>
            <a:pPr algn="just">
              <a:spcAft>
                <a:spcPts val="600"/>
              </a:spcAft>
            </a:pPr>
            <a:r>
              <a:rPr lang="en-US" sz="2300" dirty="0" smtClean="0">
                <a:latin typeface="Georgia" pitchFamily="18" charset="0"/>
              </a:rPr>
              <a:t>One of the reasons FPGAs are so awesome is that unlike an ASIC (</a:t>
            </a:r>
            <a:r>
              <a:rPr lang="en-US" sz="2300" b="1" dirty="0" smtClean="0">
                <a:latin typeface="Georgia" pitchFamily="18" charset="0"/>
              </a:rPr>
              <a:t>A</a:t>
            </a:r>
            <a:r>
              <a:rPr lang="en-US" sz="2300" dirty="0" smtClean="0">
                <a:latin typeface="Georgia" pitchFamily="18" charset="0"/>
              </a:rPr>
              <a:t>pplication </a:t>
            </a:r>
            <a:r>
              <a:rPr lang="en-US" sz="2300" b="1" dirty="0" smtClean="0">
                <a:latin typeface="Georgia" pitchFamily="18" charset="0"/>
              </a:rPr>
              <a:t>S</a:t>
            </a:r>
            <a:r>
              <a:rPr lang="en-US" sz="2300" dirty="0" smtClean="0">
                <a:latin typeface="Georgia" pitchFamily="18" charset="0"/>
              </a:rPr>
              <a:t>pecific </a:t>
            </a:r>
            <a:r>
              <a:rPr lang="en-US" sz="2300" b="1" dirty="0" smtClean="0">
                <a:latin typeface="Georgia" pitchFamily="18" charset="0"/>
              </a:rPr>
              <a:t>I</a:t>
            </a:r>
            <a:r>
              <a:rPr lang="en-US" sz="2300" dirty="0" smtClean="0">
                <a:latin typeface="Georgia" pitchFamily="18" charset="0"/>
              </a:rPr>
              <a:t>ntegrated </a:t>
            </a:r>
            <a:r>
              <a:rPr lang="en-US" sz="2300" b="1" dirty="0" smtClean="0">
                <a:latin typeface="Georgia" pitchFamily="18" charset="0"/>
              </a:rPr>
              <a:t>C</a:t>
            </a:r>
            <a:r>
              <a:rPr lang="en-US" sz="2300" dirty="0" smtClean="0">
                <a:latin typeface="Georgia" pitchFamily="18" charset="0"/>
              </a:rPr>
              <a:t>ircuit) the circuit design is not set and you can reconfigure an FPGA as many times as you like.</a:t>
            </a:r>
          </a:p>
          <a:p>
            <a:pPr algn="just">
              <a:spcAft>
                <a:spcPts val="600"/>
              </a:spcAft>
            </a:pPr>
            <a:endParaRPr lang="en-US" sz="2300" dirty="0"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386" name="AutoShape 2" descr="Von Neumann Architecture Diagram - Computer Science GCSE"/>
          <p:cNvSpPr>
            <a:spLocks noChangeAspect="1" noChangeArrowheads="1"/>
          </p:cNvSpPr>
          <p:nvPr/>
        </p:nvSpPr>
        <p:spPr bwMode="auto">
          <a:xfrm>
            <a:off x="186690" y="-144463"/>
            <a:ext cx="36576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88" name="AutoShape 4" descr="Von Neumann Architecture Diagram - Computer Science GCSE"/>
          <p:cNvSpPr>
            <a:spLocks noChangeAspect="1" noChangeArrowheads="1"/>
          </p:cNvSpPr>
          <p:nvPr/>
        </p:nvSpPr>
        <p:spPr bwMode="auto">
          <a:xfrm>
            <a:off x="186690" y="-144463"/>
            <a:ext cx="36576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0" name="AutoShape 6" descr="Von Neumann Architecture Diagram - Computer Science GCSE"/>
          <p:cNvSpPr>
            <a:spLocks noChangeAspect="1" noChangeArrowheads="1"/>
          </p:cNvSpPr>
          <p:nvPr/>
        </p:nvSpPr>
        <p:spPr bwMode="auto">
          <a:xfrm>
            <a:off x="186690" y="-144463"/>
            <a:ext cx="36576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6392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317500"/>
            <a:ext cx="10666096" cy="622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152400"/>
            <a:ext cx="9875520" cy="6096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FPGA </a:t>
            </a:r>
            <a:r>
              <a:rPr lang="en-US" b="1" dirty="0" err="1" smtClean="0">
                <a:solidFill>
                  <a:schemeClr val="tx1"/>
                </a:solidFill>
              </a:rPr>
              <a:t>vs</a:t>
            </a:r>
            <a:r>
              <a:rPr lang="en-US" b="1" dirty="0" smtClean="0">
                <a:solidFill>
                  <a:schemeClr val="tx1"/>
                </a:solidFill>
              </a:rPr>
              <a:t> Microcontroller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838200"/>
            <a:ext cx="10210800" cy="5638800"/>
          </a:xfrm>
        </p:spPr>
        <p:txBody>
          <a:bodyPr>
            <a:normAutofit/>
          </a:bodyPr>
          <a:lstStyle/>
          <a:p>
            <a:pPr algn="just">
              <a:spcAft>
                <a:spcPts val="600"/>
              </a:spcAft>
            </a:pPr>
            <a:r>
              <a:rPr lang="en-US" sz="2300" dirty="0" smtClean="0">
                <a:latin typeface="Georgia" pitchFamily="18" charset="0"/>
              </a:rPr>
              <a:t>With a microcontroller, like an </a:t>
            </a:r>
            <a:r>
              <a:rPr lang="en-US" sz="2300" dirty="0" err="1" smtClean="0">
                <a:latin typeface="Georgia" pitchFamily="18" charset="0"/>
              </a:rPr>
              <a:t>Arduino</a:t>
            </a:r>
            <a:r>
              <a:rPr lang="en-US" sz="2300" dirty="0" smtClean="0">
                <a:latin typeface="Georgia" pitchFamily="18" charset="0"/>
              </a:rPr>
              <a:t>, the chip is already designed for you. You simply write some software, usually in C or C++, and compile it to a hex file that you load onto the microcontroller. </a:t>
            </a:r>
          </a:p>
          <a:p>
            <a:pPr algn="just">
              <a:spcAft>
                <a:spcPts val="600"/>
              </a:spcAft>
            </a:pPr>
            <a:r>
              <a:rPr lang="en-US" sz="2300" dirty="0" smtClean="0">
                <a:latin typeface="Georgia" pitchFamily="18" charset="0"/>
              </a:rPr>
              <a:t>The microcontroller stores the program in flash memory and will store it until it is erased or replaced. </a:t>
            </a:r>
          </a:p>
          <a:p>
            <a:pPr algn="just">
              <a:spcAft>
                <a:spcPts val="600"/>
              </a:spcAft>
            </a:pPr>
            <a:r>
              <a:rPr lang="en-US" sz="2300" dirty="0" smtClean="0">
                <a:latin typeface="Georgia" pitchFamily="18" charset="0"/>
              </a:rPr>
              <a:t>With microcontrollers you have control over the </a:t>
            </a:r>
            <a:r>
              <a:rPr lang="en-US" sz="2300" b="1" dirty="0" smtClean="0">
                <a:latin typeface="Georgia" pitchFamily="18" charset="0"/>
              </a:rPr>
              <a:t>software</a:t>
            </a:r>
            <a:r>
              <a:rPr lang="en-US" sz="2300" dirty="0" smtClean="0">
                <a:latin typeface="Georgia" pitchFamily="18" charset="0"/>
              </a:rPr>
              <a:t>.</a:t>
            </a:r>
          </a:p>
          <a:p>
            <a:pPr algn="just">
              <a:spcAft>
                <a:spcPts val="600"/>
              </a:spcAft>
            </a:pPr>
            <a:r>
              <a:rPr lang="en-US" sz="2300" dirty="0" smtClean="0">
                <a:latin typeface="Georgia" pitchFamily="18" charset="0"/>
              </a:rPr>
              <a:t>FPGAs are different. </a:t>
            </a:r>
            <a:r>
              <a:rPr lang="en-US" sz="2300" i="1" dirty="0" smtClean="0">
                <a:latin typeface="Georgia" pitchFamily="18" charset="0"/>
              </a:rPr>
              <a:t>You</a:t>
            </a:r>
            <a:r>
              <a:rPr lang="en-US" sz="2300" dirty="0" smtClean="0">
                <a:latin typeface="Georgia" pitchFamily="18" charset="0"/>
              </a:rPr>
              <a:t> are the one designing the circuit. </a:t>
            </a:r>
          </a:p>
          <a:p>
            <a:pPr algn="just">
              <a:spcAft>
                <a:spcPts val="600"/>
              </a:spcAft>
            </a:pPr>
            <a:r>
              <a:rPr lang="en-US" sz="2300" dirty="0" smtClean="0">
                <a:solidFill>
                  <a:srgbClr val="FF0000"/>
                </a:solidFill>
                <a:latin typeface="Georgia" pitchFamily="18" charset="0"/>
              </a:rPr>
              <a:t>There is no processor to run software on</a:t>
            </a:r>
            <a:r>
              <a:rPr lang="en-US" sz="2300" dirty="0" smtClean="0">
                <a:latin typeface="Georgia" pitchFamily="18" charset="0"/>
              </a:rPr>
              <a:t>, </a:t>
            </a:r>
            <a:r>
              <a:rPr lang="en-US" sz="2300" dirty="0" smtClean="0">
                <a:latin typeface="Georgia" pitchFamily="18" charset="0"/>
              </a:rPr>
              <a:t>we </a:t>
            </a:r>
            <a:r>
              <a:rPr lang="en-US" sz="2300" dirty="0" smtClean="0">
                <a:latin typeface="Georgia" pitchFamily="18" charset="0"/>
              </a:rPr>
              <a:t>can configure an FPGA to be something as simple as an and gate, or something as complex as a multi-core processor.</a:t>
            </a:r>
          </a:p>
          <a:p>
            <a:pPr algn="just">
              <a:spcAft>
                <a:spcPts val="600"/>
              </a:spcAft>
            </a:pPr>
            <a:r>
              <a:rPr lang="en-US" sz="2300" dirty="0" smtClean="0">
                <a:latin typeface="Georgia" pitchFamily="18" charset="0"/>
              </a:rPr>
              <a:t>We create our design using HDL (</a:t>
            </a:r>
            <a:r>
              <a:rPr lang="en-US" sz="2300" b="1" dirty="0" smtClean="0">
                <a:latin typeface="Georgia" pitchFamily="18" charset="0"/>
              </a:rPr>
              <a:t>H</a:t>
            </a:r>
            <a:r>
              <a:rPr lang="en-US" sz="2300" dirty="0" smtClean="0">
                <a:latin typeface="Georgia" pitchFamily="18" charset="0"/>
              </a:rPr>
              <a:t>ardware</a:t>
            </a:r>
            <a:r>
              <a:rPr lang="en-US" sz="2300" dirty="0" smtClean="0">
                <a:latin typeface="Georgia" pitchFamily="18" charset="0"/>
              </a:rPr>
              <a:t> </a:t>
            </a:r>
            <a:r>
              <a:rPr lang="en-US" sz="2300" b="1" dirty="0" smtClean="0">
                <a:latin typeface="Georgia" pitchFamily="18" charset="0"/>
              </a:rPr>
              <a:t>D</a:t>
            </a:r>
            <a:r>
              <a:rPr lang="en-US" sz="2300" dirty="0" smtClean="0">
                <a:latin typeface="Georgia" pitchFamily="18" charset="0"/>
              </a:rPr>
              <a:t>escription</a:t>
            </a:r>
            <a:r>
              <a:rPr lang="en-US" sz="2300" dirty="0" smtClean="0">
                <a:latin typeface="Georgia" pitchFamily="18" charset="0"/>
              </a:rPr>
              <a:t> </a:t>
            </a:r>
            <a:r>
              <a:rPr lang="en-US" sz="2300" b="1" dirty="0" smtClean="0">
                <a:latin typeface="Georgia" pitchFamily="18" charset="0"/>
              </a:rPr>
              <a:t>L</a:t>
            </a:r>
            <a:r>
              <a:rPr lang="en-US" sz="2300" dirty="0" smtClean="0">
                <a:latin typeface="Georgia" pitchFamily="18" charset="0"/>
              </a:rPr>
              <a:t>anguage). </a:t>
            </a:r>
          </a:p>
          <a:p>
            <a:pPr algn="just">
              <a:spcAft>
                <a:spcPts val="600"/>
              </a:spcAft>
            </a:pPr>
            <a:r>
              <a:rPr lang="en-US" sz="2300" dirty="0" smtClean="0">
                <a:latin typeface="Georgia" pitchFamily="18" charset="0"/>
              </a:rPr>
              <a:t>The two most popular HDLs are </a:t>
            </a:r>
            <a:r>
              <a:rPr lang="en-US" sz="2300" dirty="0" err="1" smtClean="0">
                <a:latin typeface="Georgia" pitchFamily="18" charset="0"/>
              </a:rPr>
              <a:t>Verilog</a:t>
            </a:r>
            <a:r>
              <a:rPr lang="en-US" sz="2300" dirty="0" smtClean="0">
                <a:latin typeface="Georgia" pitchFamily="18" charset="0"/>
              </a:rPr>
              <a:t> and VHDL.</a:t>
            </a:r>
          </a:p>
          <a:p>
            <a:pPr algn="just"/>
            <a:endParaRPr lang="en-US" sz="2300" dirty="0" smtClean="0">
              <a:latin typeface="Georgia" pitchFamily="18" charset="0"/>
            </a:endParaRPr>
          </a:p>
          <a:p>
            <a:endParaRPr lang="en-US" dirty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48640" y="381000"/>
            <a:ext cx="9875520" cy="5775960"/>
          </a:xfrm>
        </p:spPr>
        <p:txBody>
          <a:bodyPr>
            <a:normAutofit/>
          </a:bodyPr>
          <a:lstStyle/>
          <a:p>
            <a:pPr algn="just">
              <a:spcAft>
                <a:spcPts val="600"/>
              </a:spcAft>
            </a:pPr>
            <a:r>
              <a:rPr lang="en-US" sz="2300" dirty="0" smtClean="0">
                <a:latin typeface="Georgia" pitchFamily="18" charset="0"/>
              </a:rPr>
              <a:t>We </a:t>
            </a:r>
            <a:r>
              <a:rPr lang="en-US" sz="2300" dirty="0" smtClean="0">
                <a:latin typeface="Georgia" pitchFamily="18" charset="0"/>
              </a:rPr>
              <a:t>then </a:t>
            </a:r>
            <a:r>
              <a:rPr lang="en-US" sz="2300" i="1" dirty="0" smtClean="0">
                <a:latin typeface="Georgia" pitchFamily="18" charset="0"/>
              </a:rPr>
              <a:t>synthesize</a:t>
            </a:r>
            <a:r>
              <a:rPr lang="en-US" sz="2300" dirty="0" smtClean="0">
                <a:latin typeface="Georgia" pitchFamily="18" charset="0"/>
              </a:rPr>
              <a:t> your HDL into a </a:t>
            </a:r>
            <a:r>
              <a:rPr lang="en-US" sz="2300" dirty="0" smtClean="0">
                <a:solidFill>
                  <a:srgbClr val="FF0000"/>
                </a:solidFill>
                <a:latin typeface="Georgia" pitchFamily="18" charset="0"/>
              </a:rPr>
              <a:t>bit file </a:t>
            </a:r>
            <a:r>
              <a:rPr lang="en-US" sz="2300" dirty="0" smtClean="0">
                <a:latin typeface="Georgia" pitchFamily="18" charset="0"/>
              </a:rPr>
              <a:t>which </a:t>
            </a:r>
            <a:r>
              <a:rPr lang="en-US" sz="2300" dirty="0" smtClean="0">
                <a:latin typeface="Georgia" pitchFamily="18" charset="0"/>
              </a:rPr>
              <a:t>we </a:t>
            </a:r>
            <a:r>
              <a:rPr lang="en-US" sz="2300" dirty="0" smtClean="0">
                <a:latin typeface="Georgia" pitchFamily="18" charset="0"/>
              </a:rPr>
              <a:t>can use to configure the FPGA. </a:t>
            </a:r>
          </a:p>
          <a:p>
            <a:pPr algn="just">
              <a:spcAft>
                <a:spcPts val="600"/>
              </a:spcAft>
            </a:pPr>
            <a:r>
              <a:rPr lang="en-US" sz="2300" dirty="0" smtClean="0">
                <a:latin typeface="Georgia" pitchFamily="18" charset="0"/>
              </a:rPr>
              <a:t>A slight downside to FPGAs is that they store their configuration in </a:t>
            </a:r>
            <a:r>
              <a:rPr lang="en-US" sz="2300" dirty="0" smtClean="0">
                <a:solidFill>
                  <a:srgbClr val="FF0000"/>
                </a:solidFill>
                <a:latin typeface="Georgia" pitchFamily="18" charset="0"/>
              </a:rPr>
              <a:t>RAM, not flash</a:t>
            </a:r>
            <a:r>
              <a:rPr lang="en-US" sz="2300" dirty="0" smtClean="0">
                <a:latin typeface="Georgia" pitchFamily="18" charset="0"/>
              </a:rPr>
              <a:t>, meaning that once they lose power they lose their configuration. </a:t>
            </a:r>
          </a:p>
          <a:p>
            <a:pPr algn="just">
              <a:spcAft>
                <a:spcPts val="600"/>
              </a:spcAft>
            </a:pPr>
            <a:r>
              <a:rPr lang="en-US" sz="2300" dirty="0" smtClean="0">
                <a:latin typeface="Georgia" pitchFamily="18" charset="0"/>
              </a:rPr>
              <a:t>They must be configured every time power is applied.</a:t>
            </a:r>
          </a:p>
          <a:p>
            <a:pPr algn="just">
              <a:spcAft>
                <a:spcPts val="600"/>
              </a:spcAft>
            </a:pPr>
            <a:r>
              <a:rPr lang="en-US" sz="2300" dirty="0" smtClean="0">
                <a:latin typeface="Georgia" pitchFamily="18" charset="0"/>
              </a:rPr>
              <a:t>With FPGAs </a:t>
            </a:r>
            <a:r>
              <a:rPr lang="en-US" sz="2300" dirty="0" smtClean="0">
                <a:latin typeface="Georgia" pitchFamily="18" charset="0"/>
              </a:rPr>
              <a:t>we </a:t>
            </a:r>
            <a:r>
              <a:rPr lang="en-US" sz="2300" dirty="0" smtClean="0">
                <a:latin typeface="Georgia" pitchFamily="18" charset="0"/>
              </a:rPr>
              <a:t>have control over the </a:t>
            </a:r>
            <a:r>
              <a:rPr lang="en-US" sz="2300" b="1" dirty="0" smtClean="0">
                <a:latin typeface="Georgia" pitchFamily="18" charset="0"/>
              </a:rPr>
              <a:t>hardware</a:t>
            </a:r>
            <a:r>
              <a:rPr lang="en-US" sz="2400" dirty="0" smtClean="0">
                <a:latin typeface="Georgia" pitchFamily="18" charset="0"/>
              </a:rPr>
              <a:t>.</a:t>
            </a:r>
          </a:p>
          <a:p>
            <a:pPr algn="just"/>
            <a:endParaRPr lang="en-US" sz="2300" dirty="0"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152400"/>
            <a:ext cx="9875520" cy="609600"/>
          </a:xfrm>
        </p:spPr>
        <p:txBody>
          <a:bodyPr/>
          <a:lstStyle/>
          <a:p>
            <a:r>
              <a:rPr lang="en-US" b="1" dirty="0" smtClean="0"/>
              <a:t>Operation of an SRAM-Based FPGA Cell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1800" y="3429000"/>
            <a:ext cx="5457825" cy="2878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533400" y="914400"/>
            <a:ext cx="9982200" cy="25699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65138" indent="-465138" algn="just">
              <a:buFont typeface="Wingdings" pitchFamily="2" charset="2"/>
              <a:buChar char="Ø"/>
              <a:tabLst>
                <a:tab pos="404813" algn="l"/>
              </a:tabLst>
            </a:pPr>
            <a:r>
              <a:rPr lang="en-US" sz="2300" dirty="0" smtClean="0">
                <a:latin typeface="Georgia" pitchFamily="18" charset="0"/>
              </a:rPr>
              <a:t>A pair of cross-coupled inverters sustain whatever value is programmed into them. </a:t>
            </a:r>
          </a:p>
          <a:p>
            <a:pPr marL="465138" indent="-465138" algn="just">
              <a:buFont typeface="Wingdings" pitchFamily="2" charset="2"/>
              <a:buChar char="Ø"/>
              <a:tabLst>
                <a:tab pos="404813" algn="l"/>
              </a:tabLst>
            </a:pPr>
            <a:r>
              <a:rPr lang="en-US" sz="2300" dirty="0" smtClean="0">
                <a:latin typeface="Georgia" pitchFamily="18" charset="0"/>
              </a:rPr>
              <a:t>A single n-transistor gate (C) is provided for either writing a value or reading a value. </a:t>
            </a:r>
          </a:p>
          <a:p>
            <a:pPr marL="465138" indent="-465138" algn="just">
              <a:buFont typeface="Wingdings" pitchFamily="2" charset="2"/>
              <a:buChar char="Ø"/>
              <a:tabLst>
                <a:tab pos="404813" algn="l"/>
              </a:tabLst>
            </a:pPr>
            <a:r>
              <a:rPr lang="en-US" sz="2300" dirty="0" smtClean="0">
                <a:latin typeface="Georgia" pitchFamily="18" charset="0"/>
              </a:rPr>
              <a:t>The ratio of sizes between the transistor (C) and the upper inverter (A) is set to allow values sent through the n-transistor to overpower the inverter's output.</a:t>
            </a:r>
            <a:endParaRPr lang="en-US" sz="2300" dirty="0"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304800"/>
            <a:ext cx="10210800" cy="6172200"/>
          </a:xfrm>
        </p:spPr>
        <p:txBody>
          <a:bodyPr>
            <a:normAutofit lnSpcReduction="10000"/>
          </a:bodyPr>
          <a:lstStyle/>
          <a:p>
            <a:pPr algn="just"/>
            <a:r>
              <a:rPr lang="en-US" sz="2500" dirty="0" smtClean="0">
                <a:latin typeface="Georgia" pitchFamily="18" charset="0"/>
              </a:rPr>
              <a:t>If the gate of the n-transistor (C) is set to 1, then the switch is closed and the data value is transmitted to the cross-coupled inverters that retain the value. </a:t>
            </a:r>
          </a:p>
          <a:p>
            <a:pPr algn="just"/>
            <a:r>
              <a:rPr lang="en-US" sz="2500" dirty="0" smtClean="0">
                <a:latin typeface="Georgia" pitchFamily="18" charset="0"/>
              </a:rPr>
              <a:t>The gate of the n-transistor (C) is set to 0 for the read back mode. </a:t>
            </a:r>
          </a:p>
          <a:p>
            <a:pPr algn="just"/>
            <a:r>
              <a:rPr lang="en-US" sz="2500" dirty="0" smtClean="0">
                <a:latin typeface="Georgia" pitchFamily="18" charset="0"/>
              </a:rPr>
              <a:t>The read back feature is used during debugging to determine the current state of the system. </a:t>
            </a:r>
          </a:p>
          <a:p>
            <a:pPr algn="just"/>
            <a:r>
              <a:rPr lang="en-US" sz="2500" dirty="0" smtClean="0">
                <a:latin typeface="Georgia" pitchFamily="18" charset="0"/>
              </a:rPr>
              <a:t>The actual control of the FPGA is handled by the</a:t>
            </a:r>
            <a:r>
              <a:rPr lang="en-US" sz="2500" i="1" dirty="0" smtClean="0">
                <a:latin typeface="Georgia" pitchFamily="18" charset="0"/>
              </a:rPr>
              <a:t> Q and Q’ </a:t>
            </a:r>
            <a:r>
              <a:rPr lang="en-US" sz="2500" dirty="0" smtClean="0">
                <a:latin typeface="Georgia" pitchFamily="18" charset="0"/>
              </a:rPr>
              <a:t>outputs.</a:t>
            </a:r>
          </a:p>
          <a:p>
            <a:pPr algn="just"/>
            <a:r>
              <a:rPr lang="en-US" sz="2500" dirty="0" smtClean="0">
                <a:solidFill>
                  <a:srgbClr val="FF0000"/>
                </a:solidFill>
                <a:latin typeface="Georgia" pitchFamily="18" charset="0"/>
              </a:rPr>
              <a:t>One simple application of an SRAM </a:t>
            </a:r>
            <a:r>
              <a:rPr lang="en-US" sz="2500" dirty="0" smtClean="0">
                <a:latin typeface="Georgia" pitchFamily="18" charset="0"/>
              </a:rPr>
              <a:t>bit is to have the</a:t>
            </a:r>
            <a:r>
              <a:rPr lang="en-US" sz="2500" i="1" dirty="0" smtClean="0">
                <a:latin typeface="Georgia" pitchFamily="18" charset="0"/>
              </a:rPr>
              <a:t> Q terminal connected to the </a:t>
            </a:r>
            <a:r>
              <a:rPr lang="en-US" sz="2500" dirty="0" smtClean="0">
                <a:latin typeface="Georgia" pitchFamily="18" charset="0"/>
              </a:rPr>
              <a:t>gate of an n-transistor. </a:t>
            </a:r>
          </a:p>
          <a:p>
            <a:pPr algn="just"/>
            <a:r>
              <a:rPr lang="en-US" sz="2500" dirty="0" smtClean="0">
                <a:latin typeface="Georgia" pitchFamily="18" charset="0"/>
              </a:rPr>
              <a:t>If a 1 is assigned to the programming bit, the transistor is closed</a:t>
            </a:r>
          </a:p>
          <a:p>
            <a:pPr algn="just"/>
            <a:r>
              <a:rPr lang="en-US" sz="2500" dirty="0" smtClean="0">
                <a:latin typeface="Georgia" pitchFamily="18" charset="0"/>
              </a:rPr>
              <a:t>and the values can pass between the source and the drain. </a:t>
            </a:r>
          </a:p>
          <a:p>
            <a:pPr algn="just"/>
            <a:r>
              <a:rPr lang="en-US" sz="2500" dirty="0" smtClean="0">
                <a:latin typeface="Georgia" pitchFamily="18" charset="0"/>
              </a:rPr>
              <a:t>If a </a:t>
            </a:r>
            <a:r>
              <a:rPr lang="en-US" sz="2500" dirty="0" smtClean="0">
                <a:latin typeface="Georgia" pitchFamily="18" charset="0"/>
              </a:rPr>
              <a:t>‘0’ </a:t>
            </a:r>
            <a:r>
              <a:rPr lang="en-US" sz="2500" dirty="0" smtClean="0">
                <a:latin typeface="Georgia" pitchFamily="18" charset="0"/>
              </a:rPr>
              <a:t>is assigned, the transistor is opened and the values cannot pass. </a:t>
            </a:r>
          </a:p>
          <a:p>
            <a:pPr algn="just"/>
            <a:r>
              <a:rPr lang="en-US" sz="2500" dirty="0" smtClean="0">
                <a:latin typeface="Georgia" pitchFamily="18" charset="0"/>
              </a:rPr>
              <a:t>Thus, this construct operates similarly to an anti-fuse though it requires much more area.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48640" y="457200"/>
            <a:ext cx="9875520" cy="5699760"/>
          </a:xfrm>
        </p:spPr>
        <p:txBody>
          <a:bodyPr/>
          <a:lstStyle/>
          <a:p>
            <a:r>
              <a:rPr lang="en-US" sz="2300" dirty="0" smtClean="0">
                <a:latin typeface="Georgia" pitchFamily="18" charset="0"/>
              </a:rPr>
              <a:t>One of the most useful SRAM-based structures is the LUT. </a:t>
            </a:r>
          </a:p>
          <a:p>
            <a:r>
              <a:rPr lang="en-US" sz="2300" dirty="0" smtClean="0">
                <a:latin typeface="Georgia" pitchFamily="18" charset="0"/>
              </a:rPr>
              <a:t>By connecting</a:t>
            </a:r>
            <a:r>
              <a:rPr lang="en-US" sz="2300" i="1" dirty="0" smtClean="0">
                <a:latin typeface="Georgia" pitchFamily="18" charset="0"/>
              </a:rPr>
              <a:t> 2</a:t>
            </a:r>
            <a:r>
              <a:rPr lang="en-US" sz="2300" i="1" baseline="30000" dirty="0" smtClean="0">
                <a:latin typeface="Georgia" pitchFamily="18" charset="0"/>
              </a:rPr>
              <a:t>N</a:t>
            </a:r>
            <a:r>
              <a:rPr lang="en-US" sz="2300" i="1" dirty="0" smtClean="0">
                <a:latin typeface="Georgia" pitchFamily="18" charset="0"/>
              </a:rPr>
              <a:t> programming bits to a multiplexer. </a:t>
            </a:r>
            <a:r>
              <a:rPr lang="en-US" sz="2300" dirty="0" smtClean="0">
                <a:latin typeface="Georgia" pitchFamily="18" charset="0"/>
              </a:rPr>
              <a:t>Where </a:t>
            </a:r>
            <a:r>
              <a:rPr lang="en-US" sz="2300" b="1" i="1" dirty="0" smtClean="0">
                <a:latin typeface="Georgia" pitchFamily="18" charset="0"/>
              </a:rPr>
              <a:t>PQ • • • P7 denote the programming bits.</a:t>
            </a:r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3600" y="1676400"/>
            <a:ext cx="3156039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0800" y="5486400"/>
            <a:ext cx="283845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152400"/>
            <a:ext cx="9875520" cy="5334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FPGA Architectures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685800"/>
            <a:ext cx="10210800" cy="5791200"/>
          </a:xfrm>
        </p:spPr>
        <p:txBody>
          <a:bodyPr>
            <a:normAutofit/>
          </a:bodyPr>
          <a:lstStyle/>
          <a:p>
            <a:pPr algn="just">
              <a:spcAft>
                <a:spcPts val="600"/>
              </a:spcAft>
            </a:pPr>
            <a:r>
              <a:rPr lang="en-US" sz="2300" dirty="0" smtClean="0">
                <a:latin typeface="Georgia" pitchFamily="18" charset="0"/>
              </a:rPr>
              <a:t>FPGAs contain a matrix of logic elements (cells) that can be interconnected in any desired configuration to implement a given algorithm. </a:t>
            </a:r>
          </a:p>
          <a:p>
            <a:pPr algn="just">
              <a:spcAft>
                <a:spcPts val="600"/>
              </a:spcAft>
            </a:pPr>
            <a:r>
              <a:rPr lang="en-US" sz="2300" dirty="0" smtClean="0">
                <a:latin typeface="Georgia" pitchFamily="18" charset="0"/>
              </a:rPr>
              <a:t>There are various configurations in which FPGA cells can be arranged</a:t>
            </a:r>
          </a:p>
          <a:p>
            <a:pPr algn="just">
              <a:spcAft>
                <a:spcPts val="600"/>
              </a:spcAft>
            </a:pPr>
            <a:r>
              <a:rPr lang="en-US" sz="2300" dirty="0" smtClean="0">
                <a:latin typeface="Georgia" pitchFamily="18" charset="0"/>
              </a:rPr>
              <a:t>two popular architectures used:</a:t>
            </a:r>
          </a:p>
          <a:p>
            <a:pPr algn="just">
              <a:spcAft>
                <a:spcPts val="600"/>
              </a:spcAft>
            </a:pPr>
            <a:r>
              <a:rPr lang="en-US" sz="2300" dirty="0" smtClean="0">
                <a:latin typeface="Georgia" pitchFamily="18" charset="0"/>
              </a:rPr>
              <a:t>1. The Xilinx 4000 Logic Cell Array and </a:t>
            </a:r>
          </a:p>
          <a:p>
            <a:pPr algn="just">
              <a:spcAft>
                <a:spcPts val="600"/>
              </a:spcAft>
            </a:pPr>
            <a:r>
              <a:rPr lang="en-US" sz="2300" dirty="0" smtClean="0">
                <a:latin typeface="Georgia" pitchFamily="18" charset="0"/>
              </a:rPr>
              <a:t>2. The cellular array style </a:t>
            </a:r>
            <a:r>
              <a:rPr lang="en-US" sz="2300" dirty="0" err="1" smtClean="0">
                <a:latin typeface="Georgia" pitchFamily="18" charset="0"/>
              </a:rPr>
              <a:t>CLi</a:t>
            </a:r>
            <a:r>
              <a:rPr lang="en-US" sz="2300" dirty="0" smtClean="0">
                <a:latin typeface="Georgia" pitchFamily="18" charset="0"/>
              </a:rPr>
              <a:t> FPGA</a:t>
            </a:r>
          </a:p>
          <a:p>
            <a:pPr algn="just">
              <a:spcAft>
                <a:spcPts val="600"/>
              </a:spcAft>
              <a:buNone/>
            </a:pPr>
            <a:r>
              <a:rPr lang="en-US" sz="2300" b="1" dirty="0" smtClean="0">
                <a:solidFill>
                  <a:srgbClr val="FF0000"/>
                </a:solidFill>
                <a:latin typeface="Georgia" pitchFamily="18" charset="0"/>
              </a:rPr>
              <a:t>Xilinx 4000 FPGA:</a:t>
            </a:r>
          </a:p>
          <a:p>
            <a:pPr algn="just">
              <a:spcAft>
                <a:spcPts val="600"/>
              </a:spcAft>
            </a:pPr>
            <a:r>
              <a:rPr lang="en-US" sz="2300" dirty="0" smtClean="0">
                <a:latin typeface="Georgia" pitchFamily="18" charset="0"/>
              </a:rPr>
              <a:t>In the Xilinx 4000 FPGA, the logic cells are embedded grid-like on the chip. </a:t>
            </a:r>
          </a:p>
          <a:p>
            <a:pPr algn="just">
              <a:spcAft>
                <a:spcPts val="600"/>
              </a:spcAft>
            </a:pPr>
            <a:r>
              <a:rPr lang="en-US" sz="2300" dirty="0" smtClean="0">
                <a:latin typeface="Georgia" pitchFamily="18" charset="0"/>
              </a:rPr>
              <a:t>This arrangement is ideal for long distance communication as long as most connections between input and output are relatively short. </a:t>
            </a:r>
          </a:p>
          <a:p>
            <a:pPr algn="just">
              <a:spcAft>
                <a:spcPts val="600"/>
              </a:spcAft>
            </a:pPr>
            <a:r>
              <a:rPr lang="en-US" sz="2300" dirty="0" smtClean="0">
                <a:latin typeface="Georgia" pitchFamily="18" charset="0"/>
              </a:rPr>
              <a:t>The cellular array is configured specifically for fast local communications.</a:t>
            </a:r>
            <a:endParaRPr lang="en-US" sz="2300" dirty="0"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381000"/>
            <a:ext cx="10210800" cy="6019800"/>
          </a:xfrm>
        </p:spPr>
        <p:txBody>
          <a:bodyPr>
            <a:normAutofit/>
          </a:bodyPr>
          <a:lstStyle/>
          <a:p>
            <a:pPr algn="just"/>
            <a:r>
              <a:rPr lang="en-US" sz="2300" dirty="0" smtClean="0">
                <a:latin typeface="Georgia" pitchFamily="18" charset="0"/>
              </a:rPr>
              <a:t>This configuration features a small amount of routing resources running horizontally and vertically between the cells, limiting communication to short distances on the chip. </a:t>
            </a:r>
          </a:p>
          <a:p>
            <a:pPr algn="just"/>
            <a:r>
              <a:rPr lang="en-US" sz="2300" b="1" dirty="0" smtClean="0">
                <a:solidFill>
                  <a:srgbClr val="FF0000"/>
                </a:solidFill>
                <a:latin typeface="Georgia" pitchFamily="18" charset="0"/>
              </a:rPr>
              <a:t>Xilinx 4000 Logic Cell Array</a:t>
            </a:r>
          </a:p>
          <a:p>
            <a:pPr algn="just"/>
            <a:r>
              <a:rPr lang="en-US" sz="2300" dirty="0" smtClean="0">
                <a:latin typeface="Georgia" pitchFamily="18" charset="0"/>
              </a:rPr>
              <a:t>The Xilinx 4000 series FPGA is an</a:t>
            </a:r>
            <a:r>
              <a:rPr lang="en-US" sz="2300" i="1" dirty="0" smtClean="0">
                <a:latin typeface="Georgia" pitchFamily="18" charset="0"/>
              </a:rPr>
              <a:t> </a:t>
            </a:r>
            <a:r>
              <a:rPr lang="en-US" sz="2300" i="1" dirty="0" err="1" smtClean="0">
                <a:latin typeface="Georgia" pitchFamily="18" charset="0"/>
              </a:rPr>
              <a:t>IslandStyle</a:t>
            </a:r>
            <a:r>
              <a:rPr lang="en-US" sz="2300" i="1" dirty="0" smtClean="0">
                <a:latin typeface="Georgia" pitchFamily="18" charset="0"/>
              </a:rPr>
              <a:t> FPGA with logic cells embedded in a </a:t>
            </a:r>
            <a:r>
              <a:rPr lang="en-US" sz="2300" dirty="0" smtClean="0">
                <a:latin typeface="Georgia" pitchFamily="18" charset="0"/>
              </a:rPr>
              <a:t>general routing structure that permits arbitrary point to point communication. 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3124200"/>
            <a:ext cx="3962400" cy="32778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4488" indent="-344488" algn="just">
              <a:buFont typeface="Wingdings" pitchFamily="2" charset="2"/>
              <a:buChar char="Ø"/>
              <a:tabLst>
                <a:tab pos="344488" algn="l"/>
              </a:tabLst>
            </a:pPr>
            <a:r>
              <a:rPr lang="en-US" sz="2300" dirty="0" smtClean="0">
                <a:latin typeface="Georgia" pitchFamily="18" charset="0"/>
              </a:rPr>
              <a:t>The logic blocks are surrounded by horizontal and vertical routing channels.</a:t>
            </a:r>
          </a:p>
          <a:p>
            <a:pPr marL="344488" indent="-344488" algn="just">
              <a:buFont typeface="Wingdings" pitchFamily="2" charset="2"/>
              <a:buChar char="Ø"/>
              <a:tabLst>
                <a:tab pos="344488" algn="l"/>
              </a:tabLst>
            </a:pPr>
            <a:r>
              <a:rPr lang="en-US" sz="2300" dirty="0" smtClean="0">
                <a:latin typeface="Georgia" pitchFamily="18" charset="0"/>
              </a:rPr>
              <a:t>The only requirement for good routing structure is that the source and destination be relatively close together.</a:t>
            </a:r>
            <a:endParaRPr lang="en-US" sz="2300" dirty="0">
              <a:solidFill>
                <a:srgbClr val="FF0000"/>
              </a:solidFill>
              <a:latin typeface="Georgia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72200" y="2743200"/>
            <a:ext cx="3662566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48640" y="304800"/>
            <a:ext cx="9875520" cy="5852160"/>
          </a:xfrm>
        </p:spPr>
        <p:txBody>
          <a:bodyPr/>
          <a:lstStyle/>
          <a:p>
            <a:pPr algn="just"/>
            <a:r>
              <a:rPr lang="en-US" sz="2200" dirty="0" smtClean="0">
                <a:latin typeface="Georgia" pitchFamily="18" charset="0"/>
              </a:rPr>
              <a:t>Details of the routing structure are shown in Figure 7.23. </a:t>
            </a:r>
          </a:p>
          <a:p>
            <a:pPr algn="just"/>
            <a:r>
              <a:rPr lang="en-US" sz="2200" dirty="0" smtClean="0">
                <a:latin typeface="Georgia" pitchFamily="18" charset="0"/>
              </a:rPr>
              <a:t>Each of the inputs of the cell (F1-F4, G1-G4, C1-C4, K) comes from one of a set of tracks adjacent to that cell. The outputs are similar (X, XQ, Y, YQ), but they have the choice of both horizontal and vertical tracks</a:t>
            </a:r>
            <a:endParaRPr lang="en-US" sz="2200" dirty="0">
              <a:latin typeface="Georgia" pitchFamily="18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38600" y="1828800"/>
            <a:ext cx="6600825" cy="4559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381000" y="2286000"/>
            <a:ext cx="35814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 smtClean="0">
                <a:latin typeface="Georgia" pitchFamily="18" charset="0"/>
              </a:rPr>
              <a:t>CLB: configurable logic block</a:t>
            </a:r>
            <a:endParaRPr lang="en-US" sz="2200" dirty="0"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48640" y="381000"/>
            <a:ext cx="9875520" cy="6019800"/>
          </a:xfrm>
        </p:spPr>
        <p:txBody>
          <a:bodyPr>
            <a:normAutofit/>
          </a:bodyPr>
          <a:lstStyle/>
          <a:p>
            <a:pPr algn="just">
              <a:spcAft>
                <a:spcPts val="600"/>
              </a:spcAft>
            </a:pPr>
            <a:r>
              <a:rPr lang="en-US" sz="2300" dirty="0" smtClean="0">
                <a:latin typeface="Georgia" pitchFamily="18" charset="0"/>
              </a:rPr>
              <a:t>The routing structure is made up of three different length lines: </a:t>
            </a:r>
          </a:p>
          <a:p>
            <a:pPr algn="just">
              <a:spcAft>
                <a:spcPts val="600"/>
              </a:spcAft>
              <a:buNone/>
            </a:pPr>
            <a:r>
              <a:rPr lang="en-US" sz="2300" dirty="0" smtClean="0">
                <a:latin typeface="Georgia" pitchFamily="18" charset="0"/>
              </a:rPr>
              <a:t>	single-length, double-length, and long lines. </a:t>
            </a:r>
          </a:p>
          <a:p>
            <a:pPr algn="just">
              <a:spcAft>
                <a:spcPts val="600"/>
              </a:spcAft>
            </a:pPr>
            <a:r>
              <a:rPr lang="en-US" sz="2300" dirty="0" smtClean="0">
                <a:latin typeface="Georgia" pitchFamily="18" charset="0"/>
              </a:rPr>
              <a:t>Single-length lines travel the height of a single cell, where they then enter a switch matrix. </a:t>
            </a:r>
          </a:p>
          <a:p>
            <a:pPr algn="just">
              <a:spcAft>
                <a:spcPts val="600"/>
              </a:spcAft>
            </a:pPr>
            <a:r>
              <a:rPr lang="en-US" sz="2300" dirty="0" smtClean="0">
                <a:latin typeface="Georgia" pitchFamily="18" charset="0"/>
              </a:rPr>
              <a:t>The switch matrix allows this signal to travel out vertically and/or horizontally. Thus single-length lines can be cascaded together to travel longer distances. </a:t>
            </a:r>
          </a:p>
          <a:p>
            <a:pPr algn="just">
              <a:spcAft>
                <a:spcPts val="600"/>
              </a:spcAft>
            </a:pPr>
            <a:r>
              <a:rPr lang="en-US" sz="2300" dirty="0" smtClean="0">
                <a:latin typeface="Georgia" pitchFamily="18" charset="0"/>
              </a:rPr>
              <a:t>Double-length lines are similar to single-length lines except that they travel the height of two cells before entering a switch matrix. </a:t>
            </a:r>
          </a:p>
          <a:p>
            <a:pPr algn="just">
              <a:spcAft>
                <a:spcPts val="600"/>
              </a:spcAft>
            </a:pPr>
            <a:r>
              <a:rPr lang="en-US" sz="2300" dirty="0" smtClean="0">
                <a:latin typeface="Georgia" pitchFamily="18" charset="0"/>
              </a:rPr>
              <a:t>Finally, long lines go half the chip height without entering the switch matrix. This way, routes of very long distances can be accommodated efficiently.</a:t>
            </a:r>
          </a:p>
          <a:p>
            <a:pPr algn="just">
              <a:spcAft>
                <a:spcPts val="600"/>
              </a:spcAft>
            </a:pPr>
            <a:r>
              <a:rPr lang="en-US" sz="2300" dirty="0" smtClean="0">
                <a:latin typeface="Georgia" pitchFamily="18" charset="0"/>
              </a:rPr>
              <a:t>The Xilinx 4000 series logic cell is made up of three LUTs, two programmable </a:t>
            </a:r>
            <a:r>
              <a:rPr lang="en-US" sz="2300" dirty="0" err="1" smtClean="0">
                <a:latin typeface="Georgia" pitchFamily="18" charset="0"/>
              </a:rPr>
              <a:t>flipflops</a:t>
            </a:r>
            <a:r>
              <a:rPr lang="en-US" sz="2300" dirty="0" smtClean="0">
                <a:latin typeface="Georgia" pitchFamily="18" charset="0"/>
              </a:rPr>
              <a:t>, and multiple programmable multiplexers</a:t>
            </a:r>
            <a:endParaRPr lang="en-US" sz="2300" dirty="0"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48640" y="381000"/>
            <a:ext cx="9875520" cy="577596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304800"/>
            <a:ext cx="6253162" cy="6190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381000"/>
            <a:ext cx="10393680" cy="6096000"/>
          </a:xfrm>
        </p:spPr>
        <p:txBody>
          <a:bodyPr>
            <a:noAutofit/>
          </a:bodyPr>
          <a:lstStyle/>
          <a:p>
            <a:r>
              <a:rPr lang="en-US" sz="2200" b="1" dirty="0" smtClean="0">
                <a:solidFill>
                  <a:srgbClr val="FF0000"/>
                </a:solidFill>
                <a:latin typeface="Georgia" pitchFamily="18" charset="0"/>
              </a:rPr>
              <a:t>Central Processing Unit (CPU)</a:t>
            </a:r>
          </a:p>
          <a:p>
            <a:r>
              <a:rPr lang="en-US" sz="2200" dirty="0" smtClean="0">
                <a:latin typeface="Georgia" pitchFamily="18" charset="0"/>
              </a:rPr>
              <a:t>The  Central Processing Unit (CPU) is the electronic circuit responsible for executing the instructions of a computer program.</a:t>
            </a:r>
          </a:p>
          <a:p>
            <a:r>
              <a:rPr lang="en-US" sz="2200" dirty="0" smtClean="0">
                <a:latin typeface="Georgia" pitchFamily="18" charset="0"/>
              </a:rPr>
              <a:t>It is sometimes referred to as the microprocessor or processor.</a:t>
            </a:r>
          </a:p>
          <a:p>
            <a:r>
              <a:rPr lang="en-US" sz="2200" dirty="0" smtClean="0">
                <a:latin typeface="Georgia" pitchFamily="18" charset="0"/>
              </a:rPr>
              <a:t>The CPU contains the ALU, CU and a variety of registers.</a:t>
            </a:r>
          </a:p>
          <a:p>
            <a:r>
              <a:rPr lang="en-US" sz="2200" b="1" dirty="0" smtClean="0">
                <a:solidFill>
                  <a:srgbClr val="FF0000"/>
                </a:solidFill>
                <a:latin typeface="Georgia" pitchFamily="18" charset="0"/>
              </a:rPr>
              <a:t>Registers</a:t>
            </a:r>
          </a:p>
          <a:p>
            <a:r>
              <a:rPr lang="en-US" sz="2200" dirty="0" smtClean="0">
                <a:latin typeface="Georgia" pitchFamily="18" charset="0"/>
              </a:rPr>
              <a:t>Registers are high speed storage areas in the CPU.  All data must be stored in a register before it can be processed.</a:t>
            </a:r>
          </a:p>
          <a:p>
            <a:pPr algn="just"/>
            <a:r>
              <a:rPr lang="en-US" sz="2200" dirty="0" smtClean="0">
                <a:solidFill>
                  <a:srgbClr val="FF0000"/>
                </a:solidFill>
                <a:latin typeface="Georgia" pitchFamily="18" charset="0"/>
              </a:rPr>
              <a:t>MAR </a:t>
            </a:r>
            <a:r>
              <a:rPr lang="en-US" sz="2200" dirty="0" smtClean="0">
                <a:latin typeface="Georgia" pitchFamily="18" charset="0"/>
              </a:rPr>
              <a:t>Memory Address Register Holds the memory location of data that needs to be accessed</a:t>
            </a:r>
          </a:p>
          <a:p>
            <a:pPr algn="just"/>
            <a:r>
              <a:rPr lang="en-US" sz="2200" dirty="0" smtClean="0">
                <a:solidFill>
                  <a:srgbClr val="FF0000"/>
                </a:solidFill>
                <a:latin typeface="Georgia" pitchFamily="18" charset="0"/>
              </a:rPr>
              <a:t>MDR </a:t>
            </a:r>
            <a:r>
              <a:rPr lang="en-US" sz="2200" dirty="0" smtClean="0">
                <a:latin typeface="Georgia" pitchFamily="18" charset="0"/>
              </a:rPr>
              <a:t>Memory Data Register Holds data that is being transferred to or from memory</a:t>
            </a:r>
          </a:p>
          <a:p>
            <a:pPr algn="just"/>
            <a:r>
              <a:rPr lang="en-US" sz="2200" dirty="0" smtClean="0">
                <a:solidFill>
                  <a:srgbClr val="FF0000"/>
                </a:solidFill>
                <a:latin typeface="Georgia" pitchFamily="18" charset="0"/>
              </a:rPr>
              <a:t>AC </a:t>
            </a:r>
            <a:r>
              <a:rPr lang="en-US" sz="2200" dirty="0" smtClean="0">
                <a:latin typeface="Georgia" pitchFamily="18" charset="0"/>
              </a:rPr>
              <a:t>Accumulator Where intermediate arithmetic and logic results are stored</a:t>
            </a:r>
          </a:p>
          <a:p>
            <a:pPr algn="just"/>
            <a:r>
              <a:rPr lang="en-US" sz="2200" dirty="0" smtClean="0">
                <a:solidFill>
                  <a:srgbClr val="FF0000"/>
                </a:solidFill>
                <a:latin typeface="Georgia" pitchFamily="18" charset="0"/>
              </a:rPr>
              <a:t>PC </a:t>
            </a:r>
            <a:r>
              <a:rPr lang="en-US" sz="2200" dirty="0" smtClean="0">
                <a:latin typeface="Georgia" pitchFamily="18" charset="0"/>
              </a:rPr>
              <a:t>Program Counter Contains the address of the next instruction to be executed</a:t>
            </a:r>
          </a:p>
          <a:p>
            <a:pPr algn="just"/>
            <a:r>
              <a:rPr lang="en-US" sz="2200" dirty="0" smtClean="0">
                <a:solidFill>
                  <a:srgbClr val="FF0000"/>
                </a:solidFill>
                <a:latin typeface="Georgia" pitchFamily="18" charset="0"/>
              </a:rPr>
              <a:t>CIR </a:t>
            </a:r>
            <a:r>
              <a:rPr lang="en-US" sz="2200" dirty="0" smtClean="0">
                <a:latin typeface="Georgia" pitchFamily="18" charset="0"/>
              </a:rPr>
              <a:t>Current Instruction Register Contains the current instruction during processing</a:t>
            </a:r>
            <a:endParaRPr lang="en-US" sz="2200" dirty="0"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304800"/>
            <a:ext cx="10210800" cy="5852160"/>
          </a:xfrm>
        </p:spPr>
        <p:txBody>
          <a:bodyPr>
            <a:normAutofit/>
          </a:bodyPr>
          <a:lstStyle/>
          <a:p>
            <a:pPr algn="just">
              <a:spcAft>
                <a:spcPts val="600"/>
              </a:spcAft>
            </a:pPr>
            <a:r>
              <a:rPr lang="en-US" sz="2300" dirty="0" smtClean="0">
                <a:latin typeface="Georgia" pitchFamily="18" charset="0"/>
              </a:rPr>
              <a:t>The LUTs allow arbitrary combinational functions of its inputs to be created. </a:t>
            </a:r>
          </a:p>
          <a:p>
            <a:pPr algn="just">
              <a:spcAft>
                <a:spcPts val="600"/>
              </a:spcAft>
            </a:pPr>
            <a:r>
              <a:rPr lang="en-US" sz="2300" dirty="0" smtClean="0">
                <a:latin typeface="Georgia" pitchFamily="18" charset="0"/>
              </a:rPr>
              <a:t>Thus the structure shown can perform any function of five inputs (using all three LUTs with F and G inputs identical), any two functions of four inputs, or some functions of up to nine inputs (using all three LUTs, with F and G inputs different). </a:t>
            </a:r>
          </a:p>
          <a:p>
            <a:pPr algn="just">
              <a:spcAft>
                <a:spcPts val="600"/>
              </a:spcAft>
            </a:pPr>
            <a:r>
              <a:rPr lang="en-US" sz="2300" dirty="0" smtClean="0">
                <a:latin typeface="Georgia" pitchFamily="18" charset="0"/>
              </a:rPr>
              <a:t>SRAM controlled multiplexers then route these signals out of the </a:t>
            </a:r>
            <a:r>
              <a:rPr lang="en-US" sz="2300" i="1" dirty="0" smtClean="0">
                <a:latin typeface="Georgia" pitchFamily="18" charset="0"/>
              </a:rPr>
              <a:t>X and Y outputs (Figure 7.23) as well as to the two flip-flops. </a:t>
            </a:r>
          </a:p>
          <a:p>
            <a:pPr algn="just">
              <a:spcAft>
                <a:spcPts val="600"/>
              </a:spcAft>
            </a:pPr>
            <a:r>
              <a:rPr lang="en-US" sz="2300" i="1" dirty="0" smtClean="0">
                <a:latin typeface="Georgia" pitchFamily="18" charset="0"/>
              </a:rPr>
              <a:t>The inputs at the top (</a:t>
            </a:r>
            <a:r>
              <a:rPr lang="en-US" sz="2300" i="1" dirty="0" err="1" smtClean="0">
                <a:latin typeface="Georgia" pitchFamily="18" charset="0"/>
              </a:rPr>
              <a:t>Cl</a:t>
            </a:r>
            <a:r>
              <a:rPr lang="en-US" sz="2300" i="1" dirty="0" smtClean="0">
                <a:latin typeface="Georgia" pitchFamily="18" charset="0"/>
              </a:rPr>
              <a:t> -</a:t>
            </a:r>
            <a:r>
              <a:rPr lang="en-US" sz="2300" dirty="0" smtClean="0">
                <a:latin typeface="Georgia" pitchFamily="18" charset="0"/>
              </a:rPr>
              <a:t> C4) provide enable, set, or reset signals to the flip-flops; a direct connection to the flip-flop inputs; and the third input to the three-input LUT. </a:t>
            </a:r>
            <a:endParaRPr lang="en-US" sz="2300" smtClean="0">
              <a:latin typeface="Georgia" pitchFamily="18" charset="0"/>
            </a:endParaRPr>
          </a:p>
          <a:p>
            <a:pPr algn="just">
              <a:spcAft>
                <a:spcPts val="600"/>
              </a:spcAft>
            </a:pPr>
            <a:r>
              <a:rPr lang="en-US" sz="2300" smtClean="0">
                <a:latin typeface="Georgia" pitchFamily="18" charset="0"/>
              </a:rPr>
              <a:t>This </a:t>
            </a:r>
            <a:r>
              <a:rPr lang="en-US" sz="2300" dirty="0" smtClean="0">
                <a:latin typeface="Georgia" pitchFamily="18" charset="0"/>
              </a:rPr>
              <a:t>structure yields a powerful method of implementing arbitrary, complex digital logic.</a:t>
            </a:r>
            <a:endParaRPr lang="en-US" sz="2300" dirty="0"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48640" y="457200"/>
            <a:ext cx="9875520" cy="6096000"/>
          </a:xfrm>
        </p:spPr>
        <p:txBody>
          <a:bodyPr>
            <a:normAutofit fontScale="92500" lnSpcReduction="10000"/>
          </a:bodyPr>
          <a:lstStyle/>
          <a:p>
            <a:pPr algn="just">
              <a:spcAft>
                <a:spcPts val="600"/>
              </a:spcAft>
            </a:pPr>
            <a:r>
              <a:rPr lang="en-US" b="1" dirty="0" smtClean="0">
                <a:latin typeface="Georgia" pitchFamily="18" charset="0"/>
              </a:rPr>
              <a:t>Arithmetic and Logic Unit (ALU)</a:t>
            </a:r>
          </a:p>
          <a:p>
            <a:pPr algn="just">
              <a:spcAft>
                <a:spcPts val="600"/>
              </a:spcAft>
            </a:pPr>
            <a:r>
              <a:rPr lang="en-US" dirty="0" smtClean="0">
                <a:latin typeface="Georgia" pitchFamily="18" charset="0"/>
              </a:rPr>
              <a:t>The ALU allows arithmetic (add, subtract etc) and logic (AND, OR, NOT etc) operations to be carried out.</a:t>
            </a:r>
          </a:p>
          <a:p>
            <a:pPr algn="just">
              <a:spcAft>
                <a:spcPts val="600"/>
              </a:spcAft>
            </a:pPr>
            <a:r>
              <a:rPr lang="en-US" b="1" dirty="0" smtClean="0">
                <a:latin typeface="Georgia" pitchFamily="18" charset="0"/>
              </a:rPr>
              <a:t>Control Unit (CU)</a:t>
            </a:r>
          </a:p>
          <a:p>
            <a:pPr algn="just">
              <a:spcAft>
                <a:spcPts val="600"/>
              </a:spcAft>
            </a:pPr>
            <a:r>
              <a:rPr lang="en-US" dirty="0" smtClean="0">
                <a:latin typeface="Georgia" pitchFamily="18" charset="0"/>
              </a:rPr>
              <a:t>The control unit controls the operation of the computer’s ALU, memory and input/output devices.  The control unit also provides the timing and control signals required by other computer components.</a:t>
            </a:r>
          </a:p>
          <a:p>
            <a:pPr algn="just">
              <a:spcAft>
                <a:spcPts val="600"/>
              </a:spcAft>
            </a:pPr>
            <a:endParaRPr lang="en-US" dirty="0" smtClean="0">
              <a:latin typeface="Georgia" pitchFamily="18" charset="0"/>
            </a:endParaRPr>
          </a:p>
          <a:p>
            <a:pPr algn="just">
              <a:spcAft>
                <a:spcPts val="600"/>
              </a:spcAft>
            </a:pPr>
            <a:r>
              <a:rPr lang="en-US" b="1" dirty="0" smtClean="0">
                <a:latin typeface="Georgia" pitchFamily="18" charset="0"/>
              </a:rPr>
              <a:t>Buses</a:t>
            </a:r>
          </a:p>
          <a:p>
            <a:pPr algn="just">
              <a:spcAft>
                <a:spcPts val="600"/>
              </a:spcAft>
            </a:pPr>
            <a:r>
              <a:rPr lang="en-US" dirty="0" smtClean="0">
                <a:latin typeface="Georgia" pitchFamily="18" charset="0"/>
              </a:rPr>
              <a:t>Buses are the means by which data is transmitted from one part of a computer to another, connecting all major internal components to the CPU and memory.</a:t>
            </a:r>
          </a:p>
          <a:p>
            <a:pPr algn="just">
              <a:spcAft>
                <a:spcPts val="600"/>
              </a:spcAft>
            </a:pPr>
            <a:r>
              <a:rPr lang="en-US" dirty="0" smtClean="0">
                <a:latin typeface="Georgia" pitchFamily="18" charset="0"/>
              </a:rPr>
              <a:t>A standard CPU system bus is comprised of a control bus, data bus and address bus.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381000"/>
            <a:ext cx="10287000" cy="6248400"/>
          </a:xfrm>
        </p:spPr>
        <p:txBody>
          <a:bodyPr>
            <a:normAutofit fontScale="62500" lnSpcReduction="20000"/>
          </a:bodyPr>
          <a:lstStyle/>
          <a:p>
            <a:pPr algn="just">
              <a:spcAft>
                <a:spcPts val="600"/>
              </a:spcAft>
            </a:pPr>
            <a:r>
              <a:rPr lang="en-US" sz="3500" dirty="0" smtClean="0">
                <a:solidFill>
                  <a:srgbClr val="FF0000"/>
                </a:solidFill>
                <a:latin typeface="Georgia" pitchFamily="18" charset="0"/>
              </a:rPr>
              <a:t>Address Bus </a:t>
            </a:r>
            <a:r>
              <a:rPr lang="en-US" sz="3500" dirty="0" smtClean="0">
                <a:latin typeface="Georgia" pitchFamily="18" charset="0"/>
              </a:rPr>
              <a:t>Carries the addresses of data (but not the data) between the processor and memory</a:t>
            </a:r>
          </a:p>
          <a:p>
            <a:pPr algn="just">
              <a:spcAft>
                <a:spcPts val="600"/>
              </a:spcAft>
            </a:pPr>
            <a:r>
              <a:rPr lang="en-US" sz="3500" dirty="0" smtClean="0">
                <a:solidFill>
                  <a:srgbClr val="FF0000"/>
                </a:solidFill>
                <a:latin typeface="Georgia" pitchFamily="18" charset="0"/>
              </a:rPr>
              <a:t>Data Bus </a:t>
            </a:r>
            <a:r>
              <a:rPr lang="en-US" sz="3500" dirty="0" smtClean="0">
                <a:latin typeface="Georgia" pitchFamily="18" charset="0"/>
              </a:rPr>
              <a:t>Carries data between the processor, the memory unit and the input/output devices</a:t>
            </a:r>
          </a:p>
          <a:p>
            <a:pPr algn="just">
              <a:spcAft>
                <a:spcPts val="600"/>
              </a:spcAft>
            </a:pPr>
            <a:r>
              <a:rPr lang="en-US" sz="3500" dirty="0" smtClean="0">
                <a:solidFill>
                  <a:srgbClr val="FF0000"/>
                </a:solidFill>
                <a:latin typeface="Georgia" pitchFamily="18" charset="0"/>
              </a:rPr>
              <a:t>Control Bus </a:t>
            </a:r>
            <a:r>
              <a:rPr lang="en-US" sz="3500" dirty="0" smtClean="0">
                <a:latin typeface="Georgia" pitchFamily="18" charset="0"/>
              </a:rPr>
              <a:t>Carries control signals/commands from the CPU (and status signals from other devices) in order to control and coordinate all the activities within the computer</a:t>
            </a:r>
          </a:p>
          <a:p>
            <a:pPr algn="just">
              <a:spcAft>
                <a:spcPts val="600"/>
              </a:spcAft>
            </a:pPr>
            <a:endParaRPr lang="en-US" sz="3500" dirty="0" smtClean="0">
              <a:latin typeface="Georgia" pitchFamily="18" charset="0"/>
            </a:endParaRPr>
          </a:p>
          <a:p>
            <a:pPr algn="just">
              <a:spcAft>
                <a:spcPts val="600"/>
              </a:spcAft>
            </a:pPr>
            <a:r>
              <a:rPr lang="en-US" sz="3500" b="1" dirty="0" smtClean="0">
                <a:latin typeface="Georgia" pitchFamily="18" charset="0"/>
              </a:rPr>
              <a:t>Memory Unit</a:t>
            </a:r>
          </a:p>
          <a:p>
            <a:pPr algn="just">
              <a:spcAft>
                <a:spcPts val="600"/>
              </a:spcAft>
            </a:pPr>
            <a:r>
              <a:rPr lang="en-US" sz="3500" dirty="0" smtClean="0">
                <a:latin typeface="Georgia" pitchFamily="18" charset="0"/>
              </a:rPr>
              <a:t>The memory unit consists of RAM, sometimes referred to as primary or main memory.  Unlike a hard drive (secondary memory), this memory is fast and also directly accessible by the CPU.</a:t>
            </a:r>
          </a:p>
          <a:p>
            <a:pPr algn="just">
              <a:spcAft>
                <a:spcPts val="600"/>
              </a:spcAft>
            </a:pPr>
            <a:r>
              <a:rPr lang="en-US" sz="3500" dirty="0" smtClean="0">
                <a:latin typeface="Georgia" pitchFamily="18" charset="0"/>
              </a:rPr>
              <a:t>RAM is split into partitions.  Each partition consists of an address and its contents (both in binary form).</a:t>
            </a:r>
          </a:p>
          <a:p>
            <a:pPr algn="just">
              <a:spcAft>
                <a:spcPts val="600"/>
              </a:spcAft>
            </a:pPr>
            <a:r>
              <a:rPr lang="en-US" sz="3500" dirty="0" smtClean="0">
                <a:latin typeface="Georgia" pitchFamily="18" charset="0"/>
              </a:rPr>
              <a:t>The address will uniquely identify every location in the memory.</a:t>
            </a:r>
          </a:p>
          <a:p>
            <a:pPr algn="just">
              <a:spcAft>
                <a:spcPts val="600"/>
              </a:spcAft>
            </a:pPr>
            <a:r>
              <a:rPr lang="en-US" sz="3500" dirty="0" smtClean="0">
                <a:latin typeface="Georgia" pitchFamily="18" charset="0"/>
              </a:rPr>
              <a:t>Loading data from permanent memory (hard drive), into the faster and directly accessible temporary memory (RAM), allows the CPU to operate much quicker.</a:t>
            </a:r>
          </a:p>
          <a:p>
            <a:pPr algn="just"/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63245" y="1219200"/>
            <a:ext cx="8446310" cy="493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2226</TotalTime>
  <Words>4623</Words>
  <Application>Microsoft Office PowerPoint</Application>
  <PresentationFormat>Custom</PresentationFormat>
  <Paragraphs>371</Paragraphs>
  <Slides>60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60</vt:i4>
      </vt:variant>
    </vt:vector>
  </HeadingPairs>
  <TitlesOfParts>
    <vt:vector size="61" baseType="lpstr">
      <vt:lpstr>Origin</vt:lpstr>
      <vt:lpstr>UNIT 5 - DIGITAL HARDWARE AND    SOFTWARE CHOICES</vt:lpstr>
      <vt:lpstr>1.DSP Processors</vt:lpstr>
      <vt:lpstr>1.1 DSP Core</vt:lpstr>
      <vt:lpstr>1.2 DSP Architectures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Harvard Architecture </vt:lpstr>
      <vt:lpstr>Slide 14</vt:lpstr>
      <vt:lpstr>Slide 15</vt:lpstr>
      <vt:lpstr>Uniscalar Architecture</vt:lpstr>
      <vt:lpstr>Single Instruction Multiple Data</vt:lpstr>
      <vt:lpstr>Very Long Instruction Word Architecture</vt:lpstr>
      <vt:lpstr>Slide 19</vt:lpstr>
      <vt:lpstr>Superscalar Architecture</vt:lpstr>
      <vt:lpstr>Slide 21</vt:lpstr>
      <vt:lpstr>1.3 Numeric Representation</vt:lpstr>
      <vt:lpstr>Slide 23</vt:lpstr>
      <vt:lpstr>Slide 24</vt:lpstr>
      <vt:lpstr>Slide 25</vt:lpstr>
      <vt:lpstr>Slide 26</vt:lpstr>
      <vt:lpstr>1.4 Addressing</vt:lpstr>
      <vt:lpstr>Slide 28</vt:lpstr>
      <vt:lpstr>Slide 29</vt:lpstr>
      <vt:lpstr>Indirect Addressing</vt:lpstr>
      <vt:lpstr>Memory-Mapped Addressing</vt:lpstr>
      <vt:lpstr>Circular Addressing</vt:lpstr>
      <vt:lpstr>Slide 33</vt:lpstr>
      <vt:lpstr>Bit-Reversed Addressing</vt:lpstr>
      <vt:lpstr>Slide 35</vt:lpstr>
      <vt:lpstr>Slide 36</vt:lpstr>
      <vt:lpstr>Slide 37</vt:lpstr>
      <vt:lpstr>Slide 38</vt:lpstr>
      <vt:lpstr>1.6 Multi-Processing</vt:lpstr>
      <vt:lpstr>Slide 40</vt:lpstr>
      <vt:lpstr>Slide 41</vt:lpstr>
      <vt:lpstr>1.8 Multi-Processing Using a Real-Time Operating System</vt:lpstr>
      <vt:lpstr>Slide 43</vt:lpstr>
      <vt:lpstr>Slide 44</vt:lpstr>
      <vt:lpstr>The Software Design Cycle</vt:lpstr>
      <vt:lpstr>Slide 46</vt:lpstr>
      <vt:lpstr>Case Study: TMS320C54x Series DSPs</vt:lpstr>
      <vt:lpstr>Slide 48</vt:lpstr>
      <vt:lpstr>1.4 Field Programmable Gate Arrays</vt:lpstr>
      <vt:lpstr>FPGA vs Microcontroller</vt:lpstr>
      <vt:lpstr>Slide 51</vt:lpstr>
      <vt:lpstr>Operation of an SRAM-Based FPGA Cell</vt:lpstr>
      <vt:lpstr>Slide 53</vt:lpstr>
      <vt:lpstr>Slide 54</vt:lpstr>
      <vt:lpstr>FPGA Architectures</vt:lpstr>
      <vt:lpstr>Slide 56</vt:lpstr>
      <vt:lpstr>Slide 57</vt:lpstr>
      <vt:lpstr>Slide 58</vt:lpstr>
      <vt:lpstr>Slide 59</vt:lpstr>
      <vt:lpstr>Slide 60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Dr.D.Selvaraj</dc:creator>
  <cp:lastModifiedBy>Administrator</cp:lastModifiedBy>
  <cp:revision>149</cp:revision>
  <dcterms:created xsi:type="dcterms:W3CDTF">2006-08-16T00:00:00Z</dcterms:created>
  <dcterms:modified xsi:type="dcterms:W3CDTF">2018-04-20T03:07:33Z</dcterms:modified>
</cp:coreProperties>
</file>