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83" r:id="rId3"/>
    <p:sldId id="257" r:id="rId4"/>
    <p:sldId id="281" r:id="rId5"/>
    <p:sldId id="369" r:id="rId6"/>
    <p:sldId id="370" r:id="rId7"/>
    <p:sldId id="371" r:id="rId8"/>
    <p:sldId id="432" r:id="rId9"/>
    <p:sldId id="433" r:id="rId10"/>
    <p:sldId id="434" r:id="rId11"/>
    <p:sldId id="435" r:id="rId12"/>
    <p:sldId id="436" r:id="rId13"/>
    <p:sldId id="415" r:id="rId14"/>
    <p:sldId id="437" r:id="rId15"/>
    <p:sldId id="438" r:id="rId16"/>
    <p:sldId id="397" r:id="rId17"/>
    <p:sldId id="439" r:id="rId18"/>
    <p:sldId id="440" r:id="rId19"/>
    <p:sldId id="456" r:id="rId20"/>
    <p:sldId id="455" r:id="rId21"/>
    <p:sldId id="446" r:id="rId22"/>
    <p:sldId id="447" r:id="rId23"/>
    <p:sldId id="451" r:id="rId24"/>
    <p:sldId id="452" r:id="rId25"/>
    <p:sldId id="448" r:id="rId26"/>
    <p:sldId id="449" r:id="rId27"/>
    <p:sldId id="450" r:id="rId28"/>
    <p:sldId id="454" r:id="rId29"/>
    <p:sldId id="453" r:id="rId30"/>
    <p:sldId id="457" r:id="rId31"/>
    <p:sldId id="462" r:id="rId32"/>
    <p:sldId id="461" r:id="rId33"/>
    <p:sldId id="460" r:id="rId34"/>
    <p:sldId id="459" r:id="rId35"/>
    <p:sldId id="458" r:id="rId36"/>
    <p:sldId id="441" r:id="rId37"/>
    <p:sldId id="464" r:id="rId38"/>
    <p:sldId id="463" r:id="rId39"/>
    <p:sldId id="46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CC"/>
    <a:srgbClr val="6600FF"/>
    <a:srgbClr val="006600"/>
    <a:srgbClr val="CC0066"/>
    <a:srgbClr val="CC00CC"/>
    <a:srgbClr val="00CC00"/>
    <a:srgbClr val="003399"/>
    <a:srgbClr val="00FF00"/>
    <a:srgbClr val="0070B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16" y="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4EA00-B504-4739-8783-74E4A1904A8D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1BF21-DD29-4566-9E11-7950A93EC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2A97B-EFCB-4A07-8E8D-36AC6716A48D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C866D-F0C7-4241-B4DA-A717EB505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C866D-F0C7-4241-B4DA-A717EB50504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C866D-F0C7-4241-B4DA-A717EB50504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1EBA-DF47-4727-B0BA-C08435CA474B}" type="datetime1">
              <a:rPr lang="en-US" smtClean="0"/>
              <a:pPr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C1E0A9B1-12CB-40B7-9AB9-6D928B7F0F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CC81-F53F-4F77-B20A-0AF6F9D18DF8}" type="datetime1">
              <a:rPr lang="en-US" smtClean="0"/>
              <a:pPr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9B97-2CD7-49F1-96B3-64802804532E}" type="datetime1">
              <a:rPr lang="en-US" smtClean="0"/>
              <a:pPr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713E-53DC-4766-B8A8-EC414052494E}" type="datetime1">
              <a:rPr lang="en-US" smtClean="0"/>
              <a:pPr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046BB-CEF2-4246-B5E1-2258854F5F53}" type="datetime1">
              <a:rPr lang="en-US" smtClean="0"/>
              <a:pPr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55A2-64AE-4A1F-9694-E5671ECC0527}" type="datetime1">
              <a:rPr lang="en-US" smtClean="0"/>
              <a:pPr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A33A-C571-4DDF-BD09-E45DC7BD6FDE}" type="datetime1">
              <a:rPr lang="en-US" smtClean="0"/>
              <a:pPr/>
              <a:t>9/10/2017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6CD8-0DD1-4C16-A69F-B369AD9EF51B}" type="datetime1">
              <a:rPr lang="en-US" smtClean="0"/>
              <a:pPr/>
              <a:t>9/10/2017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8F94-75D2-4C17-9D7D-ED0E6D35ABA2}" type="datetime1">
              <a:rPr lang="en-US" smtClean="0"/>
              <a:pPr/>
              <a:t>9/10/2017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9816-6B90-4DE1-A965-3F6CF1097D6B}" type="datetime1">
              <a:rPr lang="en-US" smtClean="0"/>
              <a:pPr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38E6-F6BD-4BBB-8682-B64ABC76BD2A}" type="datetime1">
              <a:rPr lang="en-US" smtClean="0"/>
              <a:pPr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7B8B-4A57-498C-A719-178A24D83B0D}" type="datetime1">
              <a:rPr lang="en-US" smtClean="0"/>
              <a:pPr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70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s\Desktop\Welcome To RJPBCS_files\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982" y="6348191"/>
            <a:ext cx="9144000" cy="586162"/>
          </a:xfrm>
          <a:prstGeom prst="rect">
            <a:avLst/>
          </a:prstGeom>
          <a:noFill/>
        </p:spPr>
      </p:pic>
      <p:pic>
        <p:nvPicPr>
          <p:cNvPr id="1029" name="Picture 5" descr="C:\Users\ads\Desktop\Welcome To RJPBCS_files\line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-28137"/>
            <a:ext cx="9144000" cy="9000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22098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ADVANCED RADIATION SYSTEMS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276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UNIT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218" name="AutoShape 2" descr="Image result for cascaded mri brain images"/>
          <p:cNvSpPr>
            <a:spLocks noChangeAspect="1" noChangeArrowheads="1"/>
          </p:cNvSpPr>
          <p:nvPr/>
        </p:nvSpPr>
        <p:spPr bwMode="auto">
          <a:xfrm>
            <a:off x="1476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Image result for cascaded mri brain images"/>
          <p:cNvSpPr>
            <a:spLocks noChangeAspect="1" noChangeArrowheads="1"/>
          </p:cNvSpPr>
          <p:nvPr/>
        </p:nvSpPr>
        <p:spPr bwMode="auto">
          <a:xfrm>
            <a:off x="1476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6E2-2527-4DD6-8F42-843A006C2B8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600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CU5191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s\Desktop\Welcome To RJPBCS_files\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2" y="6348191"/>
            <a:ext cx="9144000" cy="586162"/>
          </a:xfrm>
          <a:prstGeom prst="rect">
            <a:avLst/>
          </a:prstGeom>
          <a:noFill/>
        </p:spPr>
      </p:pic>
      <p:pic>
        <p:nvPicPr>
          <p:cNvPr id="1029" name="Picture 5" descr="C:\Users\ads\Desktop\Welcome To RJPBCS_files\lin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28137"/>
            <a:ext cx="9144000" cy="9000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6E2-2527-4DD6-8F42-843A006C2B8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RADIATION PATTERN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29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24200"/>
            <a:ext cx="6021063" cy="303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8332" y="914401"/>
            <a:ext cx="400566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6553200" y="4800600"/>
            <a:ext cx="228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CC00CC"/>
                </a:solidFill>
              </a:rPr>
              <a:t>Radiation lobes and </a:t>
            </a:r>
            <a:r>
              <a:rPr lang="en-US" sz="2000" b="1" dirty="0" err="1" smtClean="0">
                <a:solidFill>
                  <a:srgbClr val="CC00CC"/>
                </a:solidFill>
              </a:rPr>
              <a:t>beamwidths</a:t>
            </a:r>
            <a:r>
              <a:rPr lang="en-US" sz="2000" b="1" dirty="0" smtClean="0">
                <a:solidFill>
                  <a:srgbClr val="CC00CC"/>
                </a:solidFill>
              </a:rPr>
              <a:t> of an antenna pattern</a:t>
            </a:r>
            <a:endParaRPr lang="en-US" sz="2000" b="1" dirty="0">
              <a:solidFill>
                <a:srgbClr val="CC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000690"/>
            <a:ext cx="769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</a:rPr>
              <a:t>Linear plot of power pattern and its associated lobes and </a:t>
            </a:r>
            <a:r>
              <a:rPr lang="en-US" sz="2000" b="1" dirty="0" err="1" smtClean="0">
                <a:solidFill>
                  <a:srgbClr val="006600"/>
                </a:solidFill>
              </a:rPr>
              <a:t>beamwidths</a:t>
            </a:r>
            <a:r>
              <a:rPr lang="en-US" sz="2000" b="1" dirty="0" smtClean="0">
                <a:solidFill>
                  <a:srgbClr val="006600"/>
                </a:solidFill>
              </a:rPr>
              <a:t>.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304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s\Desktop\Welcome To RJPBCS_files\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982" y="6348191"/>
            <a:ext cx="9144000" cy="586162"/>
          </a:xfrm>
          <a:prstGeom prst="rect">
            <a:avLst/>
          </a:prstGeom>
          <a:noFill/>
        </p:spPr>
      </p:pic>
      <p:pic>
        <p:nvPicPr>
          <p:cNvPr id="1029" name="Picture 5" descr="C:\Users\ads\Desktop\Welcome To RJPBCS_files\line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-28137"/>
            <a:ext cx="9144000" cy="900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1066801"/>
            <a:ext cx="822960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v"/>
              <a:tabLst>
                <a:tab pos="630238" algn="l"/>
              </a:tabLst>
              <a:defRPr/>
            </a:pPr>
            <a:r>
              <a:rPr lang="en-US" sz="2800" dirty="0" smtClean="0">
                <a:solidFill>
                  <a:srgbClr val="0070B9"/>
                </a:solidFill>
                <a:latin typeface="Mongolian Baiti" pitchFamily="66" charset="0"/>
                <a:cs typeface="Mongolian Baiti" pitchFamily="66" charset="0"/>
              </a:rPr>
              <a:t>  </a:t>
            </a:r>
            <a:r>
              <a:rPr lang="en-US" sz="2500" dirty="0" smtClean="0">
                <a:solidFill>
                  <a:srgbClr val="0070B9"/>
                </a:solidFill>
                <a:latin typeface="Mongolian Baiti" pitchFamily="66" charset="0"/>
                <a:cs typeface="Mongolian Baiti" pitchFamily="66" charset="0"/>
              </a:rPr>
              <a:t> </a:t>
            </a:r>
            <a:r>
              <a:rPr lang="en-US" sz="2500" b="1" dirty="0" smtClean="0">
                <a:solidFill>
                  <a:srgbClr val="FF0000"/>
                </a:solidFill>
                <a:latin typeface="Mongolian Baiti" pitchFamily="66" charset="0"/>
                <a:cs typeface="Mongolian Baiti" pitchFamily="66" charset="0"/>
              </a:rPr>
              <a:t>Antenna </a:t>
            </a:r>
            <a:r>
              <a:rPr lang="en-US" sz="2500" b="1" dirty="0" err="1" smtClean="0">
                <a:solidFill>
                  <a:srgbClr val="FF0000"/>
                </a:solidFill>
                <a:latin typeface="Mongolian Baiti" pitchFamily="66" charset="0"/>
                <a:cs typeface="Mongolian Baiti" pitchFamily="66" charset="0"/>
              </a:rPr>
              <a:t>Beamwidth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The angular width of the Radiation pattern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is called as </a:t>
            </a:r>
            <a:r>
              <a:rPr lang="en-US" sz="2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Beamwidth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There are 2 types of </a:t>
            </a:r>
            <a:r>
              <a:rPr lang="en-US" sz="2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Beamwidth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spcAft>
                <a:spcPts val="600"/>
              </a:spcAft>
              <a:buClr>
                <a:srgbClr val="FF0000"/>
              </a:buClr>
              <a:tabLst>
                <a:tab pos="630238" algn="l"/>
              </a:tabLst>
              <a:defRPr/>
            </a:pP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1. HPBW (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Half Power Beam Width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just">
              <a:spcAft>
                <a:spcPts val="600"/>
              </a:spcAft>
              <a:buClr>
                <a:srgbClr val="FF0000"/>
              </a:buClr>
              <a:tabLst>
                <a:tab pos="630238" algn="l"/>
              </a:tabLst>
              <a:defRPr/>
            </a:pP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2. FNBW (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First Null Beam Width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just"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v"/>
              <a:tabLst>
                <a:tab pos="630238" algn="l"/>
              </a:tabLst>
              <a:defRPr/>
            </a:pP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HPBW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It is defined as “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The angular width measured in the radiation pattern (major Lobe) between the points where the power is half of its maximum value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”. It is also called as -3dB </a:t>
            </a:r>
            <a:r>
              <a:rPr lang="en-US" sz="2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Beamwidth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 algn="just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630238" algn="l"/>
              </a:tabLst>
              <a:defRPr/>
            </a:pP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P(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, 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at Half power points = </a:t>
            </a:r>
          </a:p>
          <a:p>
            <a:pPr lvl="1" algn="just"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Ø"/>
              <a:tabLst>
                <a:tab pos="630238" algn="l"/>
              </a:tabLst>
              <a:defRPr/>
            </a:pP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E(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, 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at Half power points = </a:t>
            </a:r>
          </a:p>
          <a:p>
            <a:pPr lvl="0" algn="just">
              <a:spcAft>
                <a:spcPts val="600"/>
              </a:spcAft>
              <a:buClr>
                <a:srgbClr val="008000"/>
              </a:buClr>
              <a:tabLst>
                <a:tab pos="630238" algn="l"/>
              </a:tabLst>
              <a:defRPr/>
            </a:pPr>
            <a:endParaRPr lang="en-US" sz="25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6E2-2527-4DD6-8F42-843A006C2B8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RADIATION PATTERN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1400" y="304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3956" name="Object 4"/>
          <p:cNvGraphicFramePr>
            <a:graphicFrameLocks noChangeAspect="1"/>
          </p:cNvGraphicFramePr>
          <p:nvPr/>
        </p:nvGraphicFramePr>
        <p:xfrm>
          <a:off x="5562600" y="5334000"/>
          <a:ext cx="381000" cy="598714"/>
        </p:xfrm>
        <a:graphic>
          <a:graphicData uri="http://schemas.openxmlformats.org/presentationml/2006/ole">
            <p:oleObj spid="_x0000_s253956" name="Equation" r:id="rId4" imgW="266400" imgH="41904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638800" y="4800600"/>
          <a:ext cx="177800" cy="533400"/>
        </p:xfrm>
        <a:graphic>
          <a:graphicData uri="http://schemas.openxmlformats.org/presentationml/2006/ole">
            <p:oleObj spid="_x0000_s253957" name="Equation" r:id="rId5" imgW="1522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s\Desktop\Welcome To RJPBCS_files\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2" y="6348191"/>
            <a:ext cx="9144000" cy="586162"/>
          </a:xfrm>
          <a:prstGeom prst="rect">
            <a:avLst/>
          </a:prstGeom>
          <a:noFill/>
        </p:spPr>
      </p:pic>
      <p:pic>
        <p:nvPicPr>
          <p:cNvPr id="1029" name="Picture 5" descr="C:\Users\ads\Desktop\Welcome To RJPBCS_files\lin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28137"/>
            <a:ext cx="9144000" cy="900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1066801"/>
            <a:ext cx="8229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v"/>
              <a:tabLst>
                <a:tab pos="630238" algn="l"/>
              </a:tabLst>
              <a:defRPr/>
            </a:pP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FNBW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It is defined as “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The angular width measured in the radiation pattern between 2 first nulls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</a:p>
          <a:p>
            <a:pPr lvl="1" algn="just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630238" algn="l"/>
              </a:tabLst>
              <a:defRPr/>
            </a:pP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First null does not contain any radiation. </a:t>
            </a:r>
          </a:p>
          <a:p>
            <a:pPr lvl="1" algn="just">
              <a:spcAft>
                <a:spcPts val="600"/>
              </a:spcAft>
              <a:buClr>
                <a:srgbClr val="00CC00"/>
              </a:buClr>
              <a:buFont typeface="Wingdings" pitchFamily="2" charset="2"/>
              <a:buChar char="Ø"/>
              <a:tabLst>
                <a:tab pos="630238" algn="l"/>
              </a:tabLst>
              <a:defRPr/>
            </a:pP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First null occurs between major lobe and first side lobe. </a:t>
            </a:r>
          </a:p>
          <a:p>
            <a:pPr lvl="1" algn="just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630238" algn="l"/>
              </a:tabLst>
              <a:defRPr/>
            </a:pP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P(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, 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at First null points = 0</a:t>
            </a:r>
          </a:p>
          <a:p>
            <a:pPr lvl="1" algn="just"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Ø"/>
              <a:tabLst>
                <a:tab pos="630238" algn="l"/>
              </a:tabLst>
              <a:defRPr/>
            </a:pP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E(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, 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at First null points = 0</a:t>
            </a:r>
          </a:p>
          <a:p>
            <a:pPr algn="just"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Ø"/>
              <a:tabLst>
                <a:tab pos="630238" algn="l"/>
              </a:tabLst>
              <a:defRPr/>
            </a:pP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10dB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Beamwidth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It is the angle between the 2 direction on either side of the main lobe peak along which the power density is 10dB below the maximum value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spcAft>
                <a:spcPts val="600"/>
              </a:spcAft>
              <a:buClr>
                <a:srgbClr val="008000"/>
              </a:buClr>
              <a:tabLst>
                <a:tab pos="630238" algn="l"/>
              </a:tabLst>
              <a:defRPr/>
            </a:pPr>
            <a:endParaRPr lang="en-US" sz="25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6E2-2527-4DD6-8F42-843A006C2B8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RADIATION PATTERN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1400" y="304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s\Desktop\Welcome To RJPBCS_files\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2" y="6348191"/>
            <a:ext cx="9144000" cy="586162"/>
          </a:xfrm>
          <a:prstGeom prst="rect">
            <a:avLst/>
          </a:prstGeom>
          <a:noFill/>
        </p:spPr>
      </p:pic>
      <p:pic>
        <p:nvPicPr>
          <p:cNvPr id="1029" name="Picture 5" descr="C:\Users\ads\Desktop\Welcome To RJPBCS_files\lin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28137"/>
            <a:ext cx="9144000" cy="900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6E2-2527-4DD6-8F42-843A006C2B8A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91400" y="304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RADIATION PATTERN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9600" y="914400"/>
            <a:ext cx="822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Clr>
                <a:srgbClr val="FF0000"/>
              </a:buClr>
              <a:tabLst>
                <a:tab pos="630238" algn="l"/>
              </a:tabLst>
              <a:defRPr/>
            </a:pPr>
            <a:r>
              <a:rPr lang="en-US" sz="25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u="sng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Isotropic, Directional and </a:t>
            </a:r>
            <a:r>
              <a:rPr lang="en-US" sz="2500" b="1" u="sng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Omnidirectional</a:t>
            </a:r>
            <a:r>
              <a:rPr lang="en-US" sz="2500" b="1" u="sng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Patterns</a:t>
            </a:r>
            <a:r>
              <a:rPr lang="en-US" sz="25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algn="just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v"/>
              <a:tabLst>
                <a:tab pos="630238" algn="l"/>
              </a:tabLst>
              <a:defRPr/>
            </a:pP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Isotropic Antenna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It is defined as “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 hypothetical lossless antenna having equal radiation  in all directions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</a:p>
          <a:p>
            <a:pPr lvl="0" algn="just">
              <a:spcAft>
                <a:spcPts val="600"/>
              </a:spcAft>
              <a:buClr>
                <a:srgbClr val="6600CC"/>
              </a:buClr>
              <a:buFont typeface="Wingdings" pitchFamily="2" charset="2"/>
              <a:buChar char="v"/>
              <a:tabLst>
                <a:tab pos="630238" algn="l"/>
              </a:tabLst>
              <a:defRPr/>
            </a:pP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Directional Antenna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A directional antenna is one “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having the property of radiating or receiving electromagnetic waves more effectively in some directions than in others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lvl="0" algn="just">
              <a:spcAft>
                <a:spcPts val="600"/>
              </a:spcAft>
              <a:buClr>
                <a:srgbClr val="009900"/>
              </a:buClr>
              <a:buFont typeface="Wingdings" pitchFamily="2" charset="2"/>
              <a:buChar char="v"/>
              <a:tabLst>
                <a:tab pos="630238" algn="l"/>
              </a:tabLst>
              <a:defRPr/>
            </a:pP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Omnidirectional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Antenna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An antenna which has non directional pattern in a given plane and a directional pattern in any orthogonal plane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is called as </a:t>
            </a:r>
            <a:r>
              <a:rPr lang="en-US" sz="25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Omnidirectional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Antenna.</a:t>
            </a:r>
          </a:p>
        </p:txBody>
      </p:sp>
      <p:pic>
        <p:nvPicPr>
          <p:cNvPr id="202759" name="Picture 7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124" y="4660602"/>
            <a:ext cx="3806876" cy="1671142"/>
          </a:xfrm>
          <a:prstGeom prst="rect">
            <a:avLst/>
          </a:prstGeom>
          <a:noFill/>
        </p:spPr>
      </p:pic>
      <p:pic>
        <p:nvPicPr>
          <p:cNvPr id="202761" name="Picture 9" descr="Image result for Isotropic, Directional and Omnidirectional Patter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4876800"/>
            <a:ext cx="4572000" cy="1211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s\Desktop\Welcome To RJPBCS_files\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2" y="6348191"/>
            <a:ext cx="9144000" cy="586162"/>
          </a:xfrm>
          <a:prstGeom prst="rect">
            <a:avLst/>
          </a:prstGeom>
          <a:noFill/>
        </p:spPr>
      </p:pic>
      <p:pic>
        <p:nvPicPr>
          <p:cNvPr id="1029" name="Picture 5" descr="C:\Users\ads\Desktop\Welcome To RJPBCS_files\lin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28137"/>
            <a:ext cx="9144000" cy="900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6E2-2527-4DD6-8F42-843A006C2B8A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91400" y="304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RADIATION PATTERN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" y="914400"/>
            <a:ext cx="434340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Clr>
                <a:srgbClr val="FF0000"/>
              </a:buClr>
              <a:tabLst>
                <a:tab pos="630238" algn="l"/>
              </a:tabLst>
              <a:defRPr/>
            </a:pPr>
            <a:r>
              <a:rPr lang="en-US" sz="25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u="sng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Principal Pattern</a:t>
            </a:r>
            <a:r>
              <a:rPr lang="en-US" sz="25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algn="just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v"/>
              <a:tabLst>
                <a:tab pos="630238" algn="l"/>
              </a:tabLst>
              <a:defRPr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For linearly polarized antenna, performance is described in terms of its principal E and H plane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spcAft>
                <a:spcPts val="600"/>
              </a:spcAft>
              <a:buClr>
                <a:srgbClr val="00CC00"/>
              </a:buClr>
              <a:buFont typeface="Wingdings" pitchFamily="2" charset="2"/>
              <a:buChar char="v"/>
              <a:tabLst>
                <a:tab pos="630238" algn="l"/>
              </a:tabLst>
              <a:defRPr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 – Plane: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It is defined as “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plane containing the electric field vector and the direction of maximum radiation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pic>
        <p:nvPicPr>
          <p:cNvPr id="279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914399"/>
            <a:ext cx="3961506" cy="404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9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276600"/>
            <a:ext cx="3124200" cy="304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4038600" y="5181600"/>
            <a:ext cx="48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 – Plane: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It is defined as “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plane containing the magnetic field vector and the direction of maximum radiation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s\Desktop\Welcome To RJPBCS_files\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2" y="6348191"/>
            <a:ext cx="9144000" cy="586162"/>
          </a:xfrm>
          <a:prstGeom prst="rect">
            <a:avLst/>
          </a:prstGeom>
          <a:noFill/>
        </p:spPr>
      </p:pic>
      <p:pic>
        <p:nvPicPr>
          <p:cNvPr id="1029" name="Picture 5" descr="C:\Users\ads\Desktop\Welcome To RJPBCS_files\lin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28137"/>
            <a:ext cx="9144000" cy="900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6E2-2527-4DD6-8F42-843A006C2B8A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91400" y="304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RADIATION PATTERN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00" y="914401"/>
            <a:ext cx="411480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Clr>
                <a:srgbClr val="FF0000"/>
              </a:buClr>
              <a:tabLst>
                <a:tab pos="630238" algn="l"/>
              </a:tabLst>
              <a:defRPr/>
            </a:pPr>
            <a:r>
              <a:rPr lang="en-US" sz="25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u="sng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Field Regions</a:t>
            </a:r>
            <a:r>
              <a:rPr lang="en-US" sz="25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>
              <a:spcAft>
                <a:spcPts val="600"/>
              </a:spcAft>
              <a:buClr>
                <a:srgbClr val="FF0000"/>
              </a:buClr>
              <a:tabLst>
                <a:tab pos="630238" algn="l"/>
              </a:tabLst>
              <a:defRPr/>
            </a:pPr>
            <a:r>
              <a:rPr lang="en-US" sz="25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Reactive near-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ﬁeld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region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deﬁned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as “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that portion of the near-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ﬁeld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region immediately surrounding the antenna wherein the reactive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ﬁeld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predominates.”</a:t>
            </a:r>
            <a:endParaRPr lang="en-US" sz="2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0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14399"/>
            <a:ext cx="4429125" cy="398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0580" name="Picture 4" descr="https://upload.wikimedia.org/wikipedia/commons/thumb/5/5d/FarNearFields-USP-4998112-1.svg/618px-FarNearFields-USP-4998112-1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4876800" cy="2828926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4876800" y="4876800"/>
            <a:ext cx="411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For most antennas, the outer boundary of this region is commonly taken to exist at a distance R&lt;0.62(D</a:t>
            </a:r>
            <a:r>
              <a:rPr lang="en-US" sz="20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/λ)</a:t>
            </a:r>
            <a:r>
              <a:rPr lang="en-US" sz="20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from the antenna surface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s\Desktop\Welcome To RJPBCS_files\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2" y="6348191"/>
            <a:ext cx="9144000" cy="586162"/>
          </a:xfrm>
          <a:prstGeom prst="rect">
            <a:avLst/>
          </a:prstGeom>
          <a:noFill/>
        </p:spPr>
      </p:pic>
      <p:pic>
        <p:nvPicPr>
          <p:cNvPr id="1029" name="Picture 5" descr="C:\Users\ads\Desktop\Welcome To RJPBCS_files\lin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28137"/>
            <a:ext cx="9144000" cy="900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6E2-2527-4DD6-8F42-843A006C2B8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914400"/>
            <a:ext cx="8001000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Radiating near-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ﬁeld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(Fresnel) region 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deﬁned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“that region of the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ﬁeld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of an antenna between the reactive near-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ﬁeld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region and the far-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ﬁeld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region wherein radiation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ﬁelds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predominate and wherein the angular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ﬁeld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distribution is dependent upon the distance from the antenna.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The radiating near-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ﬁeld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region is sometimes referred to as the Fresnel region on the basis of analogy to optical terminology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0000FF"/>
              </a:buClr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Far-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ﬁeld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Fraunhofer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region 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deﬁned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“that region of the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ﬁeld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of an antenna where the angular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ﬁeld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distribution is essentially independent of the distance from the antenna.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If the antenna has a maximum overall dimension D, the far-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ﬁeld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region is commonly taken to exist at distances greater than 2D</a:t>
            </a:r>
            <a:r>
              <a:rPr lang="en-US" sz="22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/λ 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from the antenna.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RADIATION PATTERN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304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s\Desktop\Welcome To RJPBCS_files\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2" y="6348191"/>
            <a:ext cx="9144000" cy="586162"/>
          </a:xfrm>
          <a:prstGeom prst="rect">
            <a:avLst/>
          </a:prstGeom>
          <a:noFill/>
        </p:spPr>
      </p:pic>
      <p:pic>
        <p:nvPicPr>
          <p:cNvPr id="1029" name="Picture 5" descr="C:\Users\ads\Desktop\Welcome To RJPBCS_files\lin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28137"/>
            <a:ext cx="9144000" cy="900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6E2-2527-4DD6-8F42-843A006C2B8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85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905000"/>
            <a:ext cx="5715000" cy="398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5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8850" y="5791200"/>
            <a:ext cx="69151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57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6096000"/>
            <a:ext cx="14382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609600" y="914400"/>
            <a:ext cx="815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In the figure it is apparent that in the reactive near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ﬁeld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region the pattern is more spread out and nearly uniform, with slight variations. As the observation is moved to the radiating near-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ﬁeld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region(Fresnel), the pattern.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2667000"/>
            <a:ext cx="2667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CC00"/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In the far-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ﬁeld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region (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Fraunhofer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), the pattern is well formed, usually consisting of few minor lobes and one, or more, major lobes.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1828800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begins to smooth and form lobes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RADIATION PATTERN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1400" y="304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s\Desktop\Welcome To RJPBCS_files\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2" y="6348191"/>
            <a:ext cx="9144000" cy="586162"/>
          </a:xfrm>
          <a:prstGeom prst="rect">
            <a:avLst/>
          </a:prstGeom>
          <a:noFill/>
        </p:spPr>
      </p:pic>
      <p:pic>
        <p:nvPicPr>
          <p:cNvPr id="1029" name="Picture 5" descr="C:\Users\ads\Desktop\Welcome To RJPBCS_files\lin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28137"/>
            <a:ext cx="9144000" cy="900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6E2-2527-4DD6-8F42-843A006C2B8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" y="1219200"/>
            <a:ext cx="464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 illustrate the pattern variation as a function of radial distance beyond the minimum             far-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ﬁeld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distance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2209800"/>
            <a:ext cx="47244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Three patterns of a parabolic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reﬂector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calculated at distances of                               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inﬁnity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It is observed that the patterns are almost identical, except for some differences in the pattern structure around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ﬁrst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null and at a level below 25 dB.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Because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inﬁnite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distances are not realizable in practice, the most commonly used criterion for minimum distance of far-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ﬁeld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observations is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9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7325" y="914400"/>
            <a:ext cx="387667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5334000" y="5562600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/>
              <a:t>Figure 2.9 </a:t>
            </a:r>
            <a:r>
              <a:rPr lang="en-US" sz="1600" dirty="0" smtClean="0"/>
              <a:t>Calculated radiation patterns of a </a:t>
            </a:r>
            <a:r>
              <a:rPr lang="en-US" sz="1600" dirty="0" err="1" smtClean="0"/>
              <a:t>paraboloid</a:t>
            </a:r>
            <a:r>
              <a:rPr lang="en-US" sz="1600" dirty="0" smtClean="0"/>
              <a:t> antenna for different distances from the antenna</a:t>
            </a:r>
          </a:p>
        </p:txBody>
      </p:sp>
      <p:pic>
        <p:nvPicPr>
          <p:cNvPr id="279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905000"/>
            <a:ext cx="75798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95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69265" y="2558902"/>
            <a:ext cx="22193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5181600"/>
            <a:ext cx="75798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RADIATION PATTERN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1400" y="304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s\Desktop\Welcome To RJPBCS_files\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2" y="6348191"/>
            <a:ext cx="9144000" cy="586162"/>
          </a:xfrm>
          <a:prstGeom prst="rect">
            <a:avLst/>
          </a:prstGeom>
          <a:noFill/>
        </p:spPr>
      </p:pic>
      <p:pic>
        <p:nvPicPr>
          <p:cNvPr id="1029" name="Picture 5" descr="C:\Users\ads\Desktop\Welcome To RJPBCS_files\lin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28137"/>
            <a:ext cx="9144000" cy="900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6E2-2527-4DD6-8F42-843A006C2B8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RADIATION PATTERN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304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914401"/>
            <a:ext cx="480060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Clr>
                <a:srgbClr val="FF0000"/>
              </a:buClr>
              <a:tabLst>
                <a:tab pos="630238" algn="l"/>
              </a:tabLst>
              <a:defRPr/>
            </a:pPr>
            <a:r>
              <a:rPr lang="en-US" sz="25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u="sng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Radian and </a:t>
            </a:r>
            <a:r>
              <a:rPr lang="en-US" sz="2500" b="1" u="sng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Steradian</a:t>
            </a:r>
            <a:r>
              <a:rPr lang="en-US" sz="25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5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measure of a plane angle is a radian. 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One radian is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deﬁned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plane angle with its vertex at the center of a circle of radius r that is subtended by an arc whose length is r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Since the circumference of a circle of radius r is C = 2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r, there are 2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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rad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(2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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r/r) in a full circle.</a:t>
            </a:r>
          </a:p>
        </p:txBody>
      </p:sp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219200"/>
            <a:ext cx="29718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s\Desktop\Welcome To RJPBCS_files\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2" y="6348191"/>
            <a:ext cx="9144000" cy="586162"/>
          </a:xfrm>
          <a:prstGeom prst="rect">
            <a:avLst/>
          </a:prstGeom>
          <a:noFill/>
        </p:spPr>
      </p:pic>
      <p:pic>
        <p:nvPicPr>
          <p:cNvPr id="1029" name="Picture 5" descr="C:\Users\ads\Desktop\Welcome To RJPBCS_files\lin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28137"/>
            <a:ext cx="9144000" cy="90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2286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UNIT 1  - ANTENNA FUNAMENTALS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066801"/>
            <a:ext cx="84582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 smtClean="0">
                <a:solidFill>
                  <a:srgbClr val="0070C0"/>
                </a:solidFill>
                <a:latin typeface="Mongolian Baiti" pitchFamily="66" charset="0"/>
                <a:cs typeface="Mongolian Baiti" pitchFamily="66" charset="0"/>
              </a:rPr>
              <a:t>       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Wave equations, Radiation pattern, HPBW, FNBW, Gain and Directivity, Polarization, equivalent circuit,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Radiation resistance, Radiation integrals, Radiation from surface and line current distributions – Dipole, Monopole, Loop antenna, Antenna parameters, Image theory; Induction, Reciprocity theorem, Balance to unbalance transformer, Introduction to numerical techniques.</a:t>
            </a:r>
            <a:r>
              <a:rPr lang="en-IN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6E2-2527-4DD6-8F42-843A006C2B8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s\Desktop\Welcome To RJPBCS_files\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2" y="6348191"/>
            <a:ext cx="9144000" cy="586162"/>
          </a:xfrm>
          <a:prstGeom prst="rect">
            <a:avLst/>
          </a:prstGeom>
          <a:noFill/>
        </p:spPr>
      </p:pic>
      <p:pic>
        <p:nvPicPr>
          <p:cNvPr id="1029" name="Picture 5" descr="C:\Users\ads\Desktop\Welcome To RJPBCS_files\lin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28137"/>
            <a:ext cx="9144000" cy="900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6E2-2527-4DD6-8F42-843A006C2B8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RADIATION PATTERN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304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838200"/>
            <a:ext cx="4572000" cy="30931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measure of a solid angle is 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steradian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steradian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deﬁned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solid</a:t>
            </a:r>
          </a:p>
          <a:p>
            <a:pPr algn="just">
              <a:spcBef>
                <a:spcPts val="6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angle with its vertex at the center of a sphere of radius r that is subtended by a spherical surface area equal to that of a square with each side of length r. </a:t>
            </a:r>
          </a:p>
          <a:p>
            <a:pPr algn="just">
              <a:spcBef>
                <a:spcPts val="600"/>
              </a:spcBef>
              <a:buClr>
                <a:srgbClr val="00CC00"/>
              </a:buCl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area of a sphere of radius r is       A =4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r</a:t>
            </a:r>
            <a:r>
              <a:rPr lang="en-US" sz="20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,there are 4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 a closed sphere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pic>
        <p:nvPicPr>
          <p:cNvPr id="280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914400"/>
            <a:ext cx="3988903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04800" y="3962400"/>
            <a:ext cx="472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C0066"/>
              </a:buCl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inﬁnitesimal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area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on the surface of a sphere of radius r is given by,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525780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900CC"/>
              </a:buCl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Therefore, the element of solid angle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dΩ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a sphere can be written as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0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772025"/>
            <a:ext cx="29622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05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3425" y="5638800"/>
            <a:ext cx="34575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s\Desktop\Welcome To RJPBCS_files\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2" y="6348191"/>
            <a:ext cx="9144000" cy="586162"/>
          </a:xfrm>
          <a:prstGeom prst="rect">
            <a:avLst/>
          </a:prstGeom>
          <a:noFill/>
        </p:spPr>
      </p:pic>
      <p:pic>
        <p:nvPicPr>
          <p:cNvPr id="1029" name="Picture 5" descr="C:\Users\ads\Desktop\Welcome To RJPBCS_files\lin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28137"/>
            <a:ext cx="9144000" cy="900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6E2-2527-4DD6-8F42-843A006C2B8A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82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4" y="838200"/>
            <a:ext cx="8867776" cy="322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26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591" y="3821740"/>
            <a:ext cx="8895908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s\Desktop\Welcome To RJPBCS_files\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2" y="6348191"/>
            <a:ext cx="9144000" cy="586162"/>
          </a:xfrm>
          <a:prstGeom prst="rect">
            <a:avLst/>
          </a:prstGeom>
          <a:noFill/>
        </p:spPr>
      </p:pic>
      <p:pic>
        <p:nvPicPr>
          <p:cNvPr id="1029" name="Picture 5" descr="C:\Users\ads\Desktop\Welcome To RJPBCS_files\lin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28137"/>
            <a:ext cx="9144000" cy="900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6E2-2527-4DD6-8F42-843A006C2B8A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83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" y="990600"/>
            <a:ext cx="9134475" cy="149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2895601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RADIATION POWER DENSITY: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The average power radiated by an antenna is given as,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3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3733800"/>
            <a:ext cx="5105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514600" y="228600"/>
            <a:ext cx="4647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RADIATION POWER DENSITY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s\Desktop\Welcome To RJPBCS_files\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2" y="6348191"/>
            <a:ext cx="9144000" cy="586162"/>
          </a:xfrm>
          <a:prstGeom prst="rect">
            <a:avLst/>
          </a:prstGeom>
          <a:noFill/>
        </p:spPr>
      </p:pic>
      <p:pic>
        <p:nvPicPr>
          <p:cNvPr id="1029" name="Picture 5" descr="C:\Users\ads\Desktop\Welcome To RJPBCS_files\lin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28137"/>
            <a:ext cx="9144000" cy="900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6E2-2527-4DD6-8F42-843A006C2B8A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63" y="838200"/>
            <a:ext cx="8296275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514600" y="228600"/>
            <a:ext cx="4647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RADIATION POWER DENSITY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s\Desktop\Welcome To RJPBCS_files\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2" y="6348191"/>
            <a:ext cx="9144000" cy="586162"/>
          </a:xfrm>
          <a:prstGeom prst="rect">
            <a:avLst/>
          </a:prstGeom>
          <a:noFill/>
        </p:spPr>
      </p:pic>
      <p:pic>
        <p:nvPicPr>
          <p:cNvPr id="1029" name="Picture 5" descr="C:\Users\ads\Desktop\Welcome To RJPBCS_files\lin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28137"/>
            <a:ext cx="9144000" cy="900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6E2-2527-4DD6-8F42-843A006C2B8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990600"/>
            <a:ext cx="8305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RADIATION INTENSITY: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Radiation intensity in a given direction is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deﬁned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as “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power radiated from an antenna per unit solid angle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.” The radiation intensity is a far-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ﬁeld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parameter,  and it can be obtained by simply multiplying the radiation density by the square of the distance.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9900CC"/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In mathematical form it is expressed as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9900CC"/>
              </a:buClr>
              <a:buFont typeface="Wingdings" pitchFamily="2" charset="2"/>
              <a:buChar char="v"/>
            </a:pPr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228600"/>
            <a:ext cx="3810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RADIATION  INTENSITY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85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124200"/>
            <a:ext cx="15144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33400" y="3648670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Where,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U = radiation intensity (W/unit solid angle)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rad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radiation density (W/m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4495800"/>
            <a:ext cx="807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power pattern is also a measure of the radiation intensity.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The total power is obtained by integrating the radiation intensity over the entire solid angle of 4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Thus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5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486400"/>
            <a:ext cx="40862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s\Desktop\Welcome To RJPBCS_files\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2" y="6348191"/>
            <a:ext cx="9144000" cy="586162"/>
          </a:xfrm>
          <a:prstGeom prst="rect">
            <a:avLst/>
          </a:prstGeom>
          <a:noFill/>
        </p:spPr>
      </p:pic>
      <p:pic>
        <p:nvPicPr>
          <p:cNvPr id="1029" name="Picture 5" descr="C:\Users\ads\Desktop\Welcome To RJPBCS_files\lin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28137"/>
            <a:ext cx="9144000" cy="900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6E2-2527-4DD6-8F42-843A006C2B8A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86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90600"/>
            <a:ext cx="831532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514600" y="228600"/>
            <a:ext cx="3810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RADIATION  INTENSITY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64820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 isotropic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source U will be independent of the angles θ 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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,as was the case for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rad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Thus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total radiated power can be written as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9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5476875"/>
            <a:ext cx="42386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s\Desktop\Welcome To RJPBCS_files\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2" y="6348191"/>
            <a:ext cx="9144000" cy="586162"/>
          </a:xfrm>
          <a:prstGeom prst="rect">
            <a:avLst/>
          </a:prstGeom>
          <a:noFill/>
        </p:spPr>
      </p:pic>
      <p:pic>
        <p:nvPicPr>
          <p:cNvPr id="1029" name="Picture 5" descr="C:\Users\ads\Desktop\Welcome To RJPBCS_files\lin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28137"/>
            <a:ext cx="9144000" cy="900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6E2-2527-4DD6-8F42-843A006C2B8A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52800" y="228600"/>
            <a:ext cx="2274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DIRECTIVITY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990600"/>
            <a:ext cx="83058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DIRECTIVITY: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Directivity of an antenna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deﬁned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“the ratio of the radiation intensity in a given direction from the antenna to the radiation intensity averaged over all directions. The average radiation intensity is equal to the total power radiated by the antenna divided by 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spcBef>
                <a:spcPts val="600"/>
              </a:spcBef>
              <a:buClr>
                <a:srgbClr val="9900CC"/>
              </a:buClr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If the direction is not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speciﬁed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the direction of maximum radiation intensity is implied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.” </a:t>
            </a:r>
          </a:p>
          <a:p>
            <a:pPr algn="just">
              <a:spcBef>
                <a:spcPts val="600"/>
              </a:spcBef>
              <a:buClr>
                <a:srgbClr val="CC0066"/>
              </a:buClr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simply,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directivity of 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nonisotropic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source is equal to the ratio of its radiation intensity in a given direction over that of an isotropic source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In mathematical form, it can be written as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7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86200"/>
            <a:ext cx="2057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7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550" y="5422602"/>
            <a:ext cx="4286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41251" y="4799779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CC00"/>
              </a:buClr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If the direction is not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speciﬁed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it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implies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direction of maximum radiation intensity (maximum directivity) expressed as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39624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 = directivity (dimensionless)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 = radiation intensity (W/unit solid angle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Uo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= radiation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intensity of isotropic source (W/unit solid angle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7488" y="5562600"/>
            <a:ext cx="374333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Do = maximum directivity (dimensionless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1600" dirty="0" err="1" smtClean="0"/>
              <a:t>U</a:t>
            </a:r>
            <a:r>
              <a:rPr lang="en-US" sz="1600" baseline="-25000" dirty="0" err="1" smtClean="0"/>
              <a:t>max</a:t>
            </a:r>
            <a:r>
              <a:rPr lang="en-US" sz="1600" dirty="0" smtClean="0"/>
              <a:t> = maximum </a:t>
            </a:r>
            <a:r>
              <a:rPr lang="en-US" sz="1600" dirty="0" smtClean="0"/>
              <a:t>radiation intensity </a:t>
            </a:r>
            <a:endParaRPr lang="en-US" sz="1600" dirty="0" smtClean="0"/>
          </a:p>
          <a:p>
            <a:r>
              <a:rPr lang="en-US" sz="1600" dirty="0" smtClean="0"/>
              <a:t>	</a:t>
            </a:r>
            <a:r>
              <a:rPr lang="en-US" sz="1600" dirty="0" smtClean="0"/>
              <a:t>	(</a:t>
            </a:r>
            <a:r>
              <a:rPr lang="en-US" sz="1600" dirty="0" smtClean="0"/>
              <a:t>W/unit solid angle)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s\Desktop\Welcome To RJPBCS_files\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982" y="6348191"/>
            <a:ext cx="9144000" cy="586162"/>
          </a:xfrm>
          <a:prstGeom prst="rect">
            <a:avLst/>
          </a:prstGeom>
          <a:noFill/>
        </p:spPr>
      </p:pic>
      <p:pic>
        <p:nvPicPr>
          <p:cNvPr id="1029" name="Picture 5" descr="C:\Users\ads\Desktop\Welcome To RJPBCS_files\line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-28137"/>
            <a:ext cx="9144000" cy="900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6E2-2527-4DD6-8F42-843A006C2B8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889844"/>
            <a:ext cx="80772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For antennas with orthogonal polarization components, we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deﬁne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the partial directivity of an antenna for a given polarization in a given direction as “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that part of the radiation intensity corresponding to a given polarization divided by the total radiation intensity averaged over all directions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.” </a:t>
            </a:r>
          </a:p>
          <a:p>
            <a:pPr algn="just"/>
            <a:endParaRPr lang="en-US" sz="1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With this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deﬁnition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for the partial directivity, Then in a given direction “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total directivity is the sum of the partial directivities for any two orthogonal polarizations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.” </a:t>
            </a:r>
          </a:p>
          <a:p>
            <a:pPr algn="just"/>
            <a:endParaRPr lang="en-US" sz="1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C0066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For a spherical coordinate system, the total maximum directivity D for the orthogonal θ and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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components of an antenna can be written as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87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191000"/>
            <a:ext cx="1666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87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4953000"/>
            <a:ext cx="23526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33400" y="4552890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6600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while the partial directivities D</a:t>
            </a:r>
            <a:r>
              <a:rPr lang="el-GR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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and D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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are expressed as,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7400" y="5334000"/>
            <a:ext cx="259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6600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Directivity of an isotropic antenna is 1.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52800" y="228600"/>
            <a:ext cx="2274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DIRECTIVITY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304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s\Desktop\Welcome To RJPBCS_files\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2" y="6348191"/>
            <a:ext cx="9144000" cy="586162"/>
          </a:xfrm>
          <a:prstGeom prst="rect">
            <a:avLst/>
          </a:prstGeom>
          <a:noFill/>
        </p:spPr>
      </p:pic>
      <p:pic>
        <p:nvPicPr>
          <p:cNvPr id="1029" name="Picture 5" descr="C:\Users\ads\Desktop\Welcome To RJPBCS_files\lin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28137"/>
            <a:ext cx="9144000" cy="900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6E2-2527-4DD6-8F42-843A006C2B8A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289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38200"/>
            <a:ext cx="80581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97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486025"/>
            <a:ext cx="83058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352800" y="228600"/>
            <a:ext cx="2274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DIRECTIVITY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304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s\Desktop\Welcome To RJPBCS_files\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2" y="6348191"/>
            <a:ext cx="9144000" cy="586162"/>
          </a:xfrm>
          <a:prstGeom prst="rect">
            <a:avLst/>
          </a:prstGeom>
          <a:noFill/>
        </p:spPr>
      </p:pic>
      <p:pic>
        <p:nvPicPr>
          <p:cNvPr id="1029" name="Picture 5" descr="C:\Users\ads\Desktop\Welcome To RJPBCS_files\lin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28137"/>
            <a:ext cx="9144000" cy="900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6E2-2527-4DD6-8F42-843A006C2B8A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290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838200"/>
            <a:ext cx="829627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352800" y="228600"/>
            <a:ext cx="2274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DIRECTIVITY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304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s\Desktop\Welcome To RJPBCS_files\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2" y="6348191"/>
            <a:ext cx="9144000" cy="586162"/>
          </a:xfrm>
          <a:prstGeom prst="rect">
            <a:avLst/>
          </a:prstGeom>
          <a:noFill/>
        </p:spPr>
      </p:pic>
      <p:pic>
        <p:nvPicPr>
          <p:cNvPr id="1029" name="Picture 5" descr="C:\Users\ads\Desktop\Welcome To RJPBCS_files\lin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28137"/>
            <a:ext cx="9144000" cy="90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RADIATION PATTERN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066801"/>
            <a:ext cx="8229600" cy="5079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66"/>
              </a:buClr>
              <a:buFont typeface="Wingdings" pitchFamily="2" charset="2"/>
              <a:buChar char="v"/>
            </a:pPr>
            <a:r>
              <a:rPr lang="en-IN" sz="2800" dirty="0" smtClean="0">
                <a:solidFill>
                  <a:srgbClr val="0070C0"/>
                </a:solidFill>
                <a:latin typeface="Mongolian Baiti" pitchFamily="66" charset="0"/>
                <a:cs typeface="Mongolian Baiti" pitchFamily="66" charset="0"/>
              </a:rPr>
              <a:t>   </a:t>
            </a:r>
            <a:r>
              <a:rPr lang="en-IN" sz="2800" b="1" dirty="0" smtClean="0">
                <a:solidFill>
                  <a:srgbClr val="FF0000"/>
                </a:solidFill>
                <a:latin typeface="Mongolian Baiti" pitchFamily="66" charset="0"/>
                <a:cs typeface="Mongolian Baiti" pitchFamily="66" charset="0"/>
              </a:rPr>
              <a:t>Definition</a:t>
            </a:r>
            <a:r>
              <a:rPr lang="en-IN" sz="2800" dirty="0" smtClean="0">
                <a:solidFill>
                  <a:srgbClr val="0000FF"/>
                </a:solidFill>
                <a:latin typeface="Mongolian Baiti" pitchFamily="66" charset="0"/>
                <a:cs typeface="Mongolian Baiti" pitchFamily="66" charset="0"/>
              </a:rPr>
              <a:t>: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66"/>
              </a:buClr>
            </a:pPr>
            <a:r>
              <a:rPr lang="en-IN" sz="2800" dirty="0" smtClean="0">
                <a:solidFill>
                  <a:srgbClr val="0000FF"/>
                </a:solidFill>
                <a:latin typeface="Mongolian Baiti" pitchFamily="66" charset="0"/>
                <a:cs typeface="Mongolian Baiti" pitchFamily="66" charset="0"/>
              </a:rPr>
              <a:t>	</a:t>
            </a:r>
            <a:r>
              <a:rPr lang="en-IN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Antenna Radiation Pattern or Antenna Pattern is defined as “</a:t>
            </a:r>
            <a:r>
              <a:rPr lang="en-IN" sz="2500" dirty="0" smtClean="0">
                <a:latin typeface="Times New Roman" pitchFamily="18" charset="0"/>
                <a:cs typeface="Times New Roman" pitchFamily="18" charset="0"/>
              </a:rPr>
              <a:t>a mathematical function or a graphical representation of the radiation properties of an antenna as a function of space coordinates</a:t>
            </a:r>
            <a:r>
              <a:rPr lang="en-IN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CC00"/>
              </a:buClr>
              <a:buFont typeface="Wingdings" pitchFamily="2" charset="2"/>
              <a:buChar char="v"/>
            </a:pPr>
            <a:r>
              <a:rPr lang="en-IN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Radiation pattern is determined in the far field region.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C00CC"/>
              </a:buClr>
              <a:buFont typeface="Wingdings" pitchFamily="2" charset="2"/>
              <a:buChar char="v"/>
            </a:pPr>
            <a:r>
              <a:rPr lang="en-IN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It is represented as a function of directional coordinates.</a:t>
            </a:r>
            <a:r>
              <a:rPr lang="en-IN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FF0066"/>
              </a:buClr>
              <a:buFont typeface="Wingdings" pitchFamily="2" charset="2"/>
              <a:buChar char="v"/>
            </a:pPr>
            <a:r>
              <a:rPr lang="en-IN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Radiation properties include Power flux density, Radiation intensity, Field Strength, Directivity and Polarisation.</a:t>
            </a:r>
            <a:endParaRPr lang="en-US" sz="2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6E2-2527-4DD6-8F42-843A006C2B8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91400" y="3149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s\Desktop\Welcome To RJPBCS_files\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2" y="6348191"/>
            <a:ext cx="9144000" cy="586162"/>
          </a:xfrm>
          <a:prstGeom prst="rect">
            <a:avLst/>
          </a:prstGeom>
          <a:noFill/>
        </p:spPr>
      </p:pic>
      <p:pic>
        <p:nvPicPr>
          <p:cNvPr id="1029" name="Picture 5" descr="C:\Users\ads\Desktop\Welcome To RJPBCS_files\lin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28137"/>
            <a:ext cx="9144000" cy="900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6E2-2527-4DD6-8F42-843A006C2B8A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280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5850" y="600075"/>
            <a:ext cx="69723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352800" y="228600"/>
            <a:ext cx="2274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DIRECTIVITY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304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s\Desktop\Welcome To RJPBCS_files\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2" y="6348191"/>
            <a:ext cx="9144000" cy="586162"/>
          </a:xfrm>
          <a:prstGeom prst="rect">
            <a:avLst/>
          </a:prstGeom>
          <a:noFill/>
        </p:spPr>
      </p:pic>
      <p:pic>
        <p:nvPicPr>
          <p:cNvPr id="1029" name="Picture 5" descr="C:\Users\ads\Desktop\Welcome To RJPBCS_files\lin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28137"/>
            <a:ext cx="9144000" cy="900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6E2-2527-4DD6-8F42-843A006C2B8A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282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895350"/>
            <a:ext cx="83058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" y="4343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Directivity of a half wavelength dipole is given as,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 = DoSin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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= 1.67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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The 2 and 3-dimensional directivity patterns of a /2 dipole and an isolator is shown in figure.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228600"/>
            <a:ext cx="2274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DIRECTIVITY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304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s\Desktop\Welcome To RJPBCS_files\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2" y="6348191"/>
            <a:ext cx="9144000" cy="586162"/>
          </a:xfrm>
          <a:prstGeom prst="rect">
            <a:avLst/>
          </a:prstGeom>
          <a:noFill/>
        </p:spPr>
      </p:pic>
      <p:pic>
        <p:nvPicPr>
          <p:cNvPr id="1029" name="Picture 5" descr="C:\Users\ads\Desktop\Welcome To RJPBCS_files\lin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28137"/>
            <a:ext cx="9144000" cy="900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6E2-2527-4DD6-8F42-843A006C2B8A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283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" y="914407"/>
            <a:ext cx="4176750" cy="388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3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278097"/>
            <a:ext cx="4419600" cy="331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04800" y="4876800"/>
            <a:ext cx="838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For, 57.44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&lt;122.56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dipole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radiator has greater directivity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those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directions than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that of an isotropic source. Outside this range of angles, the isotropic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radiator has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higher directivity (more intense radiation). The maximum directivity of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dipole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relative to the isotropic radiator) occurs when θ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/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it is 1.67 (or 2.23 dB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more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intense than that of the isotropic radiator (with the same radiated power).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228600"/>
            <a:ext cx="2274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DIRECTIVITY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304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s\Desktop\Welcome To RJPBCS_files\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2" y="6348191"/>
            <a:ext cx="9144000" cy="586162"/>
          </a:xfrm>
          <a:prstGeom prst="rect">
            <a:avLst/>
          </a:prstGeom>
          <a:noFill/>
        </p:spPr>
      </p:pic>
      <p:pic>
        <p:nvPicPr>
          <p:cNvPr id="1029" name="Picture 5" descr="C:\Users\ads\Desktop\Welcome To RJPBCS_files\lin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28137"/>
            <a:ext cx="9144000" cy="900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6E2-2527-4DD6-8F42-843A006C2B8A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9144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A general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expression for the directivity can be developed to include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sources with radiation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patterns that may be functions of both spherical coordinate angles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θ and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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/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Let the radiation intensity of an antenna be of the form,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876425"/>
            <a:ext cx="469414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4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3" y="2514608"/>
            <a:ext cx="6429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46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3810000"/>
            <a:ext cx="52578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46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4076700"/>
            <a:ext cx="38576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468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2819400"/>
            <a:ext cx="32289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468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47800" y="3133725"/>
            <a:ext cx="47148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3352800" y="228600"/>
            <a:ext cx="2274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DIRECTIVITY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1400" y="304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s\Desktop\Welcome To RJPBCS_files\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2" y="6348191"/>
            <a:ext cx="9144000" cy="586162"/>
          </a:xfrm>
          <a:prstGeom prst="rect">
            <a:avLst/>
          </a:prstGeom>
          <a:noFill/>
        </p:spPr>
      </p:pic>
      <p:pic>
        <p:nvPicPr>
          <p:cNvPr id="1029" name="Picture 5" descr="C:\Users\ads\Desktop\Welcome To RJPBCS_files\lin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28137"/>
            <a:ext cx="9144000" cy="900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6E2-2527-4DD6-8F42-843A006C2B8A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285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066800"/>
            <a:ext cx="67913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5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331170"/>
            <a:ext cx="8610600" cy="850430"/>
          </a:xfrm>
          <a:prstGeom prst="rect">
            <a:avLst/>
          </a:prstGeom>
          <a:noFill/>
          <a:ln w="9525">
            <a:solidFill>
              <a:srgbClr val="9900CC"/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352800" y="228600"/>
            <a:ext cx="2274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DIRECTIVITY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304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s\Desktop\Welcome To RJPBCS_files\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2" y="6348191"/>
            <a:ext cx="9144000" cy="586162"/>
          </a:xfrm>
          <a:prstGeom prst="rect">
            <a:avLst/>
          </a:prstGeom>
          <a:noFill/>
        </p:spPr>
      </p:pic>
      <p:pic>
        <p:nvPicPr>
          <p:cNvPr id="1029" name="Picture 5" descr="C:\Users\ads\Desktop\Welcome To RJPBCS_files\lin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28137"/>
            <a:ext cx="9144000" cy="900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6E2-2527-4DD6-8F42-843A006C2B8A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286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3460" y="1062035"/>
            <a:ext cx="7643241" cy="511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352800" y="228600"/>
            <a:ext cx="2274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DIRECTIVITY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304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s\Desktop\Welcome To RJPBCS_files\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2" y="6348191"/>
            <a:ext cx="9144000" cy="586162"/>
          </a:xfrm>
          <a:prstGeom prst="rect">
            <a:avLst/>
          </a:prstGeom>
          <a:noFill/>
        </p:spPr>
      </p:pic>
      <p:pic>
        <p:nvPicPr>
          <p:cNvPr id="1029" name="Picture 5" descr="C:\Users\ads\Desktop\Welcome To RJPBCS_files\lin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28137"/>
            <a:ext cx="9144000" cy="900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6E2-2527-4DD6-8F42-843A006C2B8A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38600" y="228600"/>
            <a:ext cx="989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GAIN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990600"/>
            <a:ext cx="8153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Although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gain of the antenna is closely related to the directivity, it is a measure that takes into account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efficiency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the antenna as well as its directional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capabilities. But, directivity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a measure that describes only the directional properties of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antenna.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Gain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of an antenna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(in a given direction) is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deﬁned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ratio of the intensity, in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given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direction, to the radiation intensity that would be obtained if the power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accepted by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antenna were radiated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isotropically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9900CC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The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radiation intensity corresponding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isotropically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radiated power is equal to the power accepted (input) by the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antenna divided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.” In equation form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can be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expressed as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77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695825"/>
            <a:ext cx="7172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77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52482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s\Desktop\Welcome To RJPBCS_files\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2" y="6348191"/>
            <a:ext cx="9144000" cy="586162"/>
          </a:xfrm>
          <a:prstGeom prst="rect">
            <a:avLst/>
          </a:prstGeom>
          <a:noFill/>
        </p:spPr>
      </p:pic>
      <p:pic>
        <p:nvPicPr>
          <p:cNvPr id="1029" name="Picture 5" descr="C:\Users\ads\Desktop\Welcome To RJPBCS_files\lin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28137"/>
            <a:ext cx="9144000" cy="900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6E2-2527-4DD6-8F42-843A006C2B8A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990600"/>
            <a:ext cx="81534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Gain can also be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deﬁned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as “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ratio of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power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gain in a given direction to the power gain of a reference antenna in its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referenced direction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.”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power input must be the same for both antennas. </a:t>
            </a:r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Clr>
                <a:srgbClr val="6600FF"/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The reference antenna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 usually a dipole, horn, or any other antenna whose gain can be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calculated or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known.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828836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 can write that the total radiated power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rad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is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related to the total input power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by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/>
              <a:t>Where,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cd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is </a:t>
            </a:r>
            <a:r>
              <a:rPr lang="en-US" sz="2000" dirty="0" smtClean="0"/>
              <a:t>the antenna radiation </a:t>
            </a:r>
            <a:r>
              <a:rPr lang="en-US" sz="2000" dirty="0" smtClean="0"/>
              <a:t>efficiency </a:t>
            </a:r>
            <a:r>
              <a:rPr lang="en-US" sz="2000" dirty="0" smtClean="0"/>
              <a:t>(dimensionless)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8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352800"/>
            <a:ext cx="14001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8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114800"/>
            <a:ext cx="29622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87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4876800"/>
            <a:ext cx="26860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87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5562600"/>
            <a:ext cx="49149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s\Desktop\Welcome To RJPBCS_files\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2" y="6348191"/>
            <a:ext cx="9144000" cy="586162"/>
          </a:xfrm>
          <a:prstGeom prst="rect">
            <a:avLst/>
          </a:prstGeom>
          <a:noFill/>
        </p:spPr>
      </p:pic>
      <p:pic>
        <p:nvPicPr>
          <p:cNvPr id="1029" name="Picture 5" descr="C:\Users\ads\Desktop\Welcome To RJPBCS_files\lin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28137"/>
            <a:ext cx="9144000" cy="900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6E2-2527-4DD6-8F42-843A006C2B8A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914400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partial gain of an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antenna for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given polarization in a given direction as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 of the radiation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intensity corresponding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a given polarization divided by the total radiation intensity that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would be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obtained if the power accepted by the antenna were radiated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isotropically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.”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9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514600"/>
            <a:ext cx="17240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9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429000"/>
            <a:ext cx="1619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97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800600"/>
            <a:ext cx="81724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09600" y="30480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While the partial gains G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G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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expressed as,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s\Desktop\Welcome To RJPBCS_files\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2" y="6348191"/>
            <a:ext cx="9144000" cy="586162"/>
          </a:xfrm>
          <a:prstGeom prst="rect">
            <a:avLst/>
          </a:prstGeom>
          <a:noFill/>
        </p:spPr>
      </p:pic>
      <p:pic>
        <p:nvPicPr>
          <p:cNvPr id="1029" name="Picture 5" descr="C:\Users\ads\Desktop\Welcome To RJPBCS_files\lin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28137"/>
            <a:ext cx="9144000" cy="900000"/>
          </a:xfrm>
          <a:prstGeom prst="rect">
            <a:avLst/>
          </a:prstGeom>
          <a:noFill/>
        </p:spPr>
      </p:pic>
      <p:sp>
        <p:nvSpPr>
          <p:cNvPr id="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2819400"/>
            <a:ext cx="8569325" cy="1219200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 </a:t>
            </a:r>
            <a:r>
              <a:rPr lang="fr-F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endParaRPr lang="fr-FR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6E2-2527-4DD6-8F42-843A006C2B8A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s\Desktop\Welcome To RJPBCS_files\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2" y="6348191"/>
            <a:ext cx="9144000" cy="586162"/>
          </a:xfrm>
          <a:prstGeom prst="rect">
            <a:avLst/>
          </a:prstGeom>
          <a:noFill/>
        </p:spPr>
      </p:pic>
      <p:pic>
        <p:nvPicPr>
          <p:cNvPr id="1029" name="Picture 5" descr="C:\Users\ads\Desktop\Welcome To RJPBCS_files\lin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28137"/>
            <a:ext cx="9144000" cy="9000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6E2-2527-4DD6-8F42-843A006C2B8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RADIATION PATTERN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3149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" y="914400"/>
            <a:ext cx="8229600" cy="542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66"/>
              </a:buClr>
              <a:buFont typeface="Wingdings" pitchFamily="2" charset="2"/>
              <a:buChar char="v"/>
            </a:pPr>
            <a:r>
              <a:rPr lang="en-IN" sz="2800" dirty="0" smtClean="0">
                <a:solidFill>
                  <a:srgbClr val="0070C0"/>
                </a:solidFill>
                <a:latin typeface="Mongolian Baiti" pitchFamily="66" charset="0"/>
                <a:cs typeface="Mongolian Baiti" pitchFamily="66" charset="0"/>
              </a:rPr>
              <a:t>   </a:t>
            </a:r>
            <a:r>
              <a:rPr lang="en-IN" sz="2800" b="1" dirty="0" smtClean="0">
                <a:solidFill>
                  <a:srgbClr val="FF0000"/>
                </a:solidFill>
                <a:latin typeface="Mongolian Baiti" pitchFamily="66" charset="0"/>
                <a:cs typeface="Mongolian Baiti" pitchFamily="66" charset="0"/>
              </a:rPr>
              <a:t>Types</a:t>
            </a:r>
            <a:r>
              <a:rPr lang="en-IN" sz="2800" dirty="0" smtClean="0">
                <a:solidFill>
                  <a:srgbClr val="0000FF"/>
                </a:solidFill>
                <a:latin typeface="Mongolian Baiti" pitchFamily="66" charset="0"/>
                <a:cs typeface="Mongolian Baiti" pitchFamily="66" charset="0"/>
              </a:rPr>
              <a:t>:</a:t>
            </a:r>
          </a:p>
          <a:p>
            <a:pPr marL="1428750" lvl="2" indent="-514350" algn="just">
              <a:spcBef>
                <a:spcPts val="600"/>
              </a:spcBef>
              <a:spcAft>
                <a:spcPts val="600"/>
              </a:spcAft>
              <a:buClr>
                <a:srgbClr val="FF0066"/>
              </a:buClr>
              <a:buFont typeface="+mj-lt"/>
              <a:buAutoNum type="arabicPeriod"/>
            </a:pPr>
            <a:r>
              <a:rPr lang="en-IN" sz="2800" dirty="0" smtClean="0">
                <a:solidFill>
                  <a:srgbClr val="0000FF"/>
                </a:solidFill>
                <a:latin typeface="Mongolian Baiti" pitchFamily="66" charset="0"/>
                <a:cs typeface="Mongolian Baiti" pitchFamily="66" charset="0"/>
              </a:rPr>
              <a:t>Field </a:t>
            </a:r>
            <a:r>
              <a:rPr lang="en-IN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Pattern </a:t>
            </a:r>
          </a:p>
          <a:p>
            <a:pPr marL="1371600" lvl="2" indent="-457200" algn="just">
              <a:spcBef>
                <a:spcPts val="600"/>
              </a:spcBef>
              <a:spcAft>
                <a:spcPts val="600"/>
              </a:spcAft>
              <a:buClr>
                <a:srgbClr val="FF0066"/>
              </a:buClr>
              <a:buFont typeface="+mj-lt"/>
              <a:buAutoNum type="arabicPeriod"/>
            </a:pPr>
            <a:r>
              <a:rPr lang="en-IN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Power Pattern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CC00"/>
              </a:buClr>
              <a:buFont typeface="Wingdings" pitchFamily="2" charset="2"/>
              <a:buChar char="v"/>
            </a:pPr>
            <a:r>
              <a:rPr lang="en-IN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If the radiation from the antenna is expressed in terms of the field strength (E or H) then the pattern is called as </a:t>
            </a:r>
            <a:r>
              <a:rPr lang="en-IN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Field pattern.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C00CC"/>
              </a:buClr>
              <a:buFont typeface="Wingdings" pitchFamily="2" charset="2"/>
              <a:buChar char="v"/>
            </a:pPr>
            <a:r>
              <a:rPr lang="en-IN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If the radiation from the antenna is expressed in terms of power per unit area then the pattern is called as </a:t>
            </a:r>
            <a:r>
              <a:rPr lang="en-IN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Power pattern</a:t>
            </a:r>
            <a:r>
              <a:rPr lang="en-IN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IN" sz="2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FF0066"/>
              </a:buClr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Often field and power patterns are normalized w.r.to their maximum value, yielding normalized field and power patterns.</a:t>
            </a:r>
            <a:endParaRPr lang="en-US" sz="2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s\Desktop\Welcome To RJPBCS_files\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2" y="6348191"/>
            <a:ext cx="9144000" cy="586162"/>
          </a:xfrm>
          <a:prstGeom prst="rect">
            <a:avLst/>
          </a:prstGeom>
          <a:noFill/>
        </p:spPr>
      </p:pic>
      <p:pic>
        <p:nvPicPr>
          <p:cNvPr id="1029" name="Picture 5" descr="C:\Users\ads\Desktop\Welcome To RJPBCS_files\lin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28137"/>
            <a:ext cx="9144000" cy="9000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6E2-2527-4DD6-8F42-843A006C2B8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91400" y="3149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RADIATION PATTERN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4464" y="1032451"/>
            <a:ext cx="5443536" cy="513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s\Desktop\Welcome To RJPBCS_files\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2" y="6348191"/>
            <a:ext cx="9144000" cy="586162"/>
          </a:xfrm>
          <a:prstGeom prst="rect">
            <a:avLst/>
          </a:prstGeom>
          <a:noFill/>
        </p:spPr>
      </p:pic>
      <p:pic>
        <p:nvPicPr>
          <p:cNvPr id="1029" name="Picture 5" descr="C:\Users\ads\Desktop\Welcome To RJPBCS_files\lin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28137"/>
            <a:ext cx="9144000" cy="9000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6E2-2527-4DD6-8F42-843A006C2B8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91400" y="304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RADIATION PATTERN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14400"/>
            <a:ext cx="28003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914400"/>
            <a:ext cx="250507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914400"/>
            <a:ext cx="344805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s\Desktop\Welcome To RJPBCS_files\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2" y="6348191"/>
            <a:ext cx="9144000" cy="586162"/>
          </a:xfrm>
          <a:prstGeom prst="rect">
            <a:avLst/>
          </a:prstGeom>
          <a:noFill/>
        </p:spPr>
      </p:pic>
      <p:pic>
        <p:nvPicPr>
          <p:cNvPr id="1029" name="Picture 5" descr="C:\Users\ads\Desktop\Welcome To RJPBCS_files\lin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28137"/>
            <a:ext cx="9144000" cy="900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1066801"/>
            <a:ext cx="8229600" cy="3084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  <a:tabLst>
                <a:tab pos="630238" algn="l"/>
              </a:tabLst>
              <a:defRPr/>
            </a:pPr>
            <a:r>
              <a:rPr lang="en-US" sz="2800" dirty="0" smtClean="0">
                <a:solidFill>
                  <a:srgbClr val="0070B9"/>
                </a:solidFill>
                <a:latin typeface="Mongolian Baiti" pitchFamily="66" charset="0"/>
                <a:cs typeface="Mongolian Baiti" pitchFamily="66" charset="0"/>
              </a:rPr>
              <a:t>  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‘+’ and ‘-’ signs in the lobes indicate the relative polarization of the various lobes which changes as the nulls are crossed.</a:t>
            </a:r>
          </a:p>
          <a:p>
            <a:pPr lvl="0" algn="just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  <a:tabLst>
                <a:tab pos="630238" algn="l"/>
              </a:tabLst>
              <a:defRPr/>
            </a:pP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All the 3 patterns yields the same angular separation between the 2 half power points, 38.64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 on their respective patterns referred to as HPBW.</a:t>
            </a:r>
            <a:endParaRPr lang="en-US" sz="25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6E2-2527-4DD6-8F42-843A006C2B8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RADIATION PATTERN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304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s\Desktop\Welcome To RJPBCS_files\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2" y="6348191"/>
            <a:ext cx="9144000" cy="586162"/>
          </a:xfrm>
          <a:prstGeom prst="rect">
            <a:avLst/>
          </a:prstGeom>
          <a:noFill/>
        </p:spPr>
      </p:pic>
      <p:pic>
        <p:nvPicPr>
          <p:cNvPr id="1029" name="Picture 5" descr="C:\Users\ads\Desktop\Welcome To RJPBCS_files\lin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28137"/>
            <a:ext cx="9144000" cy="900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1066801"/>
            <a:ext cx="8229600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v"/>
              <a:tabLst>
                <a:tab pos="630238" algn="l"/>
              </a:tabLst>
              <a:defRPr/>
            </a:pPr>
            <a:r>
              <a:rPr lang="en-US" sz="2800" dirty="0" smtClean="0">
                <a:solidFill>
                  <a:srgbClr val="0070B9"/>
                </a:solidFill>
                <a:latin typeface="Mongolian Baiti" pitchFamily="66" charset="0"/>
                <a:cs typeface="Mongolian Baiti" pitchFamily="66" charset="0"/>
              </a:rPr>
              <a:t>  </a:t>
            </a:r>
            <a:r>
              <a:rPr lang="en-US" sz="2500" dirty="0" smtClean="0">
                <a:solidFill>
                  <a:srgbClr val="0070B9"/>
                </a:solidFill>
                <a:latin typeface="Mongolian Baiti" pitchFamily="66" charset="0"/>
                <a:cs typeface="Mongolian Baiti" pitchFamily="66" charset="0"/>
              </a:rPr>
              <a:t> </a:t>
            </a:r>
            <a:r>
              <a:rPr lang="en-US" sz="2500" dirty="0" smtClean="0">
                <a:solidFill>
                  <a:srgbClr val="0000FF"/>
                </a:solidFill>
                <a:latin typeface="Mongolian Baiti" pitchFamily="66" charset="0"/>
                <a:cs typeface="Mongolian Baiti" pitchFamily="66" charset="0"/>
              </a:rPr>
              <a:t>Various parts of a Radiation pattern are referred to as Lobes</a:t>
            </a:r>
            <a:r>
              <a:rPr lang="en-US" sz="2800" dirty="0" smtClean="0">
                <a:solidFill>
                  <a:srgbClr val="0000FF"/>
                </a:solidFill>
                <a:latin typeface="Mongolian Baiti" pitchFamily="66" charset="0"/>
                <a:cs typeface="Mongolian Baiti" pitchFamily="66" charset="0"/>
              </a:rPr>
              <a:t>. </a:t>
            </a:r>
          </a:p>
          <a:p>
            <a:pPr lvl="0" algn="ctr">
              <a:spcAft>
                <a:spcPts val="600"/>
              </a:spcAft>
              <a:buClr>
                <a:srgbClr val="FF0000"/>
              </a:buClr>
              <a:tabLst>
                <a:tab pos="630238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Mongolian Baiti" pitchFamily="66" charset="0"/>
                <a:cs typeface="Mongolian Baiti" pitchFamily="66" charset="0"/>
              </a:rPr>
              <a:t>Lobes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tabLst>
                <a:tab pos="630238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Major Lobe			Minor Lobe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tabLst>
                <a:tab pos="630238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(Or)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tabLst>
                <a:tab pos="630238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      Main Lobe	                 Back Lobe	         Side Lobe</a:t>
            </a:r>
          </a:p>
          <a:p>
            <a:pPr lvl="0" algn="just">
              <a:spcBef>
                <a:spcPts val="900"/>
              </a:spcBef>
              <a:spcAft>
                <a:spcPts val="900"/>
              </a:spcAft>
              <a:buClr>
                <a:srgbClr val="008000"/>
              </a:buClr>
              <a:buFont typeface="Wingdings" pitchFamily="2" charset="2"/>
              <a:buChar char="v"/>
              <a:tabLst>
                <a:tab pos="630238" algn="l"/>
              </a:tabLst>
              <a:defRPr/>
            </a:pP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Major Lobe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It is defined as “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The radiation lobe containing the direction of maximum radiation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”. It is also known as 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Main Beam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spcBef>
                <a:spcPts val="900"/>
              </a:spcBef>
              <a:spcAft>
                <a:spcPts val="900"/>
              </a:spcAft>
              <a:buClr>
                <a:srgbClr val="FF0066"/>
              </a:buClr>
              <a:buFont typeface="Wingdings" pitchFamily="2" charset="2"/>
              <a:buChar char="v"/>
              <a:tabLst>
                <a:tab pos="630238" algn="l"/>
              </a:tabLst>
              <a:defRPr/>
            </a:pP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Minor Lobe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All lobes except the major lobe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is called as Minor Lobe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6E2-2527-4DD6-8F42-843A006C2B8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RADIATION PATTERN 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5562600" y="2895600"/>
            <a:ext cx="838200" cy="685800"/>
          </a:xfrm>
          <a:prstGeom prst="line">
            <a:avLst/>
          </a:prstGeom>
          <a:noFill/>
          <a:ln w="41275">
            <a:solidFill>
              <a:srgbClr val="CC00CC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6400800" y="2895600"/>
            <a:ext cx="838200" cy="685800"/>
          </a:xfrm>
          <a:prstGeom prst="line">
            <a:avLst/>
          </a:prstGeom>
          <a:noFill/>
          <a:ln w="41275">
            <a:solidFill>
              <a:srgbClr val="CC00CC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3733800" y="2438400"/>
            <a:ext cx="990600" cy="304800"/>
          </a:xfrm>
          <a:prstGeom prst="line">
            <a:avLst/>
          </a:prstGeom>
          <a:noFill/>
          <a:ln w="41275">
            <a:solidFill>
              <a:srgbClr val="CC00CC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724400" y="2438400"/>
            <a:ext cx="990600" cy="304800"/>
          </a:xfrm>
          <a:prstGeom prst="line">
            <a:avLst/>
          </a:prstGeom>
          <a:noFill/>
          <a:ln w="41275">
            <a:solidFill>
              <a:srgbClr val="CC00CC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391400" y="304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s\Desktop\Welcome To RJPBCS_files\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2" y="6348191"/>
            <a:ext cx="9144000" cy="586162"/>
          </a:xfrm>
          <a:prstGeom prst="rect">
            <a:avLst/>
          </a:prstGeom>
          <a:noFill/>
        </p:spPr>
      </p:pic>
      <p:pic>
        <p:nvPicPr>
          <p:cNvPr id="1029" name="Picture 5" descr="C:\Users\ads\Desktop\Welcome To RJPBCS_files\lin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-28137"/>
            <a:ext cx="9144000" cy="900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1066801"/>
            <a:ext cx="822960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v"/>
              <a:tabLst>
                <a:tab pos="630238" algn="l"/>
              </a:tabLst>
              <a:defRPr/>
            </a:pPr>
            <a:r>
              <a:rPr lang="en-US" sz="2800" dirty="0" smtClean="0">
                <a:solidFill>
                  <a:srgbClr val="0070B9"/>
                </a:solidFill>
                <a:latin typeface="Mongolian Baiti" pitchFamily="66" charset="0"/>
                <a:cs typeface="Mongolian Baiti" pitchFamily="66" charset="0"/>
              </a:rPr>
              <a:t>  </a:t>
            </a:r>
            <a:r>
              <a:rPr lang="en-US" sz="2500" dirty="0" smtClean="0">
                <a:solidFill>
                  <a:srgbClr val="0070B9"/>
                </a:solidFill>
                <a:latin typeface="Mongolian Baiti" pitchFamily="66" charset="0"/>
                <a:cs typeface="Mongolian Baiti" pitchFamily="66" charset="0"/>
              </a:rPr>
              <a:t> </a:t>
            </a:r>
            <a:r>
              <a:rPr lang="en-US" sz="2500" dirty="0" smtClean="0">
                <a:solidFill>
                  <a:srgbClr val="FF0000"/>
                </a:solidFill>
                <a:latin typeface="Mongolian Baiti" pitchFamily="66" charset="0"/>
                <a:cs typeface="Mongolian Baiti" pitchFamily="66" charset="0"/>
              </a:rPr>
              <a:t>Side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Lobe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 Radiation lobe adjacent to the major lobe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 called as Side Lobe.</a:t>
            </a:r>
          </a:p>
          <a:p>
            <a:pPr lvl="0" algn="just"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v"/>
              <a:tabLst>
                <a:tab pos="630238" algn="l"/>
              </a:tabLst>
              <a:defRPr/>
            </a:pP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Back Lobe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 Radiation lobe whose axis makes an angle of approximately 180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w.r.to the beam of an antenna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is called as Back lobe.</a:t>
            </a:r>
          </a:p>
          <a:p>
            <a:pPr lvl="1" algn="just"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tabLst>
                <a:tab pos="630238" algn="l"/>
              </a:tabLst>
              <a:defRPr/>
            </a:pP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Usually it refers to a minor lobe that occupies the hemisphere in a direction opposite to that of the major lobe.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76E2-2527-4DD6-8F42-843A006C2B8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RADIATION PATTERN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1400" y="304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4925</TotalTime>
  <Words>2154</Words>
  <Application>Microsoft Office PowerPoint</Application>
  <PresentationFormat>On-screen Show (4:3)</PresentationFormat>
  <Paragraphs>222</Paragraphs>
  <Slides>39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ads</dc:creator>
  <cp:lastModifiedBy>Dr.D.Selvaraj</cp:lastModifiedBy>
  <cp:revision>480</cp:revision>
  <dcterms:created xsi:type="dcterms:W3CDTF">2006-08-16T00:00:00Z</dcterms:created>
  <dcterms:modified xsi:type="dcterms:W3CDTF">2017-09-10T17:43:16Z</dcterms:modified>
</cp:coreProperties>
</file>