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66" r:id="rId4"/>
    <p:sldId id="267" r:id="rId5"/>
    <p:sldId id="268" r:id="rId6"/>
    <p:sldId id="269" r:id="rId7"/>
    <p:sldId id="270" r:id="rId8"/>
    <p:sldId id="258" r:id="rId9"/>
    <p:sldId id="259" r:id="rId10"/>
    <p:sldId id="260" r:id="rId11"/>
    <p:sldId id="261" r:id="rId12"/>
    <p:sldId id="262" r:id="rId13"/>
    <p:sldId id="263" r:id="rId14"/>
    <p:sldId id="264" r:id="rId15"/>
    <p:sldId id="265" r:id="rId16"/>
    <p:sldId id="271" r:id="rId17"/>
    <p:sldId id="273" r:id="rId18"/>
    <p:sldId id="272" r:id="rId19"/>
    <p:sldId id="274" r:id="rId20"/>
    <p:sldId id="275" r:id="rId21"/>
    <p:sldId id="276" r:id="rId22"/>
    <p:sldId id="277" r:id="rId23"/>
    <p:sldId id="278" r:id="rId24"/>
    <p:sldId id="279" r:id="rId25"/>
    <p:sldId id="280" r:id="rId26"/>
    <p:sldId id="281" r:id="rId27"/>
    <p:sldId id="282" r:id="rId28"/>
    <p:sldId id="284" r:id="rId29"/>
    <p:sldId id="285" r:id="rId30"/>
    <p:sldId id="286" r:id="rId31"/>
    <p:sldId id="287" r:id="rId32"/>
    <p:sldId id="288" r:id="rId33"/>
    <p:sldId id="283" r:id="rId34"/>
    <p:sldId id="289" r:id="rId35"/>
  </p:sldIdLst>
  <p:sldSz cx="109728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FF99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116" y="-102"/>
      </p:cViewPr>
      <p:guideLst>
        <p:guide orient="horz" pos="2160"/>
        <p:guide pos="3456"/>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719072" y="359898"/>
            <a:ext cx="8887968"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719072" y="1850064"/>
            <a:ext cx="8887968"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FC4B0645-7A5D-476E-B15B-565BB799E7E0}" type="datetimeFigureOut">
              <a:rPr lang="en-US" smtClean="0"/>
              <a:pPr/>
              <a:t>1/31/2018</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535E96C3-5356-4CE2-B14D-3065B2AB57A5}" type="slidenum">
              <a:rPr lang="en-US" smtClean="0"/>
              <a:pPr/>
              <a:t>‹#›</a:t>
            </a:fld>
            <a:endParaRPr lang="en-US"/>
          </a:p>
        </p:txBody>
      </p:sp>
      <p:sp>
        <p:nvSpPr>
          <p:cNvPr id="8" name="Oval 7"/>
          <p:cNvSpPr/>
          <p:nvPr/>
        </p:nvSpPr>
        <p:spPr>
          <a:xfrm>
            <a:off x="1105720" y="1413802"/>
            <a:ext cx="252375"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388613" y="1345016"/>
            <a:ext cx="76809"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C4B0645-7A5D-476E-B15B-565BB799E7E0}" type="datetimeFigureOut">
              <a:rPr lang="en-US" smtClean="0"/>
              <a:pPr/>
              <a:t>1/31/2018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35E96C3-5356-4CE2-B14D-3065B2AB57A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229600" y="274641"/>
            <a:ext cx="219456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371600" y="274642"/>
            <a:ext cx="667512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C4B0645-7A5D-476E-B15B-565BB799E7E0}" type="datetimeFigureOut">
              <a:rPr lang="en-US" smtClean="0"/>
              <a:pPr/>
              <a:t>1/31/2018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35E96C3-5356-4CE2-B14D-3065B2AB57A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C4B0645-7A5D-476E-B15B-565BB799E7E0}" type="datetimeFigureOut">
              <a:rPr lang="en-US" smtClean="0"/>
              <a:pPr/>
              <a:t>1/31/2018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35E96C3-5356-4CE2-B14D-3065B2AB57A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739469" y="-54"/>
            <a:ext cx="82296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3094071" y="2600325"/>
            <a:ext cx="768096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094071" y="1066800"/>
            <a:ext cx="768096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C4B0645-7A5D-476E-B15B-565BB799E7E0}" type="datetimeFigureOut">
              <a:rPr lang="en-US" smtClean="0"/>
              <a:pPr/>
              <a:t>1/31/2018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35E96C3-5356-4CE2-B14D-3065B2AB57A5}" type="slidenum">
              <a:rPr lang="en-US" smtClean="0"/>
              <a:pPr/>
              <a:t>‹#›</a:t>
            </a:fld>
            <a:endParaRPr lang="en-US"/>
          </a:p>
        </p:txBody>
      </p:sp>
      <p:sp>
        <p:nvSpPr>
          <p:cNvPr id="10" name="Rectangle 9"/>
          <p:cNvSpPr/>
          <p:nvPr/>
        </p:nvSpPr>
        <p:spPr bwMode="invGray">
          <a:xfrm>
            <a:off x="2743200" y="0"/>
            <a:ext cx="9144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606785" y="2814656"/>
            <a:ext cx="252375"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889678" y="2745870"/>
            <a:ext cx="76809"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722729" y="274320"/>
            <a:ext cx="8997696"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722729" y="1524000"/>
            <a:ext cx="438912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331305" y="1524000"/>
            <a:ext cx="438912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C4B0645-7A5D-476E-B15B-565BB799E7E0}" type="datetimeFigureOut">
              <a:rPr lang="en-US" smtClean="0"/>
              <a:pPr/>
              <a:t>1/31/2018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35E96C3-5356-4CE2-B14D-3065B2AB57A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8640" y="5160336"/>
            <a:ext cx="987552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548640" y="328278"/>
            <a:ext cx="4828032"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5596128" y="328278"/>
            <a:ext cx="4828032"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548640" y="969336"/>
            <a:ext cx="4828032"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5596128" y="969336"/>
            <a:ext cx="4828032"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C4B0645-7A5D-476E-B15B-565BB799E7E0}" type="datetimeFigureOut">
              <a:rPr lang="en-US" smtClean="0"/>
              <a:pPr/>
              <a:t>1/31/2018</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535E96C3-5356-4CE2-B14D-3065B2AB57A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722729" y="274320"/>
            <a:ext cx="8997696"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FC4B0645-7A5D-476E-B15B-565BB799E7E0}" type="datetimeFigureOut">
              <a:rPr lang="en-US" smtClean="0"/>
              <a:pPr/>
              <a:t>1/31/2018</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535E96C3-5356-4CE2-B14D-3065B2AB57A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217981" y="0"/>
            <a:ext cx="9754819"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FC4B0645-7A5D-476E-B15B-565BB799E7E0}" type="datetimeFigureOut">
              <a:rPr lang="en-US" smtClean="0"/>
              <a:pPr/>
              <a:t>1/31/2018</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535E96C3-5356-4CE2-B14D-3065B2AB57A5}" type="slidenum">
              <a:rPr lang="en-US" smtClean="0"/>
              <a:pPr/>
              <a:t>‹#›</a:t>
            </a:fld>
            <a:endParaRPr lang="en-US"/>
          </a:p>
        </p:txBody>
      </p:sp>
      <p:sp>
        <p:nvSpPr>
          <p:cNvPr id="6" name="Rectangle 5"/>
          <p:cNvSpPr/>
          <p:nvPr/>
        </p:nvSpPr>
        <p:spPr bwMode="invGray">
          <a:xfrm>
            <a:off x="1217982" y="-54"/>
            <a:ext cx="87783"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8640" y="216778"/>
            <a:ext cx="4572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48640" y="1406964"/>
            <a:ext cx="4572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548640" y="2133602"/>
            <a:ext cx="978408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C4B0645-7A5D-476E-B15B-565BB799E7E0}" type="datetimeFigureOut">
              <a:rPr lang="en-US" smtClean="0"/>
              <a:pPr/>
              <a:t>1/31/2018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35E96C3-5356-4CE2-B14D-3065B2AB57A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64275" y="1066800"/>
            <a:ext cx="329184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FC4B0645-7A5D-476E-B15B-565BB799E7E0}" type="datetimeFigureOut">
              <a:rPr lang="en-US" smtClean="0"/>
              <a:pPr/>
              <a:t>1/31/2018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35E96C3-5356-4CE2-B14D-3065B2AB57A5}" type="slidenum">
              <a:rPr lang="en-US" smtClean="0"/>
              <a:pPr/>
              <a:t>‹#›</a:t>
            </a:fld>
            <a:endParaRPr lang="en-US"/>
          </a:p>
        </p:txBody>
      </p:sp>
      <p:sp>
        <p:nvSpPr>
          <p:cNvPr id="8" name="Rectangle 7"/>
          <p:cNvSpPr/>
          <p:nvPr/>
        </p:nvSpPr>
        <p:spPr>
          <a:xfrm>
            <a:off x="914400" y="1066800"/>
            <a:ext cx="54864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1005840" y="1143005"/>
            <a:ext cx="530352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476070" y="954341"/>
            <a:ext cx="82296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6004400" y="936786"/>
            <a:ext cx="779069"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1005840" y="4800600"/>
            <a:ext cx="530352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979111" y="-815922"/>
            <a:ext cx="1966664"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02580" y="21104"/>
            <a:ext cx="2042630"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219459" y="1055077"/>
            <a:ext cx="1350861"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215449" y="-54"/>
            <a:ext cx="9757352"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722729" y="274638"/>
            <a:ext cx="8997696"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722729" y="1447800"/>
            <a:ext cx="8997696"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4297680" y="6305550"/>
            <a:ext cx="256032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FC4B0645-7A5D-476E-B15B-565BB799E7E0}" type="datetimeFigureOut">
              <a:rPr lang="en-US" smtClean="0"/>
              <a:pPr/>
              <a:t>1/31/2018</a:t>
            </a:fld>
            <a:endParaRPr lang="en-US"/>
          </a:p>
        </p:txBody>
      </p:sp>
      <p:sp>
        <p:nvSpPr>
          <p:cNvPr id="10" name="Footer Placeholder 9"/>
          <p:cNvSpPr>
            <a:spLocks noGrp="1"/>
          </p:cNvSpPr>
          <p:nvPr>
            <p:ph type="ftr" sz="quarter" idx="3"/>
          </p:nvPr>
        </p:nvSpPr>
        <p:spPr>
          <a:xfrm>
            <a:off x="6858000" y="6305550"/>
            <a:ext cx="347472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10336377" y="6305550"/>
            <a:ext cx="54864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35E96C3-5356-4CE2-B14D-3065B2AB57A5}" type="slidenum">
              <a:rPr lang="en-US" smtClean="0"/>
              <a:pPr/>
              <a:t>‹#›</a:t>
            </a:fld>
            <a:endParaRPr lang="en-US"/>
          </a:p>
        </p:txBody>
      </p:sp>
      <p:sp>
        <p:nvSpPr>
          <p:cNvPr id="15" name="Rectangle 14"/>
          <p:cNvSpPr/>
          <p:nvPr/>
        </p:nvSpPr>
        <p:spPr bwMode="invGray">
          <a:xfrm>
            <a:off x="1217982" y="-54"/>
            <a:ext cx="87783"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ctrTitle"/>
          </p:nvPr>
        </p:nvSpPr>
        <p:spPr>
          <a:xfrm>
            <a:off x="1554480" y="2362200"/>
            <a:ext cx="8887968" cy="1472184"/>
          </a:xfrm>
          <a:effectLst>
            <a:outerShdw blurRad="50800" dist="50800" dir="5400000" algn="ctr" rotWithShape="0">
              <a:srgbClr val="00B0F0"/>
            </a:outerShdw>
          </a:effectLst>
        </p:spPr>
        <p:txBody>
          <a:bodyPr/>
          <a:lstStyle/>
          <a:p>
            <a:pPr algn="ctr"/>
            <a:r>
              <a:rPr lang="en-US" altLang="ko-KR" sz="3800" b="1" dirty="0">
                <a:solidFill>
                  <a:schemeClr val="tx1"/>
                </a:solidFill>
                <a:latin typeface="Georgia" pitchFamily="18" charset="0"/>
                <a:ea typeface="Verdana" pitchFamily="34" charset="0"/>
                <a:cs typeface="Verdana" pitchFamily="34" charset="0"/>
              </a:rPr>
              <a:t>Software Defined </a:t>
            </a:r>
            <a:r>
              <a:rPr lang="en-US" altLang="ko-KR" sz="3800" b="1" dirty="0" smtClean="0">
                <a:solidFill>
                  <a:schemeClr val="tx1"/>
                </a:solidFill>
                <a:latin typeface="Georgia" pitchFamily="18" charset="0"/>
                <a:ea typeface="Verdana" pitchFamily="34" charset="0"/>
                <a:cs typeface="Verdana" pitchFamily="34" charset="0"/>
              </a:rPr>
              <a:t>Radio</a:t>
            </a:r>
            <a:br>
              <a:rPr lang="en-US" altLang="ko-KR" sz="3800" b="1" dirty="0" smtClean="0">
                <a:solidFill>
                  <a:schemeClr val="tx1"/>
                </a:solidFill>
                <a:latin typeface="Georgia" pitchFamily="18" charset="0"/>
                <a:ea typeface="Verdana" pitchFamily="34" charset="0"/>
                <a:cs typeface="Verdana" pitchFamily="34" charset="0"/>
              </a:rPr>
            </a:br>
            <a:r>
              <a:rPr lang="en-US" altLang="ko-KR" sz="3800" b="1" dirty="0" smtClean="0">
                <a:solidFill>
                  <a:schemeClr val="tx1"/>
                </a:solidFill>
                <a:latin typeface="Georgia" pitchFamily="18" charset="0"/>
                <a:ea typeface="Verdana" pitchFamily="34" charset="0"/>
                <a:cs typeface="Verdana" pitchFamily="34" charset="0"/>
              </a:rPr>
              <a:t>UNIT -1</a:t>
            </a:r>
            <a:endParaRPr lang="en-US" sz="3800" b="1" dirty="0">
              <a:solidFill>
                <a:schemeClr val="tx1"/>
              </a:solidFill>
              <a:latin typeface="Georgia" pitchFamily="18"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05841" y="1066800"/>
            <a:ext cx="9714585" cy="5486400"/>
          </a:xfrm>
        </p:spPr>
        <p:txBody>
          <a:bodyPr>
            <a:normAutofit/>
          </a:bodyPr>
          <a:lstStyle/>
          <a:p>
            <a:pPr algn="just">
              <a:spcAft>
                <a:spcPts val="600"/>
              </a:spcAft>
              <a:buClr>
                <a:srgbClr val="D60093"/>
              </a:buClr>
              <a:buFont typeface="Wingdings" pitchFamily="2" charset="2"/>
              <a:buChar char="v"/>
            </a:pPr>
            <a:r>
              <a:rPr lang="en-US" sz="2400" dirty="0" smtClean="0">
                <a:latin typeface="Georgia" pitchFamily="18" charset="0"/>
              </a:rPr>
              <a:t>Integrated services can be obtained with either a single device capable of delivering various services or with a radio that can communicate with devices providing complementary services.</a:t>
            </a:r>
          </a:p>
          <a:p>
            <a:pPr algn="just">
              <a:spcAft>
                <a:spcPts val="600"/>
              </a:spcAft>
              <a:buClr>
                <a:srgbClr val="D60093"/>
              </a:buClr>
              <a:buFont typeface="Wingdings" pitchFamily="2" charset="2"/>
              <a:buChar char="v"/>
            </a:pPr>
            <a:r>
              <a:rPr lang="en-US" sz="2400" dirty="0" smtClean="0">
                <a:latin typeface="Georgia" pitchFamily="18" charset="0"/>
              </a:rPr>
              <a:t>The supporting technologies and networks that the radio might have to use can vary with the physical location of the user.</a:t>
            </a:r>
          </a:p>
          <a:p>
            <a:pPr algn="just">
              <a:spcAft>
                <a:spcPts val="600"/>
              </a:spcAft>
              <a:buClr>
                <a:srgbClr val="D60093"/>
              </a:buClr>
              <a:buFont typeface="Wingdings" pitchFamily="2" charset="2"/>
              <a:buChar char="v"/>
            </a:pPr>
            <a:r>
              <a:rPr lang="en-US" sz="2400" dirty="0" smtClean="0">
                <a:latin typeface="Georgia" pitchFamily="18" charset="0"/>
              </a:rPr>
              <a:t>To successfully communicate with different systems, the radio has to communicate and decode the signals of devices using different air-interfaces.</a:t>
            </a:r>
          </a:p>
          <a:p>
            <a:pPr algn="just">
              <a:spcAft>
                <a:spcPts val="600"/>
              </a:spcAft>
              <a:buClr>
                <a:srgbClr val="D60093"/>
              </a:buClr>
              <a:buFont typeface="Wingdings" pitchFamily="2" charset="2"/>
              <a:buChar char="v"/>
            </a:pPr>
            <a:r>
              <a:rPr lang="en-US" sz="2400" dirty="0" smtClean="0">
                <a:latin typeface="Georgia" pitchFamily="18" charset="0"/>
              </a:rPr>
              <a:t>To successfully communicate with different systems, the radio has to communicate and decode the signals of devices using different air-interfaces.</a:t>
            </a:r>
          </a:p>
          <a:p>
            <a:pPr algn="just">
              <a:buClr>
                <a:srgbClr val="D60093"/>
              </a:buClr>
              <a:buFont typeface="Wingdings" pitchFamily="2" charset="2"/>
              <a:buChar char="v"/>
            </a:pPr>
            <a:endParaRPr lang="en-US" sz="2400" dirty="0" smtClean="0">
              <a:latin typeface="Georgia" pitchFamily="18" charset="0"/>
            </a:endParaRPr>
          </a:p>
          <a:p>
            <a:pPr algn="just">
              <a:buClr>
                <a:srgbClr val="D60093"/>
              </a:buClr>
              <a:buNone/>
            </a:pPr>
            <a:endParaRPr lang="en-US" sz="2400" dirty="0" smtClean="0">
              <a:latin typeface="Georgia" pitchFamily="18" charset="0"/>
            </a:endParaRPr>
          </a:p>
          <a:p>
            <a:pPr algn="just">
              <a:buClr>
                <a:srgbClr val="D60093"/>
              </a:buClr>
              <a:buFont typeface="Wingdings" pitchFamily="2" charset="2"/>
              <a:buChar char="v"/>
            </a:pPr>
            <a:endParaRPr lang="en-US" sz="2400" dirty="0" smtClean="0">
              <a:latin typeface="Georgia" pitchFamily="18" charset="0"/>
            </a:endParaRPr>
          </a:p>
          <a:p>
            <a:pPr algn="just"/>
            <a:endParaRPr lang="en-US" sz="2400" dirty="0">
              <a:latin typeface="Georgia" pitchFamily="18" charset="0"/>
            </a:endParaRPr>
          </a:p>
        </p:txBody>
      </p:sp>
      <p:sp>
        <p:nvSpPr>
          <p:cNvPr id="4" name="Title 1"/>
          <p:cNvSpPr txBox="1">
            <a:spLocks/>
          </p:cNvSpPr>
          <p:nvPr/>
        </p:nvSpPr>
        <p:spPr>
          <a:xfrm>
            <a:off x="1722729" y="274638"/>
            <a:ext cx="8997696" cy="715962"/>
          </a:xfrm>
          <a:prstGeom prst="rect">
            <a:avLst/>
          </a:prstGeom>
        </p:spPr>
        <p:txBody>
          <a:bodyPr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300" b="1" i="0" u="none" strike="noStrike" kern="1200" cap="none" spc="0" normalizeH="0" baseline="0" noProof="0" smtClean="0">
                <a:ln>
                  <a:noFill/>
                </a:ln>
                <a:solidFill>
                  <a:srgbClr val="0070C0"/>
                </a:solidFill>
                <a:effectLst>
                  <a:outerShdw blurRad="50000" dist="30000" dir="5400000" algn="tl" rotWithShape="0">
                    <a:srgbClr val="000000">
                      <a:alpha val="30000"/>
                    </a:srgbClr>
                  </a:outerShdw>
                </a:effectLst>
                <a:uLnTx/>
                <a:uFillTx/>
                <a:latin typeface="Georgia" pitchFamily="18" charset="0"/>
                <a:ea typeface="+mj-ea"/>
                <a:cs typeface="+mj-cs"/>
              </a:rPr>
              <a:t>Need for software Radios:</a:t>
            </a:r>
            <a:endParaRPr kumimoji="0" lang="en-US" sz="43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endParaRPr>
          </a:p>
        </p:txBody>
      </p:sp>
      <p:sp>
        <p:nvSpPr>
          <p:cNvPr id="5" name="TextBox 4"/>
          <p:cNvSpPr txBox="1"/>
          <p:nvPr/>
        </p:nvSpPr>
        <p:spPr>
          <a:xfrm>
            <a:off x="9418320" y="6400800"/>
            <a:ext cx="1371600" cy="400110"/>
          </a:xfrm>
          <a:prstGeom prst="rect">
            <a:avLst/>
          </a:prstGeom>
          <a:noFill/>
        </p:spPr>
        <p:txBody>
          <a:bodyPr wrap="square" rtlCol="0">
            <a:spAutoFit/>
          </a:bodyPr>
          <a:lstStyle/>
          <a:p>
            <a:r>
              <a:rPr lang="en-US" sz="2000" b="1" dirty="0" smtClean="0">
                <a:solidFill>
                  <a:srgbClr val="FF0000"/>
                </a:solidFill>
                <a:latin typeface="Verdana" pitchFamily="34" charset="0"/>
                <a:ea typeface="Verdana" pitchFamily="34" charset="0"/>
                <a:cs typeface="Verdana" pitchFamily="34" charset="0"/>
              </a:rPr>
              <a:t>Cont..</a:t>
            </a:r>
            <a:endParaRPr lang="en-US" sz="2000" b="1" dirty="0">
              <a:solidFill>
                <a:srgbClr val="FF0000"/>
              </a:solidFill>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05841" y="1066800"/>
            <a:ext cx="9714585" cy="5181600"/>
          </a:xfrm>
        </p:spPr>
        <p:txBody>
          <a:bodyPr>
            <a:normAutofit/>
          </a:bodyPr>
          <a:lstStyle/>
          <a:p>
            <a:pPr algn="just">
              <a:spcAft>
                <a:spcPts val="600"/>
              </a:spcAft>
              <a:buClr>
                <a:srgbClr val="00B0F0"/>
              </a:buClr>
              <a:buFont typeface="Wingdings" pitchFamily="2" charset="2"/>
              <a:buChar char="v"/>
            </a:pPr>
            <a:r>
              <a:rPr lang="en-US" sz="2400" dirty="0" smtClean="0">
                <a:latin typeface="Georgia" pitchFamily="18" charset="0"/>
              </a:rPr>
              <a:t>To manage changes in networking protocols, services, and environments, mobile devices supporting reconfigurable hardware  also need to seamlessly support multiple protocols, such as IP (Internet  Protocol) and </a:t>
            </a:r>
            <a:r>
              <a:rPr lang="en-US" sz="2400" dirty="0" err="1" smtClean="0">
                <a:latin typeface="Georgia" pitchFamily="18" charset="0"/>
              </a:rPr>
              <a:t>MExE</a:t>
            </a:r>
            <a:r>
              <a:rPr lang="en-US" sz="2400" dirty="0" smtClean="0">
                <a:latin typeface="Georgia" pitchFamily="18" charset="0"/>
              </a:rPr>
              <a:t> (Mobile Execution Environment).</a:t>
            </a:r>
          </a:p>
          <a:p>
            <a:pPr algn="just">
              <a:spcAft>
                <a:spcPts val="600"/>
              </a:spcAft>
              <a:buClr>
                <a:srgbClr val="00B0F0"/>
              </a:buClr>
              <a:buFont typeface="Wingdings" pitchFamily="2" charset="2"/>
              <a:buChar char="v"/>
            </a:pPr>
            <a:r>
              <a:rPr lang="en-US" sz="2400" dirty="0" smtClean="0">
                <a:latin typeface="Georgia" pitchFamily="18" charset="0"/>
              </a:rPr>
              <a:t>Such radios can be implemented efficiently using software radio architectures in which the radio reconfigures itself based on the system it will be interfacing with and the functionalities it will be supporting</a:t>
            </a:r>
          </a:p>
          <a:p>
            <a:pPr algn="just"/>
            <a:endParaRPr lang="en-US" sz="2400" dirty="0" smtClean="0">
              <a:latin typeface="Georgia" pitchFamily="18" charset="0"/>
            </a:endParaRPr>
          </a:p>
          <a:p>
            <a:endParaRPr lang="en-US" dirty="0" smtClean="0"/>
          </a:p>
          <a:p>
            <a:endParaRPr lang="en-US" dirty="0"/>
          </a:p>
        </p:txBody>
      </p:sp>
      <p:sp>
        <p:nvSpPr>
          <p:cNvPr id="4" name="Title 1"/>
          <p:cNvSpPr>
            <a:spLocks noGrp="1"/>
          </p:cNvSpPr>
          <p:nvPr>
            <p:ph type="title"/>
          </p:nvPr>
        </p:nvSpPr>
        <p:spPr>
          <a:xfrm>
            <a:off x="1722729" y="274638"/>
            <a:ext cx="8997696" cy="715962"/>
          </a:xfrm>
        </p:spPr>
        <p:txBody>
          <a:bodyPr>
            <a:normAutofit fontScale="90000"/>
          </a:bodyPr>
          <a:lstStyle/>
          <a:p>
            <a:pPr algn="ctr"/>
            <a:r>
              <a:rPr lang="en-US" b="1" dirty="0" smtClean="0">
                <a:solidFill>
                  <a:srgbClr val="0070C0"/>
                </a:solidFill>
                <a:latin typeface="Georgia" pitchFamily="18" charset="0"/>
              </a:rPr>
              <a:t>Need for software Radios:</a:t>
            </a:r>
            <a:endParaRPr lang="en-US" dirty="0"/>
          </a:p>
        </p:txBody>
      </p:sp>
      <p:sp>
        <p:nvSpPr>
          <p:cNvPr id="5" name="TextBox 4"/>
          <p:cNvSpPr txBox="1"/>
          <p:nvPr/>
        </p:nvSpPr>
        <p:spPr>
          <a:xfrm>
            <a:off x="9418320" y="6400800"/>
            <a:ext cx="1371600" cy="400110"/>
          </a:xfrm>
          <a:prstGeom prst="rect">
            <a:avLst/>
          </a:prstGeom>
          <a:noFill/>
        </p:spPr>
        <p:txBody>
          <a:bodyPr wrap="square" rtlCol="0">
            <a:spAutoFit/>
          </a:bodyPr>
          <a:lstStyle/>
          <a:p>
            <a:r>
              <a:rPr lang="en-US" sz="2000" b="1" dirty="0" smtClean="0">
                <a:solidFill>
                  <a:srgbClr val="FF0000"/>
                </a:solidFill>
                <a:latin typeface="Verdana" pitchFamily="34" charset="0"/>
                <a:ea typeface="Verdana" pitchFamily="34" charset="0"/>
                <a:cs typeface="Verdana" pitchFamily="34" charset="0"/>
              </a:rPr>
              <a:t>Cont..</a:t>
            </a:r>
            <a:endParaRPr lang="en-US" sz="2000" b="1" dirty="0">
              <a:solidFill>
                <a:srgbClr val="FF0000"/>
              </a:solidFill>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97281" y="1066800"/>
            <a:ext cx="9623145" cy="5562600"/>
          </a:xfrm>
        </p:spPr>
        <p:txBody>
          <a:bodyPr>
            <a:normAutofit/>
          </a:bodyPr>
          <a:lstStyle/>
          <a:p>
            <a:pPr algn="just">
              <a:spcAft>
                <a:spcPts val="1200"/>
              </a:spcAft>
              <a:buClr>
                <a:srgbClr val="0000FF"/>
              </a:buClr>
              <a:buFont typeface="Wingdings" pitchFamily="2" charset="2"/>
              <a:buChar char="v"/>
            </a:pPr>
            <a:r>
              <a:rPr lang="en-US" sz="2400" dirty="0" smtClean="0">
                <a:latin typeface="Georgia" pitchFamily="18" charset="0"/>
              </a:rPr>
              <a:t>Second-generation (2G) wireless technology consists of a handful of incompatible standards, and the goal behind the development of third-generation (3G) standards is compatibility among these standards within and between different generations' standards</a:t>
            </a:r>
          </a:p>
          <a:p>
            <a:pPr algn="just">
              <a:spcAft>
                <a:spcPts val="1200"/>
              </a:spcAft>
              <a:buClr>
                <a:srgbClr val="0000FF"/>
              </a:buClr>
              <a:buFont typeface="Wingdings" pitchFamily="2" charset="2"/>
              <a:buChar char="v"/>
            </a:pPr>
            <a:r>
              <a:rPr lang="en-US" sz="2400" dirty="0" smtClean="0">
                <a:latin typeface="Georgia" pitchFamily="18" charset="0"/>
              </a:rPr>
              <a:t>Even if cellular standards globally converge, 3G systems require multimode operation and automatic mode selection</a:t>
            </a:r>
          </a:p>
          <a:p>
            <a:pPr algn="just">
              <a:spcAft>
                <a:spcPts val="1200"/>
              </a:spcAft>
              <a:buClr>
                <a:srgbClr val="0000FF"/>
              </a:buClr>
              <a:buFont typeface="Wingdings" pitchFamily="2" charset="2"/>
              <a:buChar char="v"/>
            </a:pPr>
            <a:r>
              <a:rPr lang="en-US" sz="2400" dirty="0" smtClean="0">
                <a:latin typeface="Georgia" pitchFamily="18" charset="0"/>
              </a:rPr>
              <a:t>With fourth-generation (4G) and possibly 3G systems, the user's application will likely have the ability to control the quality of service and obtain a higher </a:t>
            </a:r>
            <a:r>
              <a:rPr lang="en-US" sz="2400" dirty="0" err="1" smtClean="0">
                <a:latin typeface="Georgia" pitchFamily="18" charset="0"/>
              </a:rPr>
              <a:t>QoS</a:t>
            </a:r>
            <a:r>
              <a:rPr lang="en-US" sz="2400" dirty="0" smtClean="0">
                <a:latin typeface="Georgia" pitchFamily="18" charset="0"/>
              </a:rPr>
              <a:t> for a higher cost.</a:t>
            </a:r>
            <a:endParaRPr lang="en-US" sz="2400" dirty="0">
              <a:latin typeface="Georgia" pitchFamily="18" charset="0"/>
            </a:endParaRPr>
          </a:p>
        </p:txBody>
      </p:sp>
      <p:sp>
        <p:nvSpPr>
          <p:cNvPr id="4" name="Title 1"/>
          <p:cNvSpPr>
            <a:spLocks noGrp="1"/>
          </p:cNvSpPr>
          <p:nvPr>
            <p:ph type="title"/>
          </p:nvPr>
        </p:nvSpPr>
        <p:spPr>
          <a:xfrm>
            <a:off x="1722729" y="274638"/>
            <a:ext cx="8997696" cy="715962"/>
          </a:xfrm>
        </p:spPr>
        <p:txBody>
          <a:bodyPr>
            <a:normAutofit fontScale="90000"/>
          </a:bodyPr>
          <a:lstStyle/>
          <a:p>
            <a:pPr algn="ctr"/>
            <a:r>
              <a:rPr lang="en-US" b="1" dirty="0" smtClean="0">
                <a:solidFill>
                  <a:srgbClr val="0070C0"/>
                </a:solidFill>
                <a:latin typeface="Georgia" pitchFamily="18" charset="0"/>
              </a:rPr>
              <a:t>Need for software Radios:</a:t>
            </a:r>
            <a:endParaRPr lang="en-US" dirty="0"/>
          </a:p>
        </p:txBody>
      </p:sp>
      <p:sp>
        <p:nvSpPr>
          <p:cNvPr id="5" name="TextBox 4"/>
          <p:cNvSpPr txBox="1"/>
          <p:nvPr/>
        </p:nvSpPr>
        <p:spPr>
          <a:xfrm>
            <a:off x="9418320" y="6400800"/>
            <a:ext cx="1371600" cy="400110"/>
          </a:xfrm>
          <a:prstGeom prst="rect">
            <a:avLst/>
          </a:prstGeom>
          <a:noFill/>
        </p:spPr>
        <p:txBody>
          <a:bodyPr wrap="square" rtlCol="0">
            <a:spAutoFit/>
          </a:bodyPr>
          <a:lstStyle/>
          <a:p>
            <a:r>
              <a:rPr lang="en-US" sz="2000" b="1" dirty="0" smtClean="0">
                <a:solidFill>
                  <a:srgbClr val="FF0000"/>
                </a:solidFill>
                <a:latin typeface="Verdana" pitchFamily="34" charset="0"/>
                <a:ea typeface="Verdana" pitchFamily="34" charset="0"/>
                <a:cs typeface="Verdana" pitchFamily="34" charset="0"/>
              </a:rPr>
              <a:t>Cont..</a:t>
            </a:r>
            <a:endParaRPr lang="en-US" sz="2000" b="1" dirty="0">
              <a:solidFill>
                <a:srgbClr val="FF0000"/>
              </a:solidFill>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Grp="1" noChangeArrowheads="1"/>
          </p:cNvSpPr>
          <p:nvPr>
            <p:ph type="title"/>
          </p:nvPr>
        </p:nvSpPr>
        <p:spPr>
          <a:xfrm>
            <a:off x="640080" y="304800"/>
            <a:ext cx="9875520" cy="838200"/>
          </a:xfrm>
          <a:effectLst>
            <a:outerShdw blurRad="50800" dist="50800" dir="5400000" algn="ctr" rotWithShape="0">
              <a:schemeClr val="accent1">
                <a:lumMod val="60000"/>
                <a:lumOff val="40000"/>
              </a:schemeClr>
            </a:outerShdw>
          </a:effectLst>
        </p:spPr>
        <p:txBody>
          <a:bodyPr/>
          <a:lstStyle/>
          <a:p>
            <a:pPr algn="ctr"/>
            <a:r>
              <a:rPr lang="en-US" altLang="ko-KR" b="1" dirty="0">
                <a:solidFill>
                  <a:srgbClr val="FF0000"/>
                </a:solidFill>
                <a:ea typeface="굴림" pitchFamily="50" charset="-127"/>
              </a:rPr>
              <a:t>Why we need SDR ?</a:t>
            </a:r>
            <a:endParaRPr lang="en-US" b="1" dirty="0">
              <a:solidFill>
                <a:srgbClr val="FF0000"/>
              </a:solidFill>
            </a:endParaRPr>
          </a:p>
        </p:txBody>
      </p:sp>
      <p:sp>
        <p:nvSpPr>
          <p:cNvPr id="9" name="Rectangle 3"/>
          <p:cNvSpPr txBox="1">
            <a:spLocks noChangeArrowheads="1"/>
          </p:cNvSpPr>
          <p:nvPr/>
        </p:nvSpPr>
        <p:spPr>
          <a:xfrm>
            <a:off x="1080136" y="1219200"/>
            <a:ext cx="9431655" cy="5486400"/>
          </a:xfrm>
          <a:prstGeom prst="rect">
            <a:avLst/>
          </a:prstGeom>
        </p:spPr>
        <p:txBody>
          <a:bodyPr>
            <a:noAutofit/>
          </a:bodyPr>
          <a:lstStyle/>
          <a:p>
            <a:pPr marL="365760" marR="0" lvl="0" indent="-283464" algn="l" defTabSz="914400" rtl="0" eaLnBrk="1" fontAlgn="auto" latinLnBrk="0" hangingPunct="1">
              <a:lnSpc>
                <a:spcPct val="90000"/>
              </a:lnSpc>
              <a:spcBef>
                <a:spcPts val="600"/>
              </a:spcBef>
              <a:spcAft>
                <a:spcPts val="600"/>
              </a:spcAft>
              <a:buClr>
                <a:schemeClr val="accent1"/>
              </a:buClr>
              <a:buSzPct val="80000"/>
              <a:buFont typeface="Wingdings" pitchFamily="2" charset="2"/>
              <a:buChar char="v"/>
              <a:tabLst/>
              <a:defRPr/>
            </a:pPr>
            <a:r>
              <a:rPr kumimoji="0" lang="en-US" altLang="ko-KR" sz="2200" b="0" i="0" u="none" strike="noStrike" kern="1200" cap="none" spc="0" normalizeH="0" baseline="0" noProof="0" dirty="0" smtClean="0">
                <a:ln>
                  <a:noFill/>
                </a:ln>
                <a:solidFill>
                  <a:schemeClr val="tx1"/>
                </a:solidFill>
                <a:effectLst/>
                <a:uLnTx/>
                <a:uFillTx/>
                <a:latin typeface="Georgia" pitchFamily="18" charset="0"/>
                <a:ea typeface="굴림" pitchFamily="50" charset="-127"/>
              </a:rPr>
              <a:t>Seamless wireless connection – End User</a:t>
            </a:r>
          </a:p>
          <a:p>
            <a:pPr marL="640080" marR="0" lvl="1" indent="-237744" algn="l" defTabSz="914400" rtl="0" eaLnBrk="1" fontAlgn="auto" latinLnBrk="0" hangingPunct="1">
              <a:lnSpc>
                <a:spcPct val="90000"/>
              </a:lnSpc>
              <a:spcBef>
                <a:spcPts val="600"/>
              </a:spcBef>
              <a:spcAft>
                <a:spcPts val="600"/>
              </a:spcAft>
              <a:buClr>
                <a:schemeClr val="accent1"/>
              </a:buClr>
              <a:buSzTx/>
              <a:buFont typeface="Verdana"/>
              <a:buChar char="◦"/>
              <a:tabLst/>
              <a:defRPr/>
            </a:pPr>
            <a:r>
              <a:rPr kumimoji="0" lang="en-US" altLang="ko-KR" sz="2200" b="0" i="0" u="none" strike="noStrike" kern="1200" cap="none" spc="0" normalizeH="0" baseline="0" noProof="0" dirty="0" smtClean="0">
                <a:ln>
                  <a:noFill/>
                </a:ln>
                <a:solidFill>
                  <a:schemeClr val="tx1"/>
                </a:solidFill>
                <a:effectLst/>
                <a:uLnTx/>
                <a:uFillTx/>
                <a:latin typeface="Georgia" pitchFamily="18" charset="0"/>
                <a:ea typeface="굴림" pitchFamily="50" charset="-127"/>
              </a:rPr>
              <a:t>Widely different wireless protocols</a:t>
            </a:r>
          </a:p>
          <a:p>
            <a:pPr marL="886968" marR="0" lvl="2" indent="-228600" algn="l" defTabSz="914400" rtl="0" eaLnBrk="1" fontAlgn="auto" latinLnBrk="0" hangingPunct="1">
              <a:lnSpc>
                <a:spcPct val="90000"/>
              </a:lnSpc>
              <a:spcBef>
                <a:spcPts val="600"/>
              </a:spcBef>
              <a:spcAft>
                <a:spcPts val="600"/>
              </a:spcAft>
              <a:buClr>
                <a:schemeClr val="accent2"/>
              </a:buClr>
              <a:buSzTx/>
              <a:buFont typeface="Wingdings 2"/>
              <a:buChar char=""/>
              <a:tabLst/>
              <a:defRPr/>
            </a:pPr>
            <a:r>
              <a:rPr kumimoji="0" lang="en-US" altLang="ko-KR" sz="2200" b="0" i="0" u="none" strike="noStrike" kern="1200" cap="none" spc="0" normalizeH="0" baseline="0" noProof="0" dirty="0" smtClean="0">
                <a:ln>
                  <a:noFill/>
                </a:ln>
                <a:solidFill>
                  <a:schemeClr val="tx1"/>
                </a:solidFill>
                <a:effectLst/>
                <a:uLnTx/>
                <a:uFillTx/>
                <a:latin typeface="Georgia" pitchFamily="18" charset="0"/>
                <a:ea typeface="굴림" pitchFamily="50" charset="-127"/>
              </a:rPr>
              <a:t>TDMA : GSM, AMPS</a:t>
            </a:r>
          </a:p>
          <a:p>
            <a:pPr marL="886968" lvl="2" indent="-228600">
              <a:lnSpc>
                <a:spcPct val="90000"/>
              </a:lnSpc>
              <a:spcBef>
                <a:spcPts val="600"/>
              </a:spcBef>
              <a:spcAft>
                <a:spcPts val="600"/>
              </a:spcAft>
              <a:buClr>
                <a:schemeClr val="accent2"/>
              </a:buClr>
              <a:buFont typeface="Wingdings 2"/>
              <a:buChar char=""/>
              <a:defRPr/>
            </a:pPr>
            <a:r>
              <a:rPr kumimoji="0" lang="en-US" altLang="ko-KR" sz="2200" b="0" i="0" u="none" strike="noStrike" kern="1200" cap="none" spc="0" normalizeH="0" baseline="0" noProof="0" dirty="0" smtClean="0">
                <a:ln>
                  <a:noFill/>
                </a:ln>
                <a:solidFill>
                  <a:schemeClr val="tx1"/>
                </a:solidFill>
                <a:effectLst/>
                <a:uLnTx/>
                <a:uFillTx/>
                <a:latin typeface="Georgia" pitchFamily="18" charset="0"/>
                <a:ea typeface="굴림" pitchFamily="50" charset="-127"/>
              </a:rPr>
              <a:t>CDMA : IS-95, </a:t>
            </a:r>
            <a:r>
              <a:rPr lang="en-US" altLang="ko-KR" sz="2200" dirty="0" smtClean="0">
                <a:latin typeface="Georgia" pitchFamily="18" charset="0"/>
                <a:ea typeface="굴림" pitchFamily="50" charset="-127"/>
              </a:rPr>
              <a:t>CDMA2000</a:t>
            </a:r>
            <a:r>
              <a:rPr kumimoji="0" lang="en-US" altLang="ko-KR" sz="2200" b="0" i="0" u="none" strike="noStrike" kern="1200" cap="none" spc="0" normalizeH="0" baseline="0" noProof="0" dirty="0" smtClean="0">
                <a:ln>
                  <a:noFill/>
                </a:ln>
                <a:solidFill>
                  <a:schemeClr val="tx1"/>
                </a:solidFill>
                <a:effectLst/>
                <a:uLnTx/>
                <a:uFillTx/>
                <a:latin typeface="Georgia" pitchFamily="18" charset="0"/>
                <a:ea typeface="굴림" pitchFamily="50" charset="-127"/>
              </a:rPr>
              <a:t>, W-CDMA, IEEE 802.11b</a:t>
            </a:r>
          </a:p>
          <a:p>
            <a:pPr marL="886968" marR="0" lvl="2" indent="-228600" algn="l" defTabSz="914400" rtl="0" eaLnBrk="1" fontAlgn="auto" latinLnBrk="0" hangingPunct="1">
              <a:lnSpc>
                <a:spcPct val="90000"/>
              </a:lnSpc>
              <a:spcBef>
                <a:spcPts val="600"/>
              </a:spcBef>
              <a:spcAft>
                <a:spcPts val="600"/>
              </a:spcAft>
              <a:buClr>
                <a:schemeClr val="accent2"/>
              </a:buClr>
              <a:buSzTx/>
              <a:buFont typeface="Wingdings 2"/>
              <a:buChar char=""/>
              <a:tabLst/>
              <a:defRPr/>
            </a:pPr>
            <a:r>
              <a:rPr kumimoji="0" lang="en-US" altLang="ko-KR" sz="2200" b="0" i="0" u="none" strike="noStrike" kern="1200" cap="none" spc="0" normalizeH="0" baseline="0" noProof="0" dirty="0" smtClean="0">
                <a:ln>
                  <a:noFill/>
                </a:ln>
                <a:solidFill>
                  <a:schemeClr val="tx1"/>
                </a:solidFill>
                <a:effectLst/>
                <a:uLnTx/>
                <a:uFillTx/>
                <a:latin typeface="Georgia" pitchFamily="18" charset="0"/>
                <a:ea typeface="굴림" pitchFamily="50" charset="-127"/>
              </a:rPr>
              <a:t>OFDM : IEEE 802.11a/g/n, </a:t>
            </a:r>
            <a:r>
              <a:rPr kumimoji="0" lang="en-US" altLang="ko-KR" sz="2200" b="0" i="0" u="none" strike="noStrike" kern="1200" cap="none" spc="0" normalizeH="0" baseline="0" noProof="0" dirty="0" err="1" smtClean="0">
                <a:ln>
                  <a:noFill/>
                </a:ln>
                <a:solidFill>
                  <a:schemeClr val="tx1"/>
                </a:solidFill>
                <a:effectLst/>
                <a:uLnTx/>
                <a:uFillTx/>
                <a:latin typeface="Georgia" pitchFamily="18" charset="0"/>
                <a:ea typeface="굴림" pitchFamily="50" charset="-127"/>
              </a:rPr>
              <a:t>WiMAX</a:t>
            </a:r>
            <a:endParaRPr kumimoji="0" lang="en-US" altLang="ko-KR" sz="2200" b="0" i="0" u="none" strike="noStrike" kern="1200" cap="none" spc="0" normalizeH="0" baseline="0" noProof="0" dirty="0" smtClean="0">
              <a:ln>
                <a:noFill/>
              </a:ln>
              <a:solidFill>
                <a:schemeClr val="tx1"/>
              </a:solidFill>
              <a:effectLst/>
              <a:uLnTx/>
              <a:uFillTx/>
              <a:latin typeface="Georgia" pitchFamily="18" charset="0"/>
              <a:ea typeface="굴림" pitchFamily="50" charset="-127"/>
            </a:endParaRPr>
          </a:p>
          <a:p>
            <a:pPr marL="640080" marR="0" lvl="1" indent="-237744" algn="l" defTabSz="914400" rtl="0" eaLnBrk="1" fontAlgn="auto" latinLnBrk="0" hangingPunct="1">
              <a:lnSpc>
                <a:spcPct val="90000"/>
              </a:lnSpc>
              <a:spcBef>
                <a:spcPts val="600"/>
              </a:spcBef>
              <a:spcAft>
                <a:spcPts val="600"/>
              </a:spcAft>
              <a:buClr>
                <a:schemeClr val="accent1"/>
              </a:buClr>
              <a:buSzTx/>
              <a:buFont typeface="Verdana"/>
              <a:buChar char="◦"/>
              <a:tabLst/>
              <a:defRPr/>
            </a:pPr>
            <a:r>
              <a:rPr kumimoji="0" lang="en-US" altLang="ko-KR" sz="2200" b="0" i="0" u="none" strike="noStrike" kern="1200" cap="none" spc="0" normalizeH="0" baseline="0" noProof="0" dirty="0" smtClean="0">
                <a:ln>
                  <a:noFill/>
                </a:ln>
                <a:solidFill>
                  <a:schemeClr val="tx1"/>
                </a:solidFill>
                <a:effectLst/>
                <a:uLnTx/>
                <a:uFillTx/>
                <a:latin typeface="Georgia" pitchFamily="18" charset="0"/>
                <a:ea typeface="굴림" pitchFamily="50" charset="-127"/>
              </a:rPr>
              <a:t>Needs a terminal that can support multiple wireless protocols</a:t>
            </a:r>
          </a:p>
          <a:p>
            <a:pPr marL="365760" marR="0" lvl="0" indent="-283464" algn="l" defTabSz="914400" rtl="0" eaLnBrk="1" fontAlgn="auto" latinLnBrk="0" hangingPunct="1">
              <a:lnSpc>
                <a:spcPct val="90000"/>
              </a:lnSpc>
              <a:spcBef>
                <a:spcPts val="600"/>
              </a:spcBef>
              <a:spcAft>
                <a:spcPts val="600"/>
              </a:spcAft>
              <a:buClr>
                <a:schemeClr val="accent1"/>
              </a:buClr>
              <a:buSzPct val="80000"/>
              <a:buFont typeface="Wingdings" pitchFamily="2" charset="2"/>
              <a:buChar char="v"/>
              <a:tabLst/>
              <a:defRPr/>
            </a:pPr>
            <a:r>
              <a:rPr kumimoji="0" lang="en-US" altLang="ko-KR" sz="2200" b="0" i="0" u="none" strike="noStrike" kern="1200" cap="none" spc="0" normalizeH="0" baseline="0" noProof="0" dirty="0" smtClean="0">
                <a:ln>
                  <a:noFill/>
                </a:ln>
                <a:solidFill>
                  <a:schemeClr val="tx1"/>
                </a:solidFill>
                <a:effectLst/>
                <a:uLnTx/>
                <a:uFillTx/>
                <a:latin typeface="Georgia" pitchFamily="18" charset="0"/>
                <a:ea typeface="굴림" pitchFamily="50" charset="-127"/>
              </a:rPr>
              <a:t>Easy infrastructure upgrade – Service Provider</a:t>
            </a:r>
          </a:p>
          <a:p>
            <a:pPr marL="640080" marR="0" lvl="1" indent="-237744" algn="l" defTabSz="914400" rtl="0" eaLnBrk="1" fontAlgn="auto" latinLnBrk="0" hangingPunct="1">
              <a:lnSpc>
                <a:spcPct val="90000"/>
              </a:lnSpc>
              <a:spcBef>
                <a:spcPts val="600"/>
              </a:spcBef>
              <a:spcAft>
                <a:spcPts val="600"/>
              </a:spcAft>
              <a:buClr>
                <a:schemeClr val="accent1"/>
              </a:buClr>
              <a:buSzTx/>
              <a:buFont typeface="Verdana"/>
              <a:buChar char="◦"/>
              <a:tabLst/>
              <a:defRPr/>
            </a:pPr>
            <a:r>
              <a:rPr kumimoji="0" lang="en-US" altLang="ko-KR" sz="2200" b="0" i="0" u="none" strike="noStrike" kern="1200" cap="none" spc="0" normalizeH="0" baseline="0" noProof="0" dirty="0" smtClean="0">
                <a:ln>
                  <a:noFill/>
                </a:ln>
                <a:solidFill>
                  <a:schemeClr val="tx1"/>
                </a:solidFill>
                <a:effectLst/>
                <a:uLnTx/>
                <a:uFillTx/>
                <a:latin typeface="Georgia" pitchFamily="18" charset="0"/>
                <a:ea typeface="굴림" pitchFamily="50" charset="-127"/>
              </a:rPr>
              <a:t>Wireless protocols evolve continuously</a:t>
            </a:r>
          </a:p>
          <a:p>
            <a:pPr marL="886968" marR="0" lvl="2" indent="-228600" algn="l" defTabSz="914400" rtl="0" eaLnBrk="1" fontAlgn="auto" latinLnBrk="0" hangingPunct="1">
              <a:lnSpc>
                <a:spcPct val="90000"/>
              </a:lnSpc>
              <a:spcBef>
                <a:spcPts val="600"/>
              </a:spcBef>
              <a:spcAft>
                <a:spcPts val="600"/>
              </a:spcAft>
              <a:buClr>
                <a:schemeClr val="accent2"/>
              </a:buClr>
              <a:buSzTx/>
              <a:buFont typeface="Wingdings 2"/>
              <a:buChar char=""/>
              <a:tabLst/>
              <a:defRPr/>
            </a:pPr>
            <a:r>
              <a:rPr kumimoji="0" lang="en-US" altLang="ko-KR" sz="2200" b="0" i="0" u="none" strike="noStrike" kern="1200" cap="none" spc="0" normalizeH="0" baseline="0" noProof="0" dirty="0" smtClean="0">
                <a:ln>
                  <a:noFill/>
                </a:ln>
                <a:solidFill>
                  <a:schemeClr val="tx1"/>
                </a:solidFill>
                <a:effectLst/>
                <a:uLnTx/>
                <a:uFillTx/>
                <a:latin typeface="Georgia" pitchFamily="18" charset="0"/>
                <a:ea typeface="굴림" pitchFamily="50" charset="-127"/>
              </a:rPr>
              <a:t>Ex) W-CDMA </a:t>
            </a:r>
            <a:r>
              <a:rPr kumimoji="0" lang="en-US" altLang="ko-KR" sz="2200" b="0" i="0" u="none" strike="noStrike" kern="1200" cap="none" spc="0" normalizeH="0" baseline="0" noProof="0" dirty="0" smtClean="0">
                <a:ln>
                  <a:noFill/>
                </a:ln>
                <a:solidFill>
                  <a:schemeClr val="tx1"/>
                </a:solidFill>
                <a:effectLst/>
                <a:uLnTx/>
                <a:uFillTx/>
                <a:latin typeface="Georgia" pitchFamily="18" charset="0"/>
                <a:ea typeface="굴림" pitchFamily="50" charset="-127"/>
                <a:sym typeface="Wingdings" pitchFamily="2" charset="2"/>
              </a:rPr>
              <a:t> W-CDMA + HSDPA</a:t>
            </a:r>
            <a:endParaRPr kumimoji="0" lang="en-US" altLang="ko-KR" sz="2200" b="0" i="0" u="none" strike="noStrike" kern="1200" cap="none" spc="0" normalizeH="0" baseline="0" noProof="0" dirty="0" smtClean="0">
              <a:ln>
                <a:noFill/>
              </a:ln>
              <a:solidFill>
                <a:schemeClr val="tx1"/>
              </a:solidFill>
              <a:effectLst/>
              <a:uLnTx/>
              <a:uFillTx/>
              <a:latin typeface="Georgia" pitchFamily="18" charset="0"/>
              <a:ea typeface="굴림" pitchFamily="50" charset="-127"/>
            </a:endParaRPr>
          </a:p>
          <a:p>
            <a:pPr marL="365760" marR="0" lvl="0" indent="-283464" algn="l" defTabSz="914400" rtl="0" eaLnBrk="1" fontAlgn="auto" latinLnBrk="0" hangingPunct="1">
              <a:lnSpc>
                <a:spcPct val="90000"/>
              </a:lnSpc>
              <a:spcBef>
                <a:spcPts val="600"/>
              </a:spcBef>
              <a:spcAft>
                <a:spcPts val="600"/>
              </a:spcAft>
              <a:buClr>
                <a:schemeClr val="accent1"/>
              </a:buClr>
              <a:buSzPct val="80000"/>
              <a:buFont typeface="Wingdings" pitchFamily="2" charset="2"/>
              <a:buChar char="v"/>
              <a:tabLst/>
              <a:defRPr/>
            </a:pPr>
            <a:r>
              <a:rPr kumimoji="0" lang="en-US" altLang="ko-KR" sz="2200" b="0" i="0" u="none" strike="noStrike" kern="1200" cap="none" spc="0" normalizeH="0" baseline="0" noProof="0" dirty="0" smtClean="0">
                <a:ln>
                  <a:noFill/>
                </a:ln>
                <a:solidFill>
                  <a:schemeClr val="tx1"/>
                </a:solidFill>
                <a:effectLst/>
                <a:uLnTx/>
                <a:uFillTx/>
                <a:latin typeface="Georgia" pitchFamily="18" charset="0"/>
                <a:ea typeface="굴림" pitchFamily="50" charset="-127"/>
              </a:rPr>
              <a:t>Time to market – Manufacturer</a:t>
            </a:r>
          </a:p>
          <a:p>
            <a:pPr marL="640080" marR="0" lvl="1" indent="-237744" algn="l" defTabSz="914400" rtl="0" eaLnBrk="1" fontAlgn="auto" latinLnBrk="0" hangingPunct="1">
              <a:lnSpc>
                <a:spcPct val="90000"/>
              </a:lnSpc>
              <a:spcBef>
                <a:spcPts val="600"/>
              </a:spcBef>
              <a:spcAft>
                <a:spcPts val="600"/>
              </a:spcAft>
              <a:buClr>
                <a:schemeClr val="accent1"/>
              </a:buClr>
              <a:buSzTx/>
              <a:buFont typeface="Verdana"/>
              <a:buChar char="◦"/>
              <a:tabLst/>
              <a:defRPr/>
            </a:pPr>
            <a:r>
              <a:rPr kumimoji="0" lang="en-US" altLang="ko-KR" sz="2200" b="0" i="0" u="none" strike="noStrike" kern="1200" cap="none" spc="0" normalizeH="0" baseline="0" noProof="0" dirty="0" smtClean="0">
                <a:ln>
                  <a:noFill/>
                </a:ln>
                <a:solidFill>
                  <a:schemeClr val="tx1"/>
                </a:solidFill>
                <a:effectLst/>
                <a:uLnTx/>
                <a:uFillTx/>
                <a:latin typeface="Georgia" pitchFamily="18" charset="0"/>
                <a:ea typeface="굴림" pitchFamily="50" charset="-127"/>
              </a:rPr>
              <a:t>Reduce hardware development time and cost</a:t>
            </a:r>
            <a:endParaRPr kumimoji="0" lang="en-US" sz="2200" b="0" i="0" u="none" strike="noStrike" kern="1200" cap="none" spc="0" normalizeH="0" baseline="0" noProof="0" dirty="0">
              <a:ln>
                <a:noFill/>
              </a:ln>
              <a:solidFill>
                <a:schemeClr val="tx1"/>
              </a:solidFill>
              <a:effectLst/>
              <a:uLnTx/>
              <a:uFillTx/>
              <a:latin typeface="Georg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
                                            <p:txEl>
                                              <p:pRg st="8" end="8"/>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9" end="9"/>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Grp="1" noChangeArrowheads="1"/>
          </p:cNvSpPr>
          <p:nvPr>
            <p:ph type="title"/>
          </p:nvPr>
        </p:nvSpPr>
        <p:spPr>
          <a:xfrm>
            <a:off x="457200" y="228600"/>
            <a:ext cx="10283190" cy="914400"/>
          </a:xfrm>
        </p:spPr>
        <p:txBody>
          <a:bodyPr/>
          <a:lstStyle/>
          <a:p>
            <a:pPr algn="ctr"/>
            <a:r>
              <a:rPr lang="en-US" altLang="ko-KR" b="1" dirty="0">
                <a:solidFill>
                  <a:srgbClr val="FF0000"/>
                </a:solidFill>
                <a:effectLst>
                  <a:outerShdw blurRad="50000" dist="30000" dir="5400000" algn="tl" rotWithShape="0">
                    <a:srgbClr val="FF0000">
                      <a:alpha val="30000"/>
                    </a:srgbClr>
                  </a:outerShdw>
                </a:effectLst>
                <a:latin typeface="Georgia" pitchFamily="18" charset="0"/>
                <a:ea typeface="굴림" pitchFamily="50" charset="-127"/>
              </a:rPr>
              <a:t>Why SDR is challenging ?</a:t>
            </a:r>
            <a:endParaRPr lang="en-US" b="1" dirty="0">
              <a:solidFill>
                <a:srgbClr val="FF0000"/>
              </a:solidFill>
              <a:effectLst>
                <a:outerShdw blurRad="50000" dist="30000" dir="5400000" algn="tl" rotWithShape="0">
                  <a:srgbClr val="FF0000">
                    <a:alpha val="30000"/>
                  </a:srgbClr>
                </a:outerShdw>
              </a:effectLst>
              <a:latin typeface="Georgia" pitchFamily="18" charset="0"/>
            </a:endParaRPr>
          </a:p>
        </p:txBody>
      </p:sp>
      <p:sp>
        <p:nvSpPr>
          <p:cNvPr id="8" name="Rectangle 3"/>
          <p:cNvSpPr txBox="1">
            <a:spLocks noChangeArrowheads="1"/>
          </p:cNvSpPr>
          <p:nvPr/>
        </p:nvSpPr>
        <p:spPr>
          <a:xfrm>
            <a:off x="1188720" y="1371600"/>
            <a:ext cx="9235440" cy="5181600"/>
          </a:xfrm>
          <a:prstGeom prst="rect">
            <a:avLst/>
          </a:prstGeom>
        </p:spPr>
        <p:txBody>
          <a:bodyPr>
            <a:normAutofit/>
          </a:bodyPr>
          <a:lstStyle/>
          <a:p>
            <a:pPr marL="365760" marR="0" lvl="0" indent="-283464" algn="l" defTabSz="914400" rtl="0" eaLnBrk="1" fontAlgn="auto" latinLnBrk="0" hangingPunct="1">
              <a:lnSpc>
                <a:spcPct val="90000"/>
              </a:lnSpc>
              <a:spcBef>
                <a:spcPts val="600"/>
              </a:spcBef>
              <a:spcAft>
                <a:spcPts val="600"/>
              </a:spcAft>
              <a:buClr>
                <a:schemeClr val="accent1"/>
              </a:buClr>
              <a:buSzPct val="80000"/>
              <a:buFont typeface="Wingdings 2"/>
              <a:buChar char=""/>
              <a:tabLst/>
              <a:defRPr/>
            </a:pPr>
            <a:r>
              <a:rPr kumimoji="0" lang="en-US" altLang="ko-KR" sz="2400" b="0" i="0" u="none" strike="noStrike" kern="1200" cap="none" spc="0" normalizeH="0" baseline="0" noProof="0" dirty="0" smtClean="0">
                <a:ln>
                  <a:noFill/>
                </a:ln>
                <a:solidFill>
                  <a:schemeClr val="tx1"/>
                </a:solidFill>
                <a:effectLst/>
                <a:uLnTx/>
                <a:uFillTx/>
                <a:latin typeface="Georgia" pitchFamily="18" charset="0"/>
                <a:ea typeface="굴림" pitchFamily="50" charset="-127"/>
              </a:rPr>
              <a:t>Analog Frontend</a:t>
            </a:r>
          </a:p>
          <a:p>
            <a:pPr marL="640080" marR="0" lvl="1" indent="-237744" algn="l" defTabSz="914400" rtl="0" eaLnBrk="1" fontAlgn="auto" latinLnBrk="0" hangingPunct="1">
              <a:lnSpc>
                <a:spcPct val="90000"/>
              </a:lnSpc>
              <a:spcBef>
                <a:spcPts val="600"/>
              </a:spcBef>
              <a:spcAft>
                <a:spcPts val="600"/>
              </a:spcAft>
              <a:buClr>
                <a:schemeClr val="accent1"/>
              </a:buClr>
              <a:buSzTx/>
              <a:buFont typeface="Verdana"/>
              <a:buChar char="◦"/>
              <a:tabLst/>
              <a:defRPr/>
            </a:pPr>
            <a:r>
              <a:rPr kumimoji="0" lang="en-US" altLang="ko-KR" sz="2400" b="0" i="0" u="none" strike="noStrike" kern="1200" cap="none" spc="0" normalizeH="0" baseline="0" noProof="0" dirty="0" smtClean="0">
                <a:ln>
                  <a:noFill/>
                </a:ln>
                <a:solidFill>
                  <a:schemeClr val="tx1"/>
                </a:solidFill>
                <a:effectLst/>
                <a:uLnTx/>
                <a:uFillTx/>
                <a:latin typeface="Georgia" pitchFamily="18" charset="0"/>
                <a:ea typeface="굴림" pitchFamily="50" charset="-127"/>
              </a:rPr>
              <a:t>Must be tunable across a range of carrier frequencies and bandwidths.</a:t>
            </a:r>
          </a:p>
          <a:p>
            <a:pPr marL="640080" marR="0" lvl="1" indent="-237744" algn="l" defTabSz="914400" rtl="0" eaLnBrk="1" fontAlgn="auto" latinLnBrk="0" hangingPunct="1">
              <a:lnSpc>
                <a:spcPct val="90000"/>
              </a:lnSpc>
              <a:spcBef>
                <a:spcPts val="600"/>
              </a:spcBef>
              <a:spcAft>
                <a:spcPts val="600"/>
              </a:spcAft>
              <a:buClr>
                <a:schemeClr val="accent1"/>
              </a:buClr>
              <a:buSzTx/>
              <a:buFont typeface="Verdana"/>
              <a:buChar char="◦"/>
              <a:tabLst/>
              <a:defRPr/>
            </a:pPr>
            <a:endParaRPr kumimoji="0" lang="en-US" altLang="ko-KR" sz="2400" b="0" i="0" u="none" strike="noStrike" kern="1200" cap="none" spc="0" normalizeH="0" baseline="0" noProof="0" dirty="0" smtClean="0">
              <a:ln>
                <a:noFill/>
              </a:ln>
              <a:solidFill>
                <a:schemeClr val="tx1"/>
              </a:solidFill>
              <a:effectLst/>
              <a:uLnTx/>
              <a:uFillTx/>
              <a:latin typeface="Georgia" pitchFamily="18" charset="0"/>
              <a:ea typeface="굴림" pitchFamily="50" charset="-127"/>
            </a:endParaRPr>
          </a:p>
          <a:p>
            <a:pPr marL="365760" marR="0" lvl="0" indent="-283464" algn="l" defTabSz="914400" rtl="0" eaLnBrk="1" fontAlgn="auto" latinLnBrk="0" hangingPunct="1">
              <a:lnSpc>
                <a:spcPct val="90000"/>
              </a:lnSpc>
              <a:spcBef>
                <a:spcPts val="600"/>
              </a:spcBef>
              <a:spcAft>
                <a:spcPts val="600"/>
              </a:spcAft>
              <a:buClr>
                <a:schemeClr val="accent1"/>
              </a:buClr>
              <a:buSzPct val="80000"/>
              <a:buFont typeface="Wingdings 2"/>
              <a:buChar char=""/>
              <a:tabLst/>
              <a:defRPr/>
            </a:pPr>
            <a:r>
              <a:rPr kumimoji="0" lang="en-US" altLang="ko-KR" sz="2400" b="0" i="0" u="none" strike="noStrike" kern="1200" cap="none" spc="0" normalizeH="0" baseline="0" noProof="0" dirty="0" smtClean="0">
                <a:ln>
                  <a:noFill/>
                </a:ln>
                <a:solidFill>
                  <a:schemeClr val="tx1"/>
                </a:solidFill>
                <a:effectLst/>
                <a:uLnTx/>
                <a:uFillTx/>
                <a:latin typeface="Georgia" pitchFamily="18" charset="0"/>
                <a:ea typeface="굴림" pitchFamily="50" charset="-127"/>
              </a:rPr>
              <a:t>Digital Baseband</a:t>
            </a:r>
          </a:p>
          <a:p>
            <a:pPr marL="640080" marR="0" lvl="1" indent="-237744" algn="l" defTabSz="914400" rtl="0" eaLnBrk="1" fontAlgn="auto" latinLnBrk="0" hangingPunct="1">
              <a:lnSpc>
                <a:spcPct val="90000"/>
              </a:lnSpc>
              <a:spcBef>
                <a:spcPts val="600"/>
              </a:spcBef>
              <a:spcAft>
                <a:spcPts val="600"/>
              </a:spcAft>
              <a:buClr>
                <a:schemeClr val="accent1"/>
              </a:buClr>
              <a:buSzTx/>
              <a:buFont typeface="Verdana"/>
              <a:buChar char="◦"/>
              <a:tabLst/>
              <a:defRPr/>
            </a:pPr>
            <a:r>
              <a:rPr kumimoji="0" lang="en-US" altLang="ko-KR" sz="2400" b="0" i="0" u="none" strike="noStrike" kern="1200" cap="none" spc="0" normalizeH="0" baseline="0" noProof="0" dirty="0" smtClean="0">
                <a:ln>
                  <a:noFill/>
                </a:ln>
                <a:solidFill>
                  <a:schemeClr val="tx1"/>
                </a:solidFill>
                <a:effectLst/>
                <a:uLnTx/>
                <a:uFillTx/>
                <a:latin typeface="Georgia" pitchFamily="18" charset="0"/>
                <a:ea typeface="굴림" pitchFamily="50" charset="-127"/>
              </a:rPr>
              <a:t>Super computer level computation power.</a:t>
            </a:r>
          </a:p>
          <a:p>
            <a:pPr marL="886968" marR="0" lvl="2" indent="-228600" algn="l" defTabSz="914400" rtl="0" eaLnBrk="1" fontAlgn="auto" latinLnBrk="0" hangingPunct="1">
              <a:lnSpc>
                <a:spcPct val="90000"/>
              </a:lnSpc>
              <a:spcBef>
                <a:spcPts val="600"/>
              </a:spcBef>
              <a:spcAft>
                <a:spcPts val="600"/>
              </a:spcAft>
              <a:buClr>
                <a:schemeClr val="accent2"/>
              </a:buClr>
              <a:buSzTx/>
              <a:buFont typeface="Wingdings 2"/>
              <a:buChar char=""/>
              <a:tabLst/>
              <a:defRPr/>
            </a:pPr>
            <a:r>
              <a:rPr kumimoji="0" lang="en-US" altLang="ko-KR" sz="2400" b="0" i="0" u="none" strike="noStrike" kern="1200" cap="none" spc="0" normalizeH="0" baseline="0" noProof="0" dirty="0" smtClean="0">
                <a:ln>
                  <a:noFill/>
                </a:ln>
                <a:solidFill>
                  <a:schemeClr val="tx1"/>
                </a:solidFill>
                <a:effectLst/>
                <a:uLnTx/>
                <a:uFillTx/>
                <a:latin typeface="Georgia" pitchFamily="18" charset="0"/>
                <a:ea typeface="굴림" pitchFamily="50" charset="-127"/>
              </a:rPr>
              <a:t>&gt; 50 </a:t>
            </a:r>
            <a:r>
              <a:rPr kumimoji="0" lang="en-US" altLang="ko-KR" sz="2400" b="0" i="0" u="none" strike="noStrike" kern="1200" cap="none" spc="0" normalizeH="0" baseline="0" noProof="0" dirty="0" err="1" smtClean="0">
                <a:ln>
                  <a:noFill/>
                </a:ln>
                <a:solidFill>
                  <a:schemeClr val="tx1"/>
                </a:solidFill>
                <a:effectLst/>
                <a:uLnTx/>
                <a:uFillTx/>
                <a:latin typeface="Georgia" pitchFamily="18" charset="0"/>
                <a:ea typeface="굴림" pitchFamily="50" charset="-127"/>
              </a:rPr>
              <a:t>Gops</a:t>
            </a:r>
            <a:r>
              <a:rPr kumimoji="0" lang="en-US" altLang="ko-KR" sz="2400" b="0" i="0" u="none" strike="noStrike" kern="1200" cap="none" spc="0" normalizeH="0" baseline="0" noProof="0" dirty="0" smtClean="0">
                <a:ln>
                  <a:noFill/>
                </a:ln>
                <a:solidFill>
                  <a:schemeClr val="tx1"/>
                </a:solidFill>
                <a:effectLst/>
                <a:uLnTx/>
                <a:uFillTx/>
                <a:latin typeface="Georgia" pitchFamily="18" charset="0"/>
                <a:ea typeface="굴림" pitchFamily="50" charset="-127"/>
              </a:rPr>
              <a:t> per subscriber</a:t>
            </a:r>
          </a:p>
          <a:p>
            <a:pPr marL="640080" marR="0" lvl="1" indent="-237744" algn="l" defTabSz="914400" rtl="0" eaLnBrk="1" fontAlgn="auto" latinLnBrk="0" hangingPunct="1">
              <a:lnSpc>
                <a:spcPct val="90000"/>
              </a:lnSpc>
              <a:spcBef>
                <a:spcPts val="600"/>
              </a:spcBef>
              <a:spcAft>
                <a:spcPts val="600"/>
              </a:spcAft>
              <a:buClr>
                <a:schemeClr val="accent1"/>
              </a:buClr>
              <a:buSzTx/>
              <a:buFont typeface="Verdana"/>
              <a:buChar char="◦"/>
              <a:tabLst/>
              <a:defRPr/>
            </a:pPr>
            <a:r>
              <a:rPr kumimoji="0" lang="en-US" altLang="ko-KR" sz="2400" b="0" i="0" u="none" strike="noStrike" kern="1200" cap="none" spc="0" normalizeH="0" baseline="0" noProof="0" dirty="0" smtClean="0">
                <a:ln>
                  <a:noFill/>
                </a:ln>
                <a:solidFill>
                  <a:schemeClr val="tx1"/>
                </a:solidFill>
                <a:effectLst/>
                <a:uLnTx/>
                <a:uFillTx/>
                <a:latin typeface="Georgia" pitchFamily="18" charset="0"/>
                <a:ea typeface="굴림" pitchFamily="50" charset="-127"/>
              </a:rPr>
              <a:t>Tight power budget.</a:t>
            </a:r>
          </a:p>
          <a:p>
            <a:pPr marL="886968" marR="0" lvl="2" indent="-228600" algn="l" defTabSz="914400" rtl="0" eaLnBrk="1" fontAlgn="auto" latinLnBrk="0" hangingPunct="1">
              <a:lnSpc>
                <a:spcPct val="90000"/>
              </a:lnSpc>
              <a:spcBef>
                <a:spcPts val="600"/>
              </a:spcBef>
              <a:spcAft>
                <a:spcPts val="600"/>
              </a:spcAft>
              <a:buClr>
                <a:schemeClr val="accent2"/>
              </a:buClr>
              <a:buSzTx/>
              <a:buFont typeface="Wingdings 2"/>
              <a:buChar char=""/>
              <a:tabLst/>
              <a:defRPr/>
            </a:pPr>
            <a:r>
              <a:rPr kumimoji="0" lang="en-US" altLang="ko-KR" sz="2400" b="0" i="0" u="none" strike="noStrike" kern="1200" cap="none" spc="0" normalizeH="0" baseline="0" noProof="0" dirty="0" smtClean="0">
                <a:ln>
                  <a:noFill/>
                </a:ln>
                <a:solidFill>
                  <a:schemeClr val="tx1"/>
                </a:solidFill>
                <a:effectLst/>
                <a:uLnTx/>
                <a:uFillTx/>
                <a:latin typeface="Georgia" pitchFamily="18" charset="0"/>
                <a:ea typeface="굴림" pitchFamily="50" charset="-127"/>
              </a:rPr>
              <a:t>200 ~ 300 </a:t>
            </a:r>
            <a:r>
              <a:rPr kumimoji="0" lang="en-US" altLang="ko-KR" sz="2400" b="0" i="0" u="none" strike="noStrike" kern="1200" cap="none" spc="0" normalizeH="0" baseline="0" noProof="0" dirty="0" err="1" smtClean="0">
                <a:ln>
                  <a:noFill/>
                </a:ln>
                <a:solidFill>
                  <a:schemeClr val="tx1"/>
                </a:solidFill>
                <a:effectLst/>
                <a:uLnTx/>
                <a:uFillTx/>
                <a:latin typeface="Georgia" pitchFamily="18" charset="0"/>
                <a:ea typeface="굴림" pitchFamily="50" charset="-127"/>
              </a:rPr>
              <a:t>mW</a:t>
            </a:r>
            <a:r>
              <a:rPr kumimoji="0" lang="en-US" altLang="ko-KR" sz="2400" b="0" i="0" u="none" strike="noStrike" kern="1200" cap="none" spc="0" normalizeH="0" baseline="0" noProof="0" dirty="0" smtClean="0">
                <a:ln>
                  <a:noFill/>
                </a:ln>
                <a:solidFill>
                  <a:schemeClr val="tx1"/>
                </a:solidFill>
                <a:effectLst/>
                <a:uLnTx/>
                <a:uFillTx/>
                <a:latin typeface="Georgia" pitchFamily="18" charset="0"/>
                <a:ea typeface="굴림" pitchFamily="50" charset="-127"/>
              </a:rPr>
              <a:t> (@terminal)</a:t>
            </a:r>
          </a:p>
          <a:p>
            <a:pPr marL="640080" marR="0" lvl="1" indent="-237744" algn="l" defTabSz="914400" rtl="0" eaLnBrk="1" fontAlgn="auto" latinLnBrk="0" hangingPunct="1">
              <a:lnSpc>
                <a:spcPct val="90000"/>
              </a:lnSpc>
              <a:spcBef>
                <a:spcPts val="600"/>
              </a:spcBef>
              <a:spcAft>
                <a:spcPts val="600"/>
              </a:spcAft>
              <a:buClr>
                <a:schemeClr val="accent1"/>
              </a:buClr>
              <a:buSzTx/>
              <a:buFont typeface="Verdana"/>
              <a:buChar char="◦"/>
              <a:tabLst/>
              <a:defRPr/>
            </a:pPr>
            <a:r>
              <a:rPr kumimoji="0" lang="en-US" altLang="ko-KR" sz="2400" b="0" i="0" u="none" strike="noStrike" kern="1200" cap="none" spc="0" normalizeH="0" baseline="0" noProof="0" dirty="0" smtClean="0">
                <a:ln>
                  <a:noFill/>
                </a:ln>
                <a:solidFill>
                  <a:schemeClr val="tx1"/>
                </a:solidFill>
                <a:effectLst/>
                <a:uLnTx/>
                <a:uFillTx/>
                <a:latin typeface="Georgia" pitchFamily="18" charset="0"/>
                <a:ea typeface="굴림" pitchFamily="50" charset="-127"/>
              </a:rPr>
              <a:t>High level of programmability.</a:t>
            </a:r>
          </a:p>
          <a:p>
            <a:pPr marL="886968" marR="0" lvl="2" indent="-228600" algn="l" defTabSz="914400" rtl="0" eaLnBrk="1" fontAlgn="auto" latinLnBrk="0" hangingPunct="1">
              <a:lnSpc>
                <a:spcPct val="90000"/>
              </a:lnSpc>
              <a:spcBef>
                <a:spcPts val="600"/>
              </a:spcBef>
              <a:spcAft>
                <a:spcPts val="600"/>
              </a:spcAft>
              <a:buClr>
                <a:schemeClr val="accent2"/>
              </a:buClr>
              <a:buSzTx/>
              <a:buFont typeface="Wingdings 2"/>
              <a:buChar char=""/>
              <a:tabLst/>
              <a:defRPr/>
            </a:pPr>
            <a:r>
              <a:rPr kumimoji="0" lang="en-US" altLang="ko-KR" sz="2400" b="0" i="0" u="none" strike="noStrike" kern="1200" cap="none" spc="0" normalizeH="0" baseline="0" noProof="0" dirty="0" smtClean="0">
                <a:ln>
                  <a:noFill/>
                </a:ln>
                <a:solidFill>
                  <a:schemeClr val="tx1"/>
                </a:solidFill>
                <a:effectLst/>
                <a:uLnTx/>
                <a:uFillTx/>
                <a:latin typeface="Georgia" pitchFamily="18" charset="0"/>
                <a:ea typeface="굴림" pitchFamily="50" charset="-127"/>
              </a:rPr>
              <a:t>Combination of heterogeneous signal processing algorithms.</a:t>
            </a:r>
            <a:endParaRPr kumimoji="0" lang="en-US" altLang="ko-KR" sz="2400" b="0" i="0" u="none" strike="noStrike" kern="1200" cap="none" spc="0" normalizeH="0" baseline="0" noProof="0" dirty="0">
              <a:ln>
                <a:noFill/>
              </a:ln>
              <a:solidFill>
                <a:schemeClr val="tx1"/>
              </a:solidFill>
              <a:effectLst/>
              <a:uLnTx/>
              <a:uFillTx/>
              <a:latin typeface="Georgia" pitchFamily="18" charset="0"/>
              <a:ea typeface="굴림" pitchFamily="50" charset="-127"/>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88721" y="1066800"/>
            <a:ext cx="9531705" cy="5410200"/>
          </a:xfrm>
        </p:spPr>
        <p:txBody>
          <a:bodyPr>
            <a:normAutofit/>
          </a:bodyPr>
          <a:lstStyle/>
          <a:p>
            <a:pPr algn="just">
              <a:spcAft>
                <a:spcPts val="1200"/>
              </a:spcAft>
              <a:buClr>
                <a:srgbClr val="FF0000"/>
              </a:buClr>
              <a:buFont typeface="Wingdings" pitchFamily="2" charset="2"/>
              <a:buChar char="q"/>
            </a:pPr>
            <a:r>
              <a:rPr lang="en-US" sz="2400" dirty="0" smtClean="0">
                <a:latin typeface="Georgia" pitchFamily="18" charset="0"/>
              </a:rPr>
              <a:t>The term</a:t>
            </a:r>
            <a:r>
              <a:rPr lang="en-US" sz="2400" i="1" dirty="0" smtClean="0">
                <a:latin typeface="Georgia" pitchFamily="18" charset="0"/>
              </a:rPr>
              <a:t> software radio was coined by Joe </a:t>
            </a:r>
            <a:r>
              <a:rPr lang="en-US" sz="2400" i="1" dirty="0" err="1" smtClean="0">
                <a:latin typeface="Georgia" pitchFamily="18" charset="0"/>
              </a:rPr>
              <a:t>Mitola</a:t>
            </a:r>
            <a:r>
              <a:rPr lang="en-US" sz="2400" i="1" dirty="0" smtClean="0">
                <a:latin typeface="Georgia" pitchFamily="18" charset="0"/>
              </a:rPr>
              <a:t> in 1991 to refer to the class of </a:t>
            </a:r>
            <a:r>
              <a:rPr lang="en-US" sz="2400" i="1" dirty="0" smtClean="0">
                <a:solidFill>
                  <a:srgbClr val="0070C0"/>
                </a:solidFill>
                <a:latin typeface="Georgia" pitchFamily="18" charset="0"/>
              </a:rPr>
              <a:t>repro</a:t>
            </a:r>
            <a:r>
              <a:rPr lang="en-US" sz="2400" dirty="0" smtClean="0">
                <a:solidFill>
                  <a:srgbClr val="0070C0"/>
                </a:solidFill>
                <a:latin typeface="Georgia" pitchFamily="18" charset="0"/>
              </a:rPr>
              <a:t>grammable or reconfigurable radios</a:t>
            </a:r>
            <a:r>
              <a:rPr lang="en-US" sz="2400" dirty="0" smtClean="0">
                <a:latin typeface="Georgia" pitchFamily="18" charset="0"/>
              </a:rPr>
              <a:t>.</a:t>
            </a:r>
          </a:p>
          <a:p>
            <a:pPr algn="just">
              <a:spcAft>
                <a:spcPts val="1200"/>
              </a:spcAft>
              <a:buClr>
                <a:srgbClr val="FF0000"/>
              </a:buClr>
              <a:buFont typeface="Wingdings" pitchFamily="2" charset="2"/>
              <a:buChar char="q"/>
            </a:pPr>
            <a:r>
              <a:rPr lang="en-US" sz="2400" dirty="0" smtClean="0">
                <a:latin typeface="Georgia" pitchFamily="18" charset="0"/>
              </a:rPr>
              <a:t>The SDR Forum defines the ultimate software radio (USR) as a radio that accepts fully programmable traffic and control information and supports a broad range of frequencies, air-interfaces, and applications software.</a:t>
            </a:r>
          </a:p>
          <a:p>
            <a:pPr algn="just">
              <a:spcAft>
                <a:spcPts val="1200"/>
              </a:spcAft>
              <a:buClr>
                <a:srgbClr val="FF0000"/>
              </a:buClr>
              <a:buFont typeface="Wingdings" pitchFamily="2" charset="2"/>
              <a:buChar char="q"/>
            </a:pPr>
            <a:r>
              <a:rPr lang="en-US" sz="2400" dirty="0" smtClean="0">
                <a:latin typeface="Georgia" pitchFamily="18" charset="0"/>
              </a:rPr>
              <a:t>The user can switch from one air-interface format to another in milliseconds, use the Global Positioning System (GPS) for location, store money using smartcard technology, or watch a local broadcast station or receive a satellite transmission</a:t>
            </a:r>
            <a:endParaRPr lang="en-US" sz="2400" dirty="0">
              <a:latin typeface="Georgia" pitchFamily="18" charset="0"/>
            </a:endParaRPr>
          </a:p>
        </p:txBody>
      </p:sp>
      <p:sp>
        <p:nvSpPr>
          <p:cNvPr id="5" name="Title 1"/>
          <p:cNvSpPr txBox="1">
            <a:spLocks/>
          </p:cNvSpPr>
          <p:nvPr/>
        </p:nvSpPr>
        <p:spPr>
          <a:xfrm>
            <a:off x="1722729" y="274638"/>
            <a:ext cx="8997696" cy="715962"/>
          </a:xfrm>
          <a:prstGeom prst="rect">
            <a:avLst/>
          </a:prstGeom>
        </p:spPr>
        <p:txBody>
          <a:bodyPr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300" b="1" i="0" u="none" strike="noStrike" kern="1200" cap="none" spc="0" normalizeH="0" baseline="0" noProof="0" dirty="0" smtClean="0">
                <a:ln>
                  <a:noFill/>
                </a:ln>
                <a:solidFill>
                  <a:srgbClr val="0070C0"/>
                </a:solidFill>
                <a:effectLst>
                  <a:outerShdw blurRad="50000" dist="30000" dir="5400000" algn="tl" rotWithShape="0">
                    <a:srgbClr val="000000">
                      <a:alpha val="30000"/>
                    </a:srgbClr>
                  </a:outerShdw>
                </a:effectLst>
                <a:uLnTx/>
                <a:uFillTx/>
                <a:latin typeface="Georgia" pitchFamily="18" charset="0"/>
                <a:ea typeface="+mj-ea"/>
                <a:cs typeface="+mj-cs"/>
              </a:rPr>
              <a:t>What is Software Radio?</a:t>
            </a:r>
            <a:endParaRPr kumimoji="0" lang="en-US" sz="43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97280" y="1143000"/>
            <a:ext cx="9601200" cy="5181600"/>
          </a:xfrm>
        </p:spPr>
        <p:txBody>
          <a:bodyPr>
            <a:normAutofit/>
          </a:bodyPr>
          <a:lstStyle/>
          <a:p>
            <a:pPr algn="just">
              <a:spcAft>
                <a:spcPts val="1200"/>
              </a:spcAft>
            </a:pPr>
            <a:r>
              <a:rPr lang="en-US" sz="2400" dirty="0" smtClean="0">
                <a:latin typeface="Georgia" pitchFamily="18" charset="0"/>
              </a:rPr>
              <a:t>A radio that defines in software its modulation, error correction, and encryption processes, exhibits some control over the RF hardware, and can be reprogrammed is clearly a software radio. </a:t>
            </a:r>
          </a:p>
          <a:p>
            <a:pPr algn="just">
              <a:spcAft>
                <a:spcPts val="1200"/>
              </a:spcAft>
            </a:pPr>
            <a:r>
              <a:rPr lang="en-US" sz="2400" dirty="0" smtClean="0">
                <a:latin typeface="Georgia" pitchFamily="18" charset="0"/>
              </a:rPr>
              <a:t>A good working definition of a software radio is</a:t>
            </a:r>
            <a:r>
              <a:rPr lang="en-US" sz="2400" i="1" dirty="0" smtClean="0">
                <a:latin typeface="Georgia" pitchFamily="18" charset="0"/>
              </a:rPr>
              <a:t> “</a:t>
            </a:r>
            <a:r>
              <a:rPr lang="en-US" sz="2400" i="1" dirty="0" smtClean="0">
                <a:solidFill>
                  <a:srgbClr val="0033CC"/>
                </a:solidFill>
                <a:latin typeface="Georgia" pitchFamily="18" charset="0"/>
              </a:rPr>
              <a:t>a radio that is substantially defined in software and whose physical </a:t>
            </a:r>
            <a:r>
              <a:rPr lang="en-US" sz="2400" i="1" dirty="0" err="1" smtClean="0">
                <a:solidFill>
                  <a:srgbClr val="0033CC"/>
                </a:solidFill>
                <a:latin typeface="Georgia" pitchFamily="18" charset="0"/>
              </a:rPr>
              <a:t>layir</a:t>
            </a:r>
            <a:r>
              <a:rPr lang="en-US" sz="2400" i="1" dirty="0" smtClean="0">
                <a:solidFill>
                  <a:srgbClr val="0033CC"/>
                </a:solidFill>
                <a:latin typeface="Georgia" pitchFamily="18" charset="0"/>
              </a:rPr>
              <a:t> behavior can be significantly altered through changes to its software</a:t>
            </a:r>
            <a:r>
              <a:rPr lang="en-US" sz="2400" i="1" dirty="0" smtClean="0">
                <a:latin typeface="Georgia" pitchFamily="18" charset="0"/>
              </a:rPr>
              <a:t>”.</a:t>
            </a:r>
          </a:p>
          <a:p>
            <a:pPr algn="just"/>
            <a:r>
              <a:rPr lang="en-US" sz="2400" dirty="0" smtClean="0">
                <a:latin typeface="Georgia" pitchFamily="18" charset="0"/>
              </a:rPr>
              <a:t>A</a:t>
            </a:r>
            <a:r>
              <a:rPr lang="en-US" sz="2400" i="1" dirty="0" smtClean="0">
                <a:latin typeface="Georgia" pitchFamily="18" charset="0"/>
              </a:rPr>
              <a:t> soft radio denotes </a:t>
            </a:r>
            <a:r>
              <a:rPr lang="en-US" sz="2400" dirty="0" smtClean="0">
                <a:latin typeface="Georgia" pitchFamily="18" charset="0"/>
              </a:rPr>
              <a:t>a completely configurable radio that can be programmed in software to reconfigure the physical hardware</a:t>
            </a:r>
            <a:endParaRPr lang="en-US" sz="2400" dirty="0">
              <a:latin typeface="Georgia" pitchFamily="18" charset="0"/>
            </a:endParaRPr>
          </a:p>
        </p:txBody>
      </p:sp>
      <p:sp>
        <p:nvSpPr>
          <p:cNvPr id="4" name="Title 1"/>
          <p:cNvSpPr txBox="1">
            <a:spLocks/>
          </p:cNvSpPr>
          <p:nvPr/>
        </p:nvSpPr>
        <p:spPr>
          <a:xfrm>
            <a:off x="1517904" y="274638"/>
            <a:ext cx="8997696" cy="715962"/>
          </a:xfrm>
          <a:prstGeom prst="rect">
            <a:avLst/>
          </a:prstGeom>
        </p:spPr>
        <p:txBody>
          <a:bodyPr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300" b="1" i="0" u="none" strike="noStrike" kern="1200" cap="none" spc="0" normalizeH="0" baseline="0" noProof="0" dirty="0" smtClean="0">
                <a:ln>
                  <a:noFill/>
                </a:ln>
                <a:solidFill>
                  <a:srgbClr val="0070C0"/>
                </a:solidFill>
                <a:effectLst>
                  <a:outerShdw blurRad="50000" dist="30000" dir="5400000" algn="tl" rotWithShape="0">
                    <a:srgbClr val="000000">
                      <a:alpha val="30000"/>
                    </a:srgbClr>
                  </a:outerShdw>
                </a:effectLst>
                <a:uLnTx/>
                <a:uFillTx/>
                <a:latin typeface="Georgia" pitchFamily="18" charset="0"/>
                <a:ea typeface="+mj-ea"/>
                <a:cs typeface="+mj-cs"/>
              </a:rPr>
              <a:t>What is Software Radio?</a:t>
            </a:r>
            <a:endParaRPr kumimoji="0" lang="en-US" sz="43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8641" y="274638"/>
            <a:ext cx="10171785" cy="1143000"/>
          </a:xfrm>
        </p:spPr>
        <p:txBody>
          <a:bodyPr>
            <a:normAutofit fontScale="90000"/>
          </a:bodyPr>
          <a:lstStyle/>
          <a:p>
            <a:pPr algn="ctr"/>
            <a:r>
              <a:rPr lang="en-US" b="1" dirty="0" smtClean="0">
                <a:solidFill>
                  <a:srgbClr val="FF0000"/>
                </a:solidFill>
              </a:rPr>
              <a:t>Characteristics and Benefits of a Software Radio</a:t>
            </a:r>
            <a:endParaRPr lang="en-US" dirty="0">
              <a:solidFill>
                <a:srgbClr val="FF0000"/>
              </a:solidFill>
            </a:endParaRPr>
          </a:p>
        </p:txBody>
      </p:sp>
      <p:pic>
        <p:nvPicPr>
          <p:cNvPr id="17410" name="Picture 2"/>
          <p:cNvPicPr>
            <a:picLocks noChangeAspect="1" noChangeArrowheads="1"/>
          </p:cNvPicPr>
          <p:nvPr/>
        </p:nvPicPr>
        <p:blipFill>
          <a:blip r:embed="rId2"/>
          <a:srcRect/>
          <a:stretch>
            <a:fillRect/>
          </a:stretch>
        </p:blipFill>
        <p:spPr bwMode="auto">
          <a:xfrm>
            <a:off x="159204" y="1676400"/>
            <a:ext cx="10539278" cy="2971800"/>
          </a:xfrm>
          <a:prstGeom prst="rect">
            <a:avLst/>
          </a:prstGeom>
          <a:noFill/>
          <a:ln w="9525">
            <a:noFill/>
            <a:miter lim="800000"/>
            <a:headEnd/>
            <a:tailEnd/>
          </a:ln>
          <a:effectLst/>
        </p:spPr>
      </p:pic>
      <p:sp>
        <p:nvSpPr>
          <p:cNvPr id="5" name="Rectangle 4"/>
          <p:cNvSpPr/>
          <p:nvPr/>
        </p:nvSpPr>
        <p:spPr>
          <a:xfrm>
            <a:off x="1188720" y="4944072"/>
            <a:ext cx="9784080" cy="1508105"/>
          </a:xfrm>
          <a:prstGeom prst="rect">
            <a:avLst/>
          </a:prstGeom>
        </p:spPr>
        <p:txBody>
          <a:bodyPr wrap="square">
            <a:spAutoFit/>
          </a:bodyPr>
          <a:lstStyle/>
          <a:p>
            <a:pPr>
              <a:spcBef>
                <a:spcPts val="600"/>
              </a:spcBef>
              <a:spcAft>
                <a:spcPts val="600"/>
              </a:spcAft>
              <a:buFont typeface="Arial" pitchFamily="34" charset="0"/>
              <a:buChar char="•"/>
            </a:pPr>
            <a:r>
              <a:rPr lang="en-US" sz="2400" dirty="0" smtClean="0">
                <a:latin typeface="Georgia" pitchFamily="18" charset="0"/>
              </a:rPr>
              <a:t> Field Programmable Gate Arrays (FPGAs), </a:t>
            </a:r>
          </a:p>
          <a:p>
            <a:pPr>
              <a:spcBef>
                <a:spcPts val="600"/>
              </a:spcBef>
              <a:spcAft>
                <a:spcPts val="600"/>
              </a:spcAft>
              <a:buFont typeface="Arial" pitchFamily="34" charset="0"/>
              <a:buChar char="•"/>
            </a:pPr>
            <a:r>
              <a:rPr lang="en-US" sz="2400" dirty="0" smtClean="0">
                <a:latin typeface="Georgia" pitchFamily="18" charset="0"/>
              </a:rPr>
              <a:t> Application Specific Integrated Circuits (ASICs)</a:t>
            </a:r>
          </a:p>
          <a:p>
            <a:pPr>
              <a:spcBef>
                <a:spcPts val="600"/>
              </a:spcBef>
              <a:spcAft>
                <a:spcPts val="600"/>
              </a:spcAft>
              <a:buFont typeface="Arial" pitchFamily="34" charset="0"/>
              <a:buChar char="•"/>
            </a:pPr>
            <a:r>
              <a:rPr lang="en-US" sz="2400" dirty="0" smtClean="0">
                <a:latin typeface="Georgia" pitchFamily="18" charset="0"/>
              </a:rPr>
              <a:t> Common Object Request Broker Architecture (CORBA)</a:t>
            </a:r>
            <a:endParaRPr lang="en-US" sz="2400" dirty="0">
              <a:latin typeface="Georgia" pitchFamily="18" charset="0"/>
            </a:endParaRPr>
          </a:p>
        </p:txBody>
      </p:sp>
      <p:sp>
        <p:nvSpPr>
          <p:cNvPr id="6" name="TextBox 5"/>
          <p:cNvSpPr txBox="1"/>
          <p:nvPr/>
        </p:nvSpPr>
        <p:spPr>
          <a:xfrm>
            <a:off x="9418320" y="6400800"/>
            <a:ext cx="1371600" cy="400110"/>
          </a:xfrm>
          <a:prstGeom prst="rect">
            <a:avLst/>
          </a:prstGeom>
          <a:noFill/>
        </p:spPr>
        <p:txBody>
          <a:bodyPr wrap="square" rtlCol="0">
            <a:spAutoFit/>
          </a:bodyPr>
          <a:lstStyle/>
          <a:p>
            <a:r>
              <a:rPr lang="en-US" sz="2000" b="1" dirty="0" smtClean="0">
                <a:solidFill>
                  <a:srgbClr val="FF0000"/>
                </a:solidFill>
                <a:latin typeface="Verdana" pitchFamily="34" charset="0"/>
                <a:ea typeface="Verdana" pitchFamily="34" charset="0"/>
                <a:cs typeface="Verdana" pitchFamily="34" charset="0"/>
              </a:rPr>
              <a:t>Cont..</a:t>
            </a:r>
            <a:endParaRPr lang="en-US" sz="2000" b="1" dirty="0">
              <a:solidFill>
                <a:srgbClr val="FF0000"/>
              </a:solidFill>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4480" y="304800"/>
            <a:ext cx="8997696" cy="990600"/>
          </a:xfrm>
        </p:spPr>
        <p:txBody>
          <a:bodyPr>
            <a:normAutofit/>
          </a:bodyPr>
          <a:lstStyle/>
          <a:p>
            <a:r>
              <a:rPr lang="en-US" b="1" dirty="0" smtClean="0">
                <a:solidFill>
                  <a:srgbClr val="FF0000"/>
                </a:solidFill>
              </a:rPr>
              <a:t>Benefits of a Software Radio</a:t>
            </a:r>
            <a:endParaRPr lang="en-US" dirty="0">
              <a:solidFill>
                <a:srgbClr val="FF0000"/>
              </a:solidFill>
            </a:endParaRPr>
          </a:p>
        </p:txBody>
      </p:sp>
      <p:sp>
        <p:nvSpPr>
          <p:cNvPr id="3" name="Content Placeholder 2"/>
          <p:cNvSpPr>
            <a:spLocks noGrp="1"/>
          </p:cNvSpPr>
          <p:nvPr>
            <p:ph idx="1"/>
          </p:nvPr>
        </p:nvSpPr>
        <p:spPr/>
        <p:txBody>
          <a:bodyPr/>
          <a:lstStyle/>
          <a:p>
            <a:r>
              <a:rPr lang="en-US" b="1" dirty="0" err="1" smtClean="0"/>
              <a:t>Multifunctionality</a:t>
            </a:r>
            <a:endParaRPr lang="en-US" b="1" dirty="0" smtClean="0"/>
          </a:p>
          <a:p>
            <a:r>
              <a:rPr lang="en-US" b="1" dirty="0" smtClean="0"/>
              <a:t>Global mobility</a:t>
            </a:r>
          </a:p>
          <a:p>
            <a:r>
              <a:rPr lang="en-US" b="1" dirty="0" smtClean="0"/>
              <a:t>Compactness and power efficiency</a:t>
            </a:r>
          </a:p>
          <a:p>
            <a:r>
              <a:rPr lang="en-US" b="1" dirty="0" smtClean="0"/>
              <a:t>Ease of manufacture</a:t>
            </a:r>
          </a:p>
          <a:p>
            <a:r>
              <a:rPr lang="en-US" b="1" dirty="0" smtClean="0"/>
              <a:t>Ease of upgrades</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10241280" cy="685800"/>
          </a:xfrm>
        </p:spPr>
        <p:txBody>
          <a:bodyPr>
            <a:normAutofit fontScale="90000"/>
          </a:bodyPr>
          <a:lstStyle/>
          <a:p>
            <a:r>
              <a:rPr lang="en-US" b="1" dirty="0" smtClean="0">
                <a:solidFill>
                  <a:srgbClr val="FF0000"/>
                </a:solidFill>
              </a:rPr>
              <a:t>Design Principles of Software Radio</a:t>
            </a:r>
            <a:endParaRPr lang="en-US" dirty="0">
              <a:solidFill>
                <a:srgbClr val="FF0000"/>
              </a:solidFill>
            </a:endParaRPr>
          </a:p>
        </p:txBody>
      </p:sp>
      <p:sp>
        <p:nvSpPr>
          <p:cNvPr id="3" name="Content Placeholder 2"/>
          <p:cNvSpPr>
            <a:spLocks noGrp="1"/>
          </p:cNvSpPr>
          <p:nvPr>
            <p:ph idx="1"/>
          </p:nvPr>
        </p:nvSpPr>
        <p:spPr>
          <a:xfrm>
            <a:off x="1280160" y="1143000"/>
            <a:ext cx="9326880" cy="5181600"/>
          </a:xfrm>
        </p:spPr>
        <p:txBody>
          <a:bodyPr>
            <a:normAutofit/>
          </a:bodyPr>
          <a:lstStyle/>
          <a:p>
            <a:pPr>
              <a:spcAft>
                <a:spcPts val="1200"/>
              </a:spcAft>
              <a:buNone/>
            </a:pPr>
            <a:r>
              <a:rPr lang="en-US" sz="2400" b="1" dirty="0" smtClean="0">
                <a:latin typeface="Georgia" pitchFamily="18" charset="0"/>
              </a:rPr>
              <a:t>The generic design procedure for software radios are,</a:t>
            </a:r>
          </a:p>
          <a:p>
            <a:pPr marL="539496" indent="-457200">
              <a:spcAft>
                <a:spcPts val="1200"/>
              </a:spcAft>
              <a:buClr>
                <a:srgbClr val="0033CC"/>
              </a:buClr>
              <a:buSzPct val="100000"/>
              <a:buFont typeface="+mj-lt"/>
              <a:buAutoNum type="arabicPeriod"/>
            </a:pPr>
            <a:r>
              <a:rPr lang="en-US" sz="2400" b="1" dirty="0" smtClean="0">
                <a:latin typeface="Georgia" pitchFamily="18" charset="0"/>
              </a:rPr>
              <a:t>  Systems Engineering</a:t>
            </a:r>
          </a:p>
          <a:p>
            <a:pPr marL="539496" indent="-457200">
              <a:spcAft>
                <a:spcPts val="1200"/>
              </a:spcAft>
              <a:buClr>
                <a:srgbClr val="0033CC"/>
              </a:buClr>
              <a:buSzPct val="100000"/>
              <a:buFont typeface="+mj-lt"/>
              <a:buAutoNum type="arabicPeriod"/>
            </a:pPr>
            <a:r>
              <a:rPr lang="en-US" sz="2400" b="1" dirty="0" smtClean="0">
                <a:latin typeface="Georgia" pitchFamily="18" charset="0"/>
              </a:rPr>
              <a:t>  RF chain planning</a:t>
            </a:r>
          </a:p>
          <a:p>
            <a:pPr marL="539496" indent="-457200">
              <a:spcAft>
                <a:spcPts val="1200"/>
              </a:spcAft>
              <a:buClr>
                <a:srgbClr val="0033CC"/>
              </a:buClr>
              <a:buSzPct val="100000"/>
              <a:buFont typeface="+mj-lt"/>
              <a:buAutoNum type="arabicPeriod"/>
            </a:pPr>
            <a:r>
              <a:rPr lang="en-US" sz="2400" b="1" dirty="0" smtClean="0">
                <a:latin typeface="Georgia" pitchFamily="18" charset="0"/>
              </a:rPr>
              <a:t>  ADC and DAC conversion selection</a:t>
            </a:r>
          </a:p>
          <a:p>
            <a:pPr marL="539496" indent="-457200">
              <a:spcAft>
                <a:spcPts val="1200"/>
              </a:spcAft>
              <a:buClr>
                <a:srgbClr val="0033CC"/>
              </a:buClr>
              <a:buSzPct val="100000"/>
              <a:buFont typeface="+mj-lt"/>
              <a:buAutoNum type="arabicPeriod"/>
            </a:pPr>
            <a:r>
              <a:rPr lang="en-US" sz="2400" b="1" dirty="0" smtClean="0">
                <a:latin typeface="Georgia" pitchFamily="18" charset="0"/>
              </a:rPr>
              <a:t>  Software Architecture selection</a:t>
            </a:r>
          </a:p>
          <a:p>
            <a:pPr marL="539496" indent="-457200">
              <a:spcAft>
                <a:spcPts val="600"/>
              </a:spcAft>
              <a:buClr>
                <a:srgbClr val="0033CC"/>
              </a:buClr>
              <a:buSzPct val="100000"/>
              <a:buFont typeface="+mj-lt"/>
              <a:buAutoNum type="arabicPeriod"/>
            </a:pPr>
            <a:r>
              <a:rPr lang="en-US" sz="2400" b="1" dirty="0" smtClean="0">
                <a:latin typeface="Georgia" pitchFamily="18" charset="0"/>
              </a:rPr>
              <a:t>  Digital Signal Processing H/W architecture   </a:t>
            </a:r>
          </a:p>
          <a:p>
            <a:pPr marL="539496" indent="-457200">
              <a:spcAft>
                <a:spcPts val="1200"/>
              </a:spcAft>
              <a:buClr>
                <a:srgbClr val="0033CC"/>
              </a:buClr>
              <a:buSzPct val="100000"/>
              <a:buNone/>
            </a:pPr>
            <a:r>
              <a:rPr lang="en-US" sz="2400" b="1" dirty="0" smtClean="0">
                <a:latin typeface="Georgia" pitchFamily="18" charset="0"/>
              </a:rPr>
              <a:t>        selection</a:t>
            </a:r>
          </a:p>
          <a:p>
            <a:pPr marL="539496" indent="-457200">
              <a:spcAft>
                <a:spcPts val="1200"/>
              </a:spcAft>
              <a:buClr>
                <a:srgbClr val="0033CC"/>
              </a:buClr>
              <a:buSzPct val="100000"/>
              <a:buFont typeface="+mj-lt"/>
              <a:buAutoNum type="arabicPeriod" startAt="6"/>
            </a:pPr>
            <a:r>
              <a:rPr lang="en-US" sz="2400" b="1" dirty="0" smtClean="0">
                <a:latin typeface="Georgia" pitchFamily="18" charset="0"/>
              </a:rPr>
              <a:t> Radio Validation</a:t>
            </a:r>
          </a:p>
        </p:txBody>
      </p:sp>
      <p:sp>
        <p:nvSpPr>
          <p:cNvPr id="4" name="TextBox 3"/>
          <p:cNvSpPr txBox="1"/>
          <p:nvPr/>
        </p:nvSpPr>
        <p:spPr>
          <a:xfrm>
            <a:off x="9418320" y="6400800"/>
            <a:ext cx="1371600" cy="400110"/>
          </a:xfrm>
          <a:prstGeom prst="rect">
            <a:avLst/>
          </a:prstGeom>
          <a:noFill/>
        </p:spPr>
        <p:txBody>
          <a:bodyPr wrap="square" rtlCol="0">
            <a:spAutoFit/>
          </a:bodyPr>
          <a:lstStyle/>
          <a:p>
            <a:r>
              <a:rPr lang="en-US" sz="2000" b="1" dirty="0" smtClean="0">
                <a:solidFill>
                  <a:srgbClr val="FF0000"/>
                </a:solidFill>
                <a:latin typeface="Verdana" pitchFamily="34" charset="0"/>
                <a:ea typeface="Verdana" pitchFamily="34" charset="0"/>
                <a:cs typeface="Verdana" pitchFamily="34" charset="0"/>
              </a:rPr>
              <a:t>Cont..</a:t>
            </a:r>
            <a:endParaRPr lang="en-US" sz="2000" b="1" dirty="0">
              <a:solidFill>
                <a:srgbClr val="FF0000"/>
              </a:solidFill>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8720" y="76200"/>
            <a:ext cx="9326880" cy="1143000"/>
          </a:xfrm>
        </p:spPr>
        <p:txBody>
          <a:bodyPr>
            <a:normAutofit/>
          </a:bodyPr>
          <a:lstStyle/>
          <a:p>
            <a:pPr algn="ctr"/>
            <a:r>
              <a:rPr lang="en-US" sz="3200" b="1" dirty="0" smtClean="0">
                <a:solidFill>
                  <a:srgbClr val="FF0000"/>
                </a:solidFill>
                <a:latin typeface="Georgia" pitchFamily="18" charset="0"/>
              </a:rPr>
              <a:t>UNIT- I </a:t>
            </a:r>
            <a:br>
              <a:rPr lang="en-US" sz="3200" b="1" dirty="0" smtClean="0">
                <a:solidFill>
                  <a:srgbClr val="FF0000"/>
                </a:solidFill>
                <a:latin typeface="Georgia" pitchFamily="18" charset="0"/>
              </a:rPr>
            </a:br>
            <a:r>
              <a:rPr lang="en-US" sz="3200" b="1" dirty="0" smtClean="0">
                <a:solidFill>
                  <a:srgbClr val="FF0000"/>
                </a:solidFill>
                <a:latin typeface="Georgia" pitchFamily="18" charset="0"/>
              </a:rPr>
              <a:t>INTRODUCTION &amp; CASE STUDIES</a:t>
            </a:r>
            <a:endParaRPr lang="en-US" sz="3600" dirty="0">
              <a:solidFill>
                <a:srgbClr val="FF0000"/>
              </a:solidFill>
              <a:latin typeface="Georgia" pitchFamily="18" charset="0"/>
            </a:endParaRPr>
          </a:p>
        </p:txBody>
      </p:sp>
      <p:sp>
        <p:nvSpPr>
          <p:cNvPr id="3" name="Content Placeholder 2"/>
          <p:cNvSpPr>
            <a:spLocks noGrp="1"/>
          </p:cNvSpPr>
          <p:nvPr>
            <p:ph idx="1"/>
          </p:nvPr>
        </p:nvSpPr>
        <p:spPr>
          <a:xfrm>
            <a:off x="1280159" y="1447800"/>
            <a:ext cx="9548735" cy="5181600"/>
          </a:xfrm>
        </p:spPr>
        <p:txBody>
          <a:bodyPr>
            <a:normAutofit lnSpcReduction="10000"/>
          </a:bodyPr>
          <a:lstStyle/>
          <a:p>
            <a:pPr>
              <a:spcAft>
                <a:spcPts val="600"/>
              </a:spcAft>
              <a:buClr>
                <a:srgbClr val="FF0000"/>
              </a:buClr>
            </a:pPr>
            <a:r>
              <a:rPr lang="en-US" dirty="0" smtClean="0">
                <a:latin typeface="Georgia" pitchFamily="18" charset="0"/>
              </a:rPr>
              <a:t>Introduction to software Radio concepts:</a:t>
            </a:r>
          </a:p>
          <a:p>
            <a:pPr lvl="1">
              <a:spcBef>
                <a:spcPts val="600"/>
              </a:spcBef>
              <a:spcAft>
                <a:spcPts val="600"/>
              </a:spcAft>
              <a:buClr>
                <a:srgbClr val="00CC00"/>
              </a:buClr>
              <a:buFont typeface="Wingdings" pitchFamily="2" charset="2"/>
              <a:buChar char="Ø"/>
            </a:pPr>
            <a:r>
              <a:rPr lang="en-US" dirty="0" smtClean="0">
                <a:latin typeface="Georgia" pitchFamily="18" charset="0"/>
              </a:rPr>
              <a:t>Need for software Radios </a:t>
            </a:r>
          </a:p>
          <a:p>
            <a:pPr lvl="1">
              <a:spcBef>
                <a:spcPts val="600"/>
              </a:spcBef>
              <a:spcAft>
                <a:spcPts val="600"/>
              </a:spcAft>
              <a:buClr>
                <a:srgbClr val="00CC00"/>
              </a:buClr>
              <a:buFont typeface="Wingdings" pitchFamily="2" charset="2"/>
              <a:buChar char="Ø"/>
            </a:pPr>
            <a:r>
              <a:rPr lang="en-US" dirty="0" smtClean="0">
                <a:latin typeface="Georgia" pitchFamily="18" charset="0"/>
              </a:rPr>
              <a:t>Definition of software Radio</a:t>
            </a:r>
          </a:p>
          <a:p>
            <a:pPr lvl="1">
              <a:spcBef>
                <a:spcPts val="600"/>
              </a:spcBef>
              <a:spcAft>
                <a:spcPts val="600"/>
              </a:spcAft>
              <a:buClr>
                <a:srgbClr val="00CC00"/>
              </a:buClr>
              <a:buFont typeface="Wingdings" pitchFamily="2" charset="2"/>
              <a:buChar char="Ø"/>
            </a:pPr>
            <a:r>
              <a:rPr lang="en-US" dirty="0" smtClean="0">
                <a:latin typeface="Georgia" pitchFamily="18" charset="0"/>
              </a:rPr>
              <a:t>Characteristics and Benefits</a:t>
            </a:r>
          </a:p>
          <a:p>
            <a:pPr lvl="1">
              <a:spcBef>
                <a:spcPts val="600"/>
              </a:spcBef>
              <a:spcAft>
                <a:spcPts val="600"/>
              </a:spcAft>
              <a:buClr>
                <a:srgbClr val="00CC00"/>
              </a:buClr>
              <a:buFont typeface="Wingdings" pitchFamily="2" charset="2"/>
              <a:buChar char="Ø"/>
            </a:pPr>
            <a:r>
              <a:rPr lang="en-US" dirty="0" smtClean="0">
                <a:latin typeface="Georgia" pitchFamily="18" charset="0"/>
              </a:rPr>
              <a:t>Design Principles</a:t>
            </a:r>
          </a:p>
          <a:p>
            <a:pPr>
              <a:spcAft>
                <a:spcPts val="600"/>
              </a:spcAft>
              <a:buClr>
                <a:srgbClr val="FF0000"/>
              </a:buClr>
            </a:pPr>
            <a:r>
              <a:rPr lang="en-US" dirty="0" smtClean="0">
                <a:latin typeface="Georgia" pitchFamily="18" charset="0"/>
              </a:rPr>
              <a:t>Case studies: </a:t>
            </a:r>
          </a:p>
          <a:p>
            <a:pPr lvl="1">
              <a:spcBef>
                <a:spcPts val="600"/>
              </a:spcBef>
              <a:spcAft>
                <a:spcPts val="600"/>
              </a:spcAft>
              <a:buClr>
                <a:srgbClr val="00CC00"/>
              </a:buClr>
              <a:buFont typeface="Wingdings" pitchFamily="2" charset="2"/>
              <a:buChar char="Ø"/>
            </a:pPr>
            <a:r>
              <a:rPr lang="en-US" dirty="0" smtClean="0">
                <a:latin typeface="Georgia" pitchFamily="18" charset="0"/>
              </a:rPr>
              <a:t>SPEAK easy</a:t>
            </a:r>
          </a:p>
          <a:p>
            <a:pPr lvl="1">
              <a:spcBef>
                <a:spcPts val="600"/>
              </a:spcBef>
              <a:spcAft>
                <a:spcPts val="600"/>
              </a:spcAft>
              <a:buClr>
                <a:srgbClr val="00CC00"/>
              </a:buClr>
              <a:buFont typeface="Wingdings" pitchFamily="2" charset="2"/>
              <a:buChar char="Ø"/>
            </a:pPr>
            <a:r>
              <a:rPr lang="en-US" dirty="0" smtClean="0">
                <a:latin typeface="Georgia" pitchFamily="18" charset="0"/>
              </a:rPr>
              <a:t>JTRS</a:t>
            </a:r>
          </a:p>
          <a:p>
            <a:pPr lvl="1">
              <a:spcBef>
                <a:spcPts val="600"/>
              </a:spcBef>
              <a:spcAft>
                <a:spcPts val="600"/>
              </a:spcAft>
              <a:buClr>
                <a:srgbClr val="00CC00"/>
              </a:buClr>
              <a:buFont typeface="Wingdings" pitchFamily="2" charset="2"/>
              <a:buChar char="Ø"/>
            </a:pPr>
            <a:r>
              <a:rPr lang="en-US" dirty="0" smtClean="0">
                <a:latin typeface="Georgia" pitchFamily="18" charset="0"/>
              </a:rPr>
              <a:t>SDR-3000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10241280" cy="685800"/>
          </a:xfrm>
        </p:spPr>
        <p:txBody>
          <a:bodyPr>
            <a:normAutofit fontScale="90000"/>
          </a:bodyPr>
          <a:lstStyle/>
          <a:p>
            <a:r>
              <a:rPr lang="en-US" b="1" dirty="0" smtClean="0">
                <a:solidFill>
                  <a:srgbClr val="FF0000"/>
                </a:solidFill>
              </a:rPr>
              <a:t>Design Principles of Software Radio</a:t>
            </a:r>
            <a:endParaRPr lang="en-US" dirty="0">
              <a:solidFill>
                <a:srgbClr val="FF0000"/>
              </a:solidFill>
            </a:endParaRPr>
          </a:p>
        </p:txBody>
      </p:sp>
      <p:sp>
        <p:nvSpPr>
          <p:cNvPr id="3" name="Content Placeholder 2"/>
          <p:cNvSpPr>
            <a:spLocks noGrp="1"/>
          </p:cNvSpPr>
          <p:nvPr>
            <p:ph idx="1"/>
          </p:nvPr>
        </p:nvSpPr>
        <p:spPr>
          <a:xfrm>
            <a:off x="1097280" y="1219200"/>
            <a:ext cx="9509760" cy="4800600"/>
          </a:xfrm>
        </p:spPr>
        <p:txBody>
          <a:bodyPr/>
          <a:lstStyle/>
          <a:p>
            <a:pPr marL="596646" indent="-514350">
              <a:spcAft>
                <a:spcPts val="1200"/>
              </a:spcAft>
              <a:buClr>
                <a:srgbClr val="FF0000"/>
              </a:buClr>
              <a:buFont typeface="+mj-lt"/>
              <a:buAutoNum type="arabicPeriod"/>
            </a:pPr>
            <a:r>
              <a:rPr lang="en-US" b="1" dirty="0" smtClean="0"/>
              <a:t> </a:t>
            </a:r>
            <a:r>
              <a:rPr lang="en-US" sz="2800" b="1" dirty="0" smtClean="0">
                <a:latin typeface="Georgia" pitchFamily="18" charset="0"/>
              </a:rPr>
              <a:t>Systems Engineering</a:t>
            </a:r>
            <a:endParaRPr lang="en-US" sz="2400" b="1" dirty="0" smtClean="0">
              <a:latin typeface="Georgia" pitchFamily="18" charset="0"/>
            </a:endParaRPr>
          </a:p>
          <a:p>
            <a:pPr lvl="1" algn="just">
              <a:spcBef>
                <a:spcPts val="600"/>
              </a:spcBef>
              <a:spcAft>
                <a:spcPts val="1200"/>
              </a:spcAft>
              <a:buClr>
                <a:srgbClr val="00CC00"/>
              </a:buClr>
              <a:buFont typeface="Wingdings" pitchFamily="2" charset="2"/>
              <a:buChar char="Ø"/>
            </a:pPr>
            <a:r>
              <a:rPr lang="en-US" sz="2400" b="1" dirty="0" smtClean="0">
                <a:latin typeface="Georgia" pitchFamily="18" charset="0"/>
              </a:rPr>
              <a:t> </a:t>
            </a:r>
            <a:r>
              <a:rPr lang="en-US" sz="2400" dirty="0" smtClean="0">
                <a:latin typeface="Georgia" pitchFamily="18" charset="0"/>
              </a:rPr>
              <a:t>Understand the constraints and requirements of communication link and network protocol allows the allocation of sufficient resource to establish the service.</a:t>
            </a:r>
          </a:p>
          <a:p>
            <a:pPr lvl="1">
              <a:spcBef>
                <a:spcPts val="600"/>
              </a:spcBef>
              <a:spcAft>
                <a:spcPts val="1200"/>
              </a:spcAft>
              <a:buClr>
                <a:srgbClr val="00CC00"/>
              </a:buClr>
              <a:buFont typeface="Wingdings" pitchFamily="2" charset="2"/>
              <a:buChar char="Ø"/>
            </a:pPr>
            <a:r>
              <a:rPr lang="en-US" sz="2400" dirty="0" smtClean="0">
                <a:latin typeface="Georgia" pitchFamily="18" charset="0"/>
              </a:rPr>
              <a:t> Constraints – Range, transmit power, modulation type, Data rate.</a:t>
            </a:r>
          </a:p>
          <a:p>
            <a:pPr>
              <a:buNone/>
            </a:pPr>
            <a:endParaRPr lang="en-US" dirty="0"/>
          </a:p>
        </p:txBody>
      </p:sp>
      <p:sp>
        <p:nvSpPr>
          <p:cNvPr id="4" name="TextBox 3"/>
          <p:cNvSpPr txBox="1"/>
          <p:nvPr/>
        </p:nvSpPr>
        <p:spPr>
          <a:xfrm>
            <a:off x="9418320" y="6400800"/>
            <a:ext cx="1371600" cy="400110"/>
          </a:xfrm>
          <a:prstGeom prst="rect">
            <a:avLst/>
          </a:prstGeom>
          <a:noFill/>
        </p:spPr>
        <p:txBody>
          <a:bodyPr wrap="square" rtlCol="0">
            <a:spAutoFit/>
          </a:bodyPr>
          <a:lstStyle/>
          <a:p>
            <a:r>
              <a:rPr lang="en-US" sz="2000" b="1" dirty="0" smtClean="0">
                <a:solidFill>
                  <a:srgbClr val="FF0000"/>
                </a:solidFill>
                <a:latin typeface="Verdana" pitchFamily="34" charset="0"/>
                <a:ea typeface="Verdana" pitchFamily="34" charset="0"/>
                <a:cs typeface="Verdana" pitchFamily="34" charset="0"/>
              </a:rPr>
              <a:t>Cont..</a:t>
            </a:r>
            <a:endParaRPr lang="en-US" sz="2000" b="1" dirty="0">
              <a:solidFill>
                <a:srgbClr val="FF0000"/>
              </a:solidFill>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10241280" cy="685800"/>
          </a:xfrm>
        </p:spPr>
        <p:txBody>
          <a:bodyPr>
            <a:normAutofit fontScale="90000"/>
          </a:bodyPr>
          <a:lstStyle/>
          <a:p>
            <a:r>
              <a:rPr lang="en-US" b="1" dirty="0" smtClean="0">
                <a:solidFill>
                  <a:srgbClr val="FF0000"/>
                </a:solidFill>
              </a:rPr>
              <a:t>Design Principles of Software Radio</a:t>
            </a:r>
            <a:endParaRPr lang="en-US" dirty="0">
              <a:solidFill>
                <a:srgbClr val="FF0000"/>
              </a:solidFill>
            </a:endParaRPr>
          </a:p>
        </p:txBody>
      </p:sp>
      <p:sp>
        <p:nvSpPr>
          <p:cNvPr id="3" name="Content Placeholder 2"/>
          <p:cNvSpPr>
            <a:spLocks noGrp="1"/>
          </p:cNvSpPr>
          <p:nvPr>
            <p:ph idx="1"/>
          </p:nvPr>
        </p:nvSpPr>
        <p:spPr>
          <a:xfrm>
            <a:off x="1097280" y="1219200"/>
            <a:ext cx="9509760" cy="4800600"/>
          </a:xfrm>
        </p:spPr>
        <p:txBody>
          <a:bodyPr/>
          <a:lstStyle/>
          <a:p>
            <a:pPr marL="596646" indent="-514350">
              <a:spcAft>
                <a:spcPts val="1200"/>
              </a:spcAft>
              <a:buClr>
                <a:srgbClr val="FF0000"/>
              </a:buClr>
              <a:buFont typeface="+mj-lt"/>
              <a:buAutoNum type="arabicPeriod" startAt="2"/>
            </a:pPr>
            <a:r>
              <a:rPr lang="en-US" b="1" dirty="0" smtClean="0"/>
              <a:t>  </a:t>
            </a:r>
            <a:r>
              <a:rPr lang="en-US" sz="2800" b="1" dirty="0" smtClean="0">
                <a:latin typeface="Georgia" pitchFamily="18" charset="0"/>
              </a:rPr>
              <a:t>RF chain planning</a:t>
            </a:r>
            <a:endParaRPr lang="en-US" sz="2400" b="1" dirty="0" smtClean="0">
              <a:latin typeface="Georgia" pitchFamily="18" charset="0"/>
            </a:endParaRPr>
          </a:p>
          <a:p>
            <a:pPr lvl="1" algn="just">
              <a:buClr>
                <a:srgbClr val="FF0000"/>
              </a:buClr>
              <a:buSzPct val="90000"/>
              <a:buFont typeface="Wingdings 2" pitchFamily="18" charset="2"/>
              <a:buChar char="ä"/>
            </a:pPr>
            <a:r>
              <a:rPr lang="en-US" sz="2000" b="1" dirty="0" smtClean="0">
                <a:latin typeface="Georgia" pitchFamily="18" charset="0"/>
              </a:rPr>
              <a:t> </a:t>
            </a:r>
            <a:r>
              <a:rPr lang="en-US" sz="2400" dirty="0" smtClean="0">
                <a:latin typeface="Georgia" pitchFamily="18" charset="0"/>
              </a:rPr>
              <a:t>The ideal RF chain for the software radio should incorporate simultaneous flexibility in selection of power gain, bandwidth, center frequency,  sensitivity, and dynamic range</a:t>
            </a:r>
            <a:r>
              <a:rPr lang="en-US" sz="2400" dirty="0" smtClean="0"/>
              <a:t>.</a:t>
            </a:r>
            <a:endParaRPr lang="en-US" sz="2400" b="1" dirty="0" smtClean="0">
              <a:latin typeface="Georgia" pitchFamily="18" charset="0"/>
            </a:endParaRPr>
          </a:p>
          <a:p>
            <a:pPr>
              <a:buNone/>
            </a:pPr>
            <a:endParaRPr lang="en-US" dirty="0"/>
          </a:p>
        </p:txBody>
      </p:sp>
      <p:sp>
        <p:nvSpPr>
          <p:cNvPr id="4" name="TextBox 3"/>
          <p:cNvSpPr txBox="1"/>
          <p:nvPr/>
        </p:nvSpPr>
        <p:spPr>
          <a:xfrm>
            <a:off x="9418320" y="6400800"/>
            <a:ext cx="1371600" cy="400110"/>
          </a:xfrm>
          <a:prstGeom prst="rect">
            <a:avLst/>
          </a:prstGeom>
          <a:noFill/>
        </p:spPr>
        <p:txBody>
          <a:bodyPr wrap="square" rtlCol="0">
            <a:spAutoFit/>
          </a:bodyPr>
          <a:lstStyle/>
          <a:p>
            <a:r>
              <a:rPr lang="en-US" sz="2000" b="1" dirty="0" smtClean="0">
                <a:solidFill>
                  <a:srgbClr val="FF0000"/>
                </a:solidFill>
                <a:latin typeface="Verdana" pitchFamily="34" charset="0"/>
                <a:ea typeface="Verdana" pitchFamily="34" charset="0"/>
                <a:cs typeface="Verdana" pitchFamily="34" charset="0"/>
              </a:rPr>
              <a:t>Cont..</a:t>
            </a:r>
            <a:endParaRPr lang="en-US" sz="2000" b="1" dirty="0">
              <a:solidFill>
                <a:srgbClr val="FF0000"/>
              </a:solidFill>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10241280" cy="685800"/>
          </a:xfrm>
        </p:spPr>
        <p:txBody>
          <a:bodyPr>
            <a:normAutofit fontScale="90000"/>
          </a:bodyPr>
          <a:lstStyle/>
          <a:p>
            <a:r>
              <a:rPr lang="en-US" b="1" dirty="0" smtClean="0">
                <a:solidFill>
                  <a:srgbClr val="FF0000"/>
                </a:solidFill>
              </a:rPr>
              <a:t>Design Principles of Software Radio</a:t>
            </a:r>
            <a:endParaRPr lang="en-US" dirty="0">
              <a:solidFill>
                <a:srgbClr val="FF0000"/>
              </a:solidFill>
            </a:endParaRPr>
          </a:p>
        </p:txBody>
      </p:sp>
      <p:sp>
        <p:nvSpPr>
          <p:cNvPr id="3" name="Content Placeholder 2"/>
          <p:cNvSpPr>
            <a:spLocks noGrp="1"/>
          </p:cNvSpPr>
          <p:nvPr>
            <p:ph idx="1"/>
          </p:nvPr>
        </p:nvSpPr>
        <p:spPr>
          <a:xfrm>
            <a:off x="1097280" y="1219200"/>
            <a:ext cx="9509760" cy="5410200"/>
          </a:xfrm>
        </p:spPr>
        <p:txBody>
          <a:bodyPr>
            <a:normAutofit/>
          </a:bodyPr>
          <a:lstStyle/>
          <a:p>
            <a:pPr marL="596646" indent="-514350">
              <a:spcAft>
                <a:spcPts val="1200"/>
              </a:spcAft>
              <a:buClr>
                <a:srgbClr val="FF0000"/>
              </a:buClr>
              <a:buFont typeface="+mj-lt"/>
              <a:buAutoNum type="arabicPeriod" startAt="3"/>
            </a:pPr>
            <a:r>
              <a:rPr lang="en-US" b="1" dirty="0" smtClean="0"/>
              <a:t> </a:t>
            </a:r>
            <a:r>
              <a:rPr lang="en-US" sz="2800" b="1" dirty="0" smtClean="0">
                <a:latin typeface="Georgia" pitchFamily="18" charset="0"/>
              </a:rPr>
              <a:t>ADC and DAC conversion selection</a:t>
            </a:r>
          </a:p>
          <a:p>
            <a:pPr algn="just">
              <a:spcAft>
                <a:spcPts val="600"/>
              </a:spcAft>
            </a:pPr>
            <a:r>
              <a:rPr lang="en-US" sz="2000" b="1" dirty="0" smtClean="0">
                <a:latin typeface="Georgia" pitchFamily="18" charset="0"/>
              </a:rPr>
              <a:t> </a:t>
            </a:r>
            <a:r>
              <a:rPr lang="en-US" sz="2400" dirty="0" smtClean="0">
                <a:latin typeface="Georgia" pitchFamily="18" charset="0"/>
              </a:rPr>
              <a:t>The </a:t>
            </a:r>
            <a:r>
              <a:rPr lang="en-US" sz="2600" dirty="0" smtClean="0">
                <a:latin typeface="Georgia" pitchFamily="18" charset="0"/>
              </a:rPr>
              <a:t>AD conversion and DA conversion for the ideal software radio is difficult to achieve.</a:t>
            </a:r>
          </a:p>
          <a:p>
            <a:pPr algn="just">
              <a:spcAft>
                <a:spcPts val="600"/>
              </a:spcAft>
            </a:pPr>
            <a:r>
              <a:rPr lang="en-US" sz="2600" dirty="0" smtClean="0">
                <a:latin typeface="Georgia" pitchFamily="18" charset="0"/>
              </a:rPr>
              <a:t>The selection requires trading power consumption, dynamic range, and bandwidth (sample rate). </a:t>
            </a:r>
          </a:p>
          <a:p>
            <a:pPr algn="just">
              <a:spcAft>
                <a:spcPts val="600"/>
              </a:spcAft>
            </a:pPr>
            <a:r>
              <a:rPr lang="en-US" sz="2600" dirty="0" smtClean="0">
                <a:latin typeface="Georgia" pitchFamily="18" charset="0"/>
              </a:rPr>
              <a:t>AD conversion and DA conversion selection is closely tied to the RF requirements for dynamic range, frequency translation  and  channelization requirement.</a:t>
            </a:r>
          </a:p>
          <a:p>
            <a:pPr algn="just">
              <a:spcAft>
                <a:spcPts val="600"/>
              </a:spcAft>
            </a:pPr>
            <a:r>
              <a:rPr lang="en-US" sz="2600" dirty="0" err="1" smtClean="0">
                <a:latin typeface="Georgia" pitchFamily="18" charset="0"/>
              </a:rPr>
              <a:t>Multirate</a:t>
            </a:r>
            <a:r>
              <a:rPr lang="en-US" sz="2600" dirty="0" smtClean="0">
                <a:latin typeface="Georgia" pitchFamily="18" charset="0"/>
              </a:rPr>
              <a:t> digital signal processing can be used to improve the flexibility of the digitization.</a:t>
            </a:r>
            <a:endParaRPr lang="en-US" sz="2600" b="1" dirty="0" smtClean="0">
              <a:latin typeface="Georgia" pitchFamily="18" charset="0"/>
            </a:endParaRPr>
          </a:p>
          <a:p>
            <a:pPr>
              <a:buNone/>
            </a:pPr>
            <a:endParaRPr lang="en-US" dirty="0"/>
          </a:p>
        </p:txBody>
      </p:sp>
      <p:sp>
        <p:nvSpPr>
          <p:cNvPr id="4" name="TextBox 3"/>
          <p:cNvSpPr txBox="1"/>
          <p:nvPr/>
        </p:nvSpPr>
        <p:spPr>
          <a:xfrm>
            <a:off x="9418320" y="6400800"/>
            <a:ext cx="1371600" cy="400110"/>
          </a:xfrm>
          <a:prstGeom prst="rect">
            <a:avLst/>
          </a:prstGeom>
          <a:noFill/>
        </p:spPr>
        <p:txBody>
          <a:bodyPr wrap="square" rtlCol="0">
            <a:spAutoFit/>
          </a:bodyPr>
          <a:lstStyle/>
          <a:p>
            <a:r>
              <a:rPr lang="en-US" sz="2000" b="1" dirty="0" smtClean="0">
                <a:solidFill>
                  <a:srgbClr val="FF0000"/>
                </a:solidFill>
                <a:latin typeface="Verdana" pitchFamily="34" charset="0"/>
                <a:ea typeface="Verdana" pitchFamily="34" charset="0"/>
                <a:cs typeface="Verdana" pitchFamily="34" charset="0"/>
              </a:rPr>
              <a:t>Cont..</a:t>
            </a:r>
            <a:endParaRPr lang="en-US" sz="2000" b="1" dirty="0">
              <a:solidFill>
                <a:srgbClr val="FF0000"/>
              </a:solidFill>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1520" y="152400"/>
            <a:ext cx="10241280" cy="685800"/>
          </a:xfrm>
        </p:spPr>
        <p:txBody>
          <a:bodyPr>
            <a:normAutofit fontScale="90000"/>
          </a:bodyPr>
          <a:lstStyle/>
          <a:p>
            <a:r>
              <a:rPr lang="en-US" b="1" dirty="0" smtClean="0">
                <a:solidFill>
                  <a:srgbClr val="FF0000"/>
                </a:solidFill>
              </a:rPr>
              <a:t>Design Principles of Software Radio</a:t>
            </a:r>
            <a:endParaRPr lang="en-US" dirty="0">
              <a:solidFill>
                <a:srgbClr val="FF0000"/>
              </a:solidFill>
            </a:endParaRPr>
          </a:p>
        </p:txBody>
      </p:sp>
      <p:sp>
        <p:nvSpPr>
          <p:cNvPr id="3" name="Content Placeholder 2"/>
          <p:cNvSpPr>
            <a:spLocks noGrp="1"/>
          </p:cNvSpPr>
          <p:nvPr>
            <p:ph idx="1"/>
          </p:nvPr>
        </p:nvSpPr>
        <p:spPr>
          <a:xfrm>
            <a:off x="1097280" y="914400"/>
            <a:ext cx="9509760" cy="5562600"/>
          </a:xfrm>
        </p:spPr>
        <p:txBody>
          <a:bodyPr>
            <a:normAutofit/>
          </a:bodyPr>
          <a:lstStyle/>
          <a:p>
            <a:pPr marL="596646" indent="-514350">
              <a:spcAft>
                <a:spcPts val="1200"/>
              </a:spcAft>
              <a:buClr>
                <a:srgbClr val="FF0000"/>
              </a:buClr>
              <a:buFont typeface="+mj-lt"/>
              <a:buAutoNum type="arabicPeriod" startAt="4"/>
            </a:pPr>
            <a:r>
              <a:rPr lang="en-US" b="1" dirty="0" smtClean="0"/>
              <a:t> </a:t>
            </a:r>
            <a:r>
              <a:rPr lang="en-US" sz="2800" b="1" dirty="0" smtClean="0">
                <a:latin typeface="Georgia" pitchFamily="18" charset="0"/>
              </a:rPr>
              <a:t>Software Architecture selection</a:t>
            </a:r>
          </a:p>
          <a:p>
            <a:pPr algn="just">
              <a:spcAft>
                <a:spcPts val="1200"/>
              </a:spcAft>
            </a:pPr>
            <a:r>
              <a:rPr lang="en-US" sz="2600" b="1" dirty="0" smtClean="0">
                <a:latin typeface="Georgia" pitchFamily="18" charset="0"/>
              </a:rPr>
              <a:t> </a:t>
            </a:r>
            <a:r>
              <a:rPr lang="en-US" sz="2400" dirty="0" smtClean="0">
                <a:latin typeface="Georgia" pitchFamily="18" charset="0"/>
              </a:rPr>
              <a:t>The architecture should allow for hardware independence through the appropriate use of middleware.</a:t>
            </a:r>
          </a:p>
          <a:p>
            <a:pPr algn="just">
              <a:spcAft>
                <a:spcPts val="1200"/>
              </a:spcAft>
            </a:pPr>
            <a:r>
              <a:rPr lang="en-US" sz="2400" dirty="0" smtClean="0">
                <a:latin typeface="Georgia" pitchFamily="18" charset="0"/>
              </a:rPr>
              <a:t>The software needs to be aware of the capabilities of the hardware (both DSP and RF hardware) at both ends of the communications link to ensure compatibility and to make maximum use of the hardware resources .</a:t>
            </a:r>
          </a:p>
          <a:p>
            <a:pPr algn="just">
              <a:spcAft>
                <a:spcPts val="1200"/>
              </a:spcAft>
            </a:pPr>
            <a:r>
              <a:rPr lang="en-US" sz="2400" dirty="0" smtClean="0">
                <a:latin typeface="Georgia" pitchFamily="18" charset="0"/>
              </a:rPr>
              <a:t>The software radio will operate in an existing data infrastructure, it must interface quickly and efficiently with this Infrastructure</a:t>
            </a:r>
          </a:p>
          <a:p>
            <a:pPr>
              <a:buNone/>
            </a:pPr>
            <a:endParaRPr lang="en-US" dirty="0"/>
          </a:p>
        </p:txBody>
      </p:sp>
      <p:sp>
        <p:nvSpPr>
          <p:cNvPr id="4" name="TextBox 3"/>
          <p:cNvSpPr txBox="1"/>
          <p:nvPr/>
        </p:nvSpPr>
        <p:spPr>
          <a:xfrm>
            <a:off x="9418320" y="6400800"/>
            <a:ext cx="1371600" cy="400110"/>
          </a:xfrm>
          <a:prstGeom prst="rect">
            <a:avLst/>
          </a:prstGeom>
          <a:noFill/>
        </p:spPr>
        <p:txBody>
          <a:bodyPr wrap="square" rtlCol="0">
            <a:spAutoFit/>
          </a:bodyPr>
          <a:lstStyle/>
          <a:p>
            <a:r>
              <a:rPr lang="en-US" sz="2000" b="1" dirty="0" smtClean="0">
                <a:solidFill>
                  <a:srgbClr val="FF0000"/>
                </a:solidFill>
                <a:latin typeface="Verdana" pitchFamily="34" charset="0"/>
                <a:ea typeface="Verdana" pitchFamily="34" charset="0"/>
                <a:cs typeface="Verdana" pitchFamily="34" charset="0"/>
              </a:rPr>
              <a:t>Cont..</a:t>
            </a:r>
            <a:endParaRPr lang="en-US" sz="2000" b="1" dirty="0">
              <a:solidFill>
                <a:srgbClr val="FF0000"/>
              </a:solidFill>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1520" y="381000"/>
            <a:ext cx="10241280" cy="685800"/>
          </a:xfrm>
        </p:spPr>
        <p:txBody>
          <a:bodyPr>
            <a:normAutofit fontScale="90000"/>
          </a:bodyPr>
          <a:lstStyle/>
          <a:p>
            <a:r>
              <a:rPr lang="en-US" b="1" dirty="0" smtClean="0">
                <a:solidFill>
                  <a:srgbClr val="FF0000"/>
                </a:solidFill>
              </a:rPr>
              <a:t>Design Principles of Software Radio</a:t>
            </a:r>
            <a:endParaRPr lang="en-US" dirty="0">
              <a:solidFill>
                <a:srgbClr val="FF0000"/>
              </a:solidFill>
            </a:endParaRPr>
          </a:p>
        </p:txBody>
      </p:sp>
      <p:sp>
        <p:nvSpPr>
          <p:cNvPr id="3" name="Content Placeholder 2"/>
          <p:cNvSpPr>
            <a:spLocks noGrp="1"/>
          </p:cNvSpPr>
          <p:nvPr>
            <p:ph idx="1"/>
          </p:nvPr>
        </p:nvSpPr>
        <p:spPr>
          <a:xfrm>
            <a:off x="1097280" y="1371600"/>
            <a:ext cx="9509760" cy="5029200"/>
          </a:xfrm>
        </p:spPr>
        <p:txBody>
          <a:bodyPr>
            <a:normAutofit/>
          </a:bodyPr>
          <a:lstStyle/>
          <a:p>
            <a:pPr algn="just"/>
            <a:r>
              <a:rPr lang="en-US" sz="2400" dirty="0" smtClean="0">
                <a:latin typeface="Georgia" pitchFamily="18" charset="0"/>
              </a:rPr>
              <a:t>The software radio needs to control issues such as attribute naming, error management, and addressing, regardless of the protocol used in the infrastructure.</a:t>
            </a:r>
          </a:p>
          <a:p>
            <a:pPr algn="just"/>
            <a:r>
              <a:rPr lang="en-US" sz="2400" dirty="0" smtClean="0">
                <a:latin typeface="Georgia" pitchFamily="18" charset="0"/>
              </a:rPr>
              <a:t>The software architecture should consider latency and timing for the whole protocol stack</a:t>
            </a:r>
          </a:p>
          <a:p>
            <a:pPr marL="596646" indent="-514350">
              <a:spcAft>
                <a:spcPts val="600"/>
              </a:spcAft>
              <a:buClr>
                <a:srgbClr val="0033CC"/>
              </a:buClr>
              <a:buSzPct val="100000"/>
              <a:buNone/>
            </a:pPr>
            <a:endParaRPr lang="en-US" b="1" dirty="0" smtClean="0"/>
          </a:p>
          <a:p>
            <a:pPr marL="596646" indent="-514350">
              <a:spcAft>
                <a:spcPts val="600"/>
              </a:spcAft>
              <a:buClr>
                <a:srgbClr val="0033CC"/>
              </a:buClr>
              <a:buSzPct val="100000"/>
              <a:buFont typeface="+mj-lt"/>
              <a:buAutoNum type="arabicPeriod" startAt="5"/>
            </a:pPr>
            <a:r>
              <a:rPr lang="en-US" b="1" dirty="0" smtClean="0"/>
              <a:t> </a:t>
            </a:r>
            <a:r>
              <a:rPr lang="en-US" sz="2800" b="1" dirty="0" smtClean="0">
                <a:latin typeface="Georgia" pitchFamily="18" charset="0"/>
              </a:rPr>
              <a:t>Digital Signal Processing H/W architecture  selection</a:t>
            </a:r>
          </a:p>
          <a:p>
            <a:r>
              <a:rPr lang="en-US" sz="2600" b="1" dirty="0" smtClean="0">
                <a:latin typeface="Georgia" pitchFamily="18" charset="0"/>
              </a:rPr>
              <a:t> </a:t>
            </a:r>
            <a:r>
              <a:rPr lang="en-US" sz="2400" dirty="0" smtClean="0">
                <a:latin typeface="Georgia" pitchFamily="18" charset="0"/>
              </a:rPr>
              <a:t>The core digital signal processing hardware can be implemented through microprocessors, FPGAs, and/or ASICs</a:t>
            </a:r>
            <a:r>
              <a:rPr lang="en-US" sz="2600" dirty="0" smtClean="0">
                <a:latin typeface="Georgia" pitchFamily="18" charset="0"/>
              </a:rPr>
              <a:t>.</a:t>
            </a:r>
          </a:p>
          <a:p>
            <a:endParaRPr lang="en-US" sz="2600" dirty="0" smtClean="0">
              <a:latin typeface="Georgia" pitchFamily="18" charset="0"/>
            </a:endParaRPr>
          </a:p>
          <a:p>
            <a:pPr marL="596646" indent="-514350">
              <a:buClr>
                <a:srgbClr val="FF0000"/>
              </a:buClr>
              <a:buNone/>
            </a:pPr>
            <a:endParaRPr lang="en-US" dirty="0"/>
          </a:p>
        </p:txBody>
      </p:sp>
      <p:sp>
        <p:nvSpPr>
          <p:cNvPr id="4" name="TextBox 3"/>
          <p:cNvSpPr txBox="1"/>
          <p:nvPr/>
        </p:nvSpPr>
        <p:spPr>
          <a:xfrm>
            <a:off x="9418320" y="6400800"/>
            <a:ext cx="1371600" cy="400110"/>
          </a:xfrm>
          <a:prstGeom prst="rect">
            <a:avLst/>
          </a:prstGeom>
          <a:noFill/>
        </p:spPr>
        <p:txBody>
          <a:bodyPr wrap="square" rtlCol="0">
            <a:spAutoFit/>
          </a:bodyPr>
          <a:lstStyle/>
          <a:p>
            <a:r>
              <a:rPr lang="en-US" sz="2000" b="1" dirty="0" smtClean="0">
                <a:solidFill>
                  <a:srgbClr val="FF0000"/>
                </a:solidFill>
                <a:latin typeface="Verdana" pitchFamily="34" charset="0"/>
                <a:ea typeface="Verdana" pitchFamily="34" charset="0"/>
                <a:cs typeface="Verdana" pitchFamily="34" charset="0"/>
              </a:rPr>
              <a:t>Cont..</a:t>
            </a:r>
            <a:endParaRPr lang="en-US" sz="2000" b="1" dirty="0">
              <a:solidFill>
                <a:srgbClr val="FF0000"/>
              </a:solidFill>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1520" y="152400"/>
            <a:ext cx="10241280" cy="685800"/>
          </a:xfrm>
        </p:spPr>
        <p:txBody>
          <a:bodyPr>
            <a:normAutofit fontScale="90000"/>
          </a:bodyPr>
          <a:lstStyle/>
          <a:p>
            <a:r>
              <a:rPr lang="en-US" b="1" dirty="0" smtClean="0">
                <a:solidFill>
                  <a:srgbClr val="FF0000"/>
                </a:solidFill>
              </a:rPr>
              <a:t>Design Principles of Software Radio</a:t>
            </a:r>
            <a:endParaRPr lang="en-US" dirty="0">
              <a:solidFill>
                <a:srgbClr val="FF0000"/>
              </a:solidFill>
            </a:endParaRPr>
          </a:p>
        </p:txBody>
      </p:sp>
      <p:sp>
        <p:nvSpPr>
          <p:cNvPr id="3" name="Content Placeholder 2"/>
          <p:cNvSpPr>
            <a:spLocks noGrp="1"/>
          </p:cNvSpPr>
          <p:nvPr>
            <p:ph idx="1"/>
          </p:nvPr>
        </p:nvSpPr>
        <p:spPr>
          <a:xfrm>
            <a:off x="1097280" y="914400"/>
            <a:ext cx="9509760" cy="5486400"/>
          </a:xfrm>
        </p:spPr>
        <p:txBody>
          <a:bodyPr>
            <a:normAutofit/>
          </a:bodyPr>
          <a:lstStyle/>
          <a:p>
            <a:pPr marL="596646" indent="-514350">
              <a:buClr>
                <a:srgbClr val="FF0000"/>
              </a:buClr>
              <a:buFont typeface="+mj-lt"/>
              <a:buAutoNum type="arabicPeriod" startAt="6"/>
            </a:pPr>
            <a:r>
              <a:rPr lang="en-US" sz="2800" b="1" dirty="0" smtClean="0">
                <a:latin typeface="Georgia" pitchFamily="18" charset="0"/>
              </a:rPr>
              <a:t>Digital Signal Processing H/W architecture  selection</a:t>
            </a:r>
          </a:p>
          <a:p>
            <a:pPr algn="just">
              <a:spcAft>
                <a:spcPts val="1200"/>
              </a:spcAft>
            </a:pPr>
            <a:r>
              <a:rPr lang="en-US" sz="2400" dirty="0" smtClean="0">
                <a:latin typeface="Georgia" pitchFamily="18" charset="0"/>
              </a:rPr>
              <a:t>It is essential to ensure not only that the communicating units operate correctly, but also that a glitch does not cause system-level failures.</a:t>
            </a:r>
          </a:p>
          <a:p>
            <a:pPr algn="just">
              <a:spcAft>
                <a:spcPts val="1200"/>
              </a:spcAft>
            </a:pPr>
            <a:r>
              <a:rPr lang="en-US" sz="2400" dirty="0" smtClean="0">
                <a:latin typeface="Georgia" pitchFamily="18" charset="0"/>
              </a:rPr>
              <a:t>Interference caused by a software radio mobile unit to adjacent bands is an example of how a software radio could cause a system-level failure.</a:t>
            </a:r>
          </a:p>
          <a:p>
            <a:pPr algn="just">
              <a:spcAft>
                <a:spcPts val="1200"/>
              </a:spcAft>
            </a:pPr>
            <a:r>
              <a:rPr lang="en-US" sz="2400" dirty="0" smtClean="0">
                <a:latin typeface="Georgia" pitchFamily="18" charset="0"/>
              </a:rPr>
              <a:t>Structuring the software to link various modules with their limitations and deficiencies can help in testing compatibility of software modules.</a:t>
            </a:r>
            <a:endParaRPr lang="en-US" sz="2400" b="1" dirty="0" smtClean="0">
              <a:latin typeface="Georgia" pitchFamily="18" charset="0"/>
            </a:endParaRPr>
          </a:p>
          <a:p>
            <a:pPr>
              <a:buNone/>
            </a:pP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88720" y="1066800"/>
            <a:ext cx="9326880" cy="5334000"/>
          </a:xfrm>
        </p:spPr>
        <p:txBody>
          <a:bodyPr>
            <a:normAutofit/>
          </a:bodyPr>
          <a:lstStyle/>
          <a:p>
            <a:pPr algn="just">
              <a:spcAft>
                <a:spcPts val="1200"/>
              </a:spcAft>
            </a:pPr>
            <a:r>
              <a:rPr lang="en-US" sz="2400" dirty="0" err="1" smtClean="0">
                <a:latin typeface="Georgia" pitchFamily="18" charset="0"/>
              </a:rPr>
              <a:t>SPEAKeasy</a:t>
            </a:r>
            <a:r>
              <a:rPr lang="en-US" sz="2400" dirty="0" smtClean="0">
                <a:latin typeface="Georgia" pitchFamily="18" charset="0"/>
              </a:rPr>
              <a:t>, is a s/w radio architecture is the joint project done by the branches of US military.</a:t>
            </a:r>
          </a:p>
          <a:p>
            <a:pPr algn="just">
              <a:spcAft>
                <a:spcPts val="1200"/>
              </a:spcAft>
            </a:pPr>
            <a:r>
              <a:rPr lang="en-US" sz="2400" dirty="0" smtClean="0">
                <a:latin typeface="Georgia" pitchFamily="18" charset="0"/>
              </a:rPr>
              <a:t>Initially research was </a:t>
            </a:r>
            <a:r>
              <a:rPr lang="en-US" sz="2400" dirty="0" err="1" smtClean="0">
                <a:latin typeface="Georgia" pitchFamily="18" charset="0"/>
              </a:rPr>
              <a:t>estabilished</a:t>
            </a:r>
            <a:r>
              <a:rPr lang="en-US" sz="2400" dirty="0" smtClean="0">
                <a:latin typeface="Georgia" pitchFamily="18" charset="0"/>
              </a:rPr>
              <a:t> as a part of AIR FORCE </a:t>
            </a:r>
            <a:r>
              <a:rPr lang="en-US" sz="2400" dirty="0" smtClean="0">
                <a:solidFill>
                  <a:srgbClr val="FF0000"/>
                </a:solidFill>
                <a:latin typeface="Georgia" pitchFamily="18" charset="0"/>
              </a:rPr>
              <a:t>TAJPS</a:t>
            </a:r>
            <a:r>
              <a:rPr lang="en-US" sz="2400" dirty="0" smtClean="0">
                <a:latin typeface="Georgia" pitchFamily="18" charset="0"/>
              </a:rPr>
              <a:t> processor (</a:t>
            </a:r>
            <a:r>
              <a:rPr lang="en-US" sz="2400" dirty="0" smtClean="0">
                <a:latin typeface="Georgia" pitchFamily="18" charset="0"/>
              </a:rPr>
              <a:t>Tactical </a:t>
            </a:r>
            <a:r>
              <a:rPr lang="en-US" sz="2400" dirty="0" err="1" smtClean="0">
                <a:latin typeface="Georgia" pitchFamily="18" charset="0"/>
              </a:rPr>
              <a:t>AntiJam</a:t>
            </a:r>
            <a:r>
              <a:rPr lang="en-US" sz="2400" dirty="0" smtClean="0">
                <a:latin typeface="Georgia" pitchFamily="18" charset="0"/>
              </a:rPr>
              <a:t> Programmable Signal Processor)which sought to create a programmable </a:t>
            </a:r>
            <a:r>
              <a:rPr lang="en-US" sz="2400" dirty="0" smtClean="0">
                <a:solidFill>
                  <a:srgbClr val="FF0000"/>
                </a:solidFill>
                <a:latin typeface="Georgia" pitchFamily="18" charset="0"/>
              </a:rPr>
              <a:t>MODEM</a:t>
            </a:r>
            <a:r>
              <a:rPr lang="en-US" sz="2400" dirty="0" smtClean="0">
                <a:latin typeface="Georgia" pitchFamily="18" charset="0"/>
              </a:rPr>
              <a:t> that would support future evolution of waveforms.</a:t>
            </a:r>
          </a:p>
          <a:p>
            <a:pPr algn="just">
              <a:spcAft>
                <a:spcPts val="1200"/>
              </a:spcAft>
            </a:pPr>
            <a:r>
              <a:rPr lang="en-US" sz="2400" dirty="0" smtClean="0">
                <a:latin typeface="Georgia" pitchFamily="18" charset="0"/>
              </a:rPr>
              <a:t>During Desert Storm operation, other military branches were felt difficult to communicate with allies.</a:t>
            </a:r>
          </a:p>
          <a:p>
            <a:pPr algn="just">
              <a:spcAft>
                <a:spcPts val="1200"/>
              </a:spcAft>
            </a:pPr>
            <a:r>
              <a:rPr lang="en-US" sz="2400" dirty="0" smtClean="0">
                <a:latin typeface="Georgia" pitchFamily="18" charset="0"/>
              </a:rPr>
              <a:t>Allies military branches took an interest in </a:t>
            </a:r>
            <a:r>
              <a:rPr lang="en-US" sz="2400" dirty="0" smtClean="0">
                <a:solidFill>
                  <a:srgbClr val="FF0000"/>
                </a:solidFill>
                <a:latin typeface="Georgia" pitchFamily="18" charset="0"/>
              </a:rPr>
              <a:t>TAJPSP</a:t>
            </a:r>
            <a:r>
              <a:rPr lang="en-US" sz="2400" dirty="0" smtClean="0">
                <a:latin typeface="Georgia" pitchFamily="18" charset="0"/>
              </a:rPr>
              <a:t> and collectively developed </a:t>
            </a:r>
            <a:r>
              <a:rPr lang="en-US" sz="2400" dirty="0" err="1" smtClean="0">
                <a:latin typeface="Georgia" pitchFamily="18" charset="0"/>
              </a:rPr>
              <a:t>SPEAKeasy</a:t>
            </a:r>
            <a:r>
              <a:rPr lang="en-US" sz="2400" dirty="0" smtClean="0">
                <a:latin typeface="Georgia" pitchFamily="18" charset="0"/>
              </a:rPr>
              <a:t> program.</a:t>
            </a:r>
            <a:endParaRPr lang="en-US" sz="2400" dirty="0">
              <a:latin typeface="Georgia" pitchFamily="18" charset="0"/>
            </a:endParaRPr>
          </a:p>
        </p:txBody>
      </p:sp>
      <p:sp>
        <p:nvSpPr>
          <p:cNvPr id="4" name="Title 1"/>
          <p:cNvSpPr>
            <a:spLocks noGrp="1"/>
          </p:cNvSpPr>
          <p:nvPr>
            <p:ph type="title"/>
          </p:nvPr>
        </p:nvSpPr>
        <p:spPr>
          <a:xfrm>
            <a:off x="731520" y="152400"/>
            <a:ext cx="10241280" cy="685800"/>
          </a:xfrm>
        </p:spPr>
        <p:txBody>
          <a:bodyPr>
            <a:normAutofit fontScale="90000"/>
          </a:bodyPr>
          <a:lstStyle/>
          <a:p>
            <a:pPr algn="ctr"/>
            <a:r>
              <a:rPr lang="en-US" b="1" dirty="0" smtClean="0">
                <a:solidFill>
                  <a:srgbClr val="FF0000"/>
                </a:solidFill>
              </a:rPr>
              <a:t>Case 1: </a:t>
            </a:r>
            <a:r>
              <a:rPr lang="en-US" b="1" dirty="0" err="1" smtClean="0">
                <a:solidFill>
                  <a:srgbClr val="FF0000"/>
                </a:solidFill>
              </a:rPr>
              <a:t>SPEAKeasy</a:t>
            </a:r>
            <a:endParaRPr lang="en-US" dirty="0">
              <a:solidFill>
                <a:srgbClr val="FF0000"/>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88720" y="1066800"/>
            <a:ext cx="9326880" cy="5334000"/>
          </a:xfrm>
        </p:spPr>
        <p:txBody>
          <a:bodyPr>
            <a:normAutofit/>
          </a:bodyPr>
          <a:lstStyle/>
          <a:p>
            <a:pPr algn="just">
              <a:spcAft>
                <a:spcPts val="1200"/>
              </a:spcAft>
            </a:pPr>
            <a:r>
              <a:rPr lang="en-US" sz="2400" dirty="0" smtClean="0">
                <a:latin typeface="Georgia" pitchFamily="18" charset="0"/>
              </a:rPr>
              <a:t>This </a:t>
            </a:r>
            <a:r>
              <a:rPr lang="en-US" sz="2400" dirty="0" err="1" smtClean="0">
                <a:latin typeface="Georgia" pitchFamily="18" charset="0"/>
              </a:rPr>
              <a:t>SPEAKeasy</a:t>
            </a:r>
            <a:r>
              <a:rPr lang="en-US" sz="2400" dirty="0" smtClean="0">
                <a:latin typeface="Georgia" pitchFamily="18" charset="0"/>
              </a:rPr>
              <a:t> </a:t>
            </a:r>
            <a:r>
              <a:rPr lang="en-US" sz="2400" dirty="0" err="1" smtClean="0">
                <a:latin typeface="Georgia" pitchFamily="18" charset="0"/>
              </a:rPr>
              <a:t>programme</a:t>
            </a:r>
            <a:r>
              <a:rPr lang="en-US" sz="2400" dirty="0" smtClean="0">
                <a:latin typeface="Georgia" pitchFamily="18" charset="0"/>
              </a:rPr>
              <a:t> expanded their goals of TAJPSP to the creation of software defined </a:t>
            </a:r>
            <a:r>
              <a:rPr lang="en-US" sz="2400" dirty="0" smtClean="0">
                <a:solidFill>
                  <a:srgbClr val="FF0000"/>
                </a:solidFill>
                <a:latin typeface="Georgia" pitchFamily="18" charset="0"/>
              </a:rPr>
              <a:t>MBMMR</a:t>
            </a:r>
            <a:r>
              <a:rPr lang="en-US" sz="2400" dirty="0" smtClean="0">
                <a:latin typeface="Georgia" pitchFamily="18" charset="0"/>
              </a:rPr>
              <a:t> (</a:t>
            </a:r>
            <a:r>
              <a:rPr lang="en-US" sz="2400" dirty="0" err="1" smtClean="0">
                <a:latin typeface="Georgia" pitchFamily="18" charset="0"/>
              </a:rPr>
              <a:t>MultiBand</a:t>
            </a:r>
            <a:r>
              <a:rPr lang="en-US" sz="2400" dirty="0" smtClean="0">
                <a:latin typeface="Georgia" pitchFamily="18" charset="0"/>
              </a:rPr>
              <a:t> </a:t>
            </a:r>
            <a:r>
              <a:rPr lang="en-US" sz="2400" dirty="0" err="1" smtClean="0">
                <a:latin typeface="Georgia" pitchFamily="18" charset="0"/>
              </a:rPr>
              <a:t>MultiMission</a:t>
            </a:r>
            <a:r>
              <a:rPr lang="en-US" sz="2400" dirty="0" smtClean="0">
                <a:latin typeface="Georgia" pitchFamily="18" charset="0"/>
              </a:rPr>
              <a:t> Radio).</a:t>
            </a:r>
          </a:p>
          <a:p>
            <a:pPr algn="just">
              <a:spcAft>
                <a:spcPts val="1200"/>
              </a:spcAft>
            </a:pPr>
            <a:r>
              <a:rPr lang="en-US" sz="2400" dirty="0" err="1" smtClean="0">
                <a:latin typeface="Georgia" pitchFamily="18" charset="0"/>
              </a:rPr>
              <a:t>SPEAKeasy</a:t>
            </a:r>
            <a:r>
              <a:rPr lang="en-US" sz="2400" dirty="0" smtClean="0">
                <a:latin typeface="Georgia" pitchFamily="18" charset="0"/>
              </a:rPr>
              <a:t> was the </a:t>
            </a:r>
            <a:r>
              <a:rPr lang="en-US" sz="2400" dirty="0" smtClean="0">
                <a:solidFill>
                  <a:srgbClr val="0033CC"/>
                </a:solidFill>
                <a:latin typeface="Georgia" pitchFamily="18" charset="0"/>
              </a:rPr>
              <a:t>beginning of a long term strategy </a:t>
            </a:r>
            <a:r>
              <a:rPr lang="en-US" sz="2400" dirty="0" smtClean="0">
                <a:latin typeface="Georgia" pitchFamily="18" charset="0"/>
              </a:rPr>
              <a:t>by the military to advanced S/W radio technology. </a:t>
            </a:r>
          </a:p>
          <a:p>
            <a:pPr algn="just">
              <a:spcAft>
                <a:spcPts val="1200"/>
              </a:spcAft>
            </a:pPr>
            <a:r>
              <a:rPr lang="en-US" sz="2400" dirty="0" smtClean="0">
                <a:latin typeface="Georgia" pitchFamily="18" charset="0"/>
              </a:rPr>
              <a:t>Military planned to develop and implement a S/W radio architecture with </a:t>
            </a:r>
            <a:r>
              <a:rPr lang="en-US" sz="2400" dirty="0" smtClean="0">
                <a:solidFill>
                  <a:srgbClr val="0033CC"/>
                </a:solidFill>
                <a:latin typeface="Georgia" pitchFamily="18" charset="0"/>
              </a:rPr>
              <a:t>commercial partners</a:t>
            </a:r>
            <a:r>
              <a:rPr lang="en-US" sz="2400" dirty="0" smtClean="0">
                <a:latin typeface="Georgia" pitchFamily="18" charset="0"/>
              </a:rPr>
              <a:t> and then to later support the migration of the technology to the </a:t>
            </a:r>
            <a:r>
              <a:rPr lang="en-US" sz="2400" dirty="0" smtClean="0">
                <a:solidFill>
                  <a:srgbClr val="0033CC"/>
                </a:solidFill>
                <a:latin typeface="Georgia" pitchFamily="18" charset="0"/>
              </a:rPr>
              <a:t>commercial domain</a:t>
            </a:r>
            <a:r>
              <a:rPr lang="en-US" sz="2400" dirty="0" smtClean="0">
                <a:latin typeface="Georgia" pitchFamily="18" charset="0"/>
              </a:rPr>
              <a:t>.</a:t>
            </a:r>
          </a:p>
          <a:p>
            <a:pPr algn="just">
              <a:spcAft>
                <a:spcPts val="1200"/>
              </a:spcAft>
            </a:pPr>
            <a:r>
              <a:rPr lang="en-US" sz="2400" dirty="0" smtClean="0">
                <a:latin typeface="Georgia" pitchFamily="18" charset="0"/>
              </a:rPr>
              <a:t>As part of this strategy, </a:t>
            </a:r>
            <a:r>
              <a:rPr lang="en-US" sz="2400" dirty="0" err="1" smtClean="0">
                <a:latin typeface="Georgia" pitchFamily="18" charset="0"/>
              </a:rPr>
              <a:t>SPEAKeasy</a:t>
            </a:r>
            <a:r>
              <a:rPr lang="en-US" sz="2400" dirty="0" smtClean="0">
                <a:latin typeface="Georgia" pitchFamily="18" charset="0"/>
              </a:rPr>
              <a:t> was broken into </a:t>
            </a:r>
            <a:r>
              <a:rPr lang="en-US" sz="2400" dirty="0" smtClean="0">
                <a:solidFill>
                  <a:srgbClr val="0033CC"/>
                </a:solidFill>
                <a:latin typeface="Georgia" pitchFamily="18" charset="0"/>
              </a:rPr>
              <a:t>Two phases</a:t>
            </a:r>
            <a:r>
              <a:rPr lang="en-US" sz="2400" dirty="0" smtClean="0">
                <a:latin typeface="Georgia" pitchFamily="18" charset="0"/>
              </a:rPr>
              <a:t>.</a:t>
            </a:r>
            <a:endParaRPr lang="en-US" sz="2400" dirty="0">
              <a:latin typeface="Georgia" pitchFamily="18" charset="0"/>
            </a:endParaRPr>
          </a:p>
        </p:txBody>
      </p:sp>
      <p:sp>
        <p:nvSpPr>
          <p:cNvPr id="4" name="Title 1"/>
          <p:cNvSpPr>
            <a:spLocks noGrp="1"/>
          </p:cNvSpPr>
          <p:nvPr>
            <p:ph type="title"/>
          </p:nvPr>
        </p:nvSpPr>
        <p:spPr>
          <a:xfrm>
            <a:off x="731520" y="152400"/>
            <a:ext cx="10241280" cy="685800"/>
          </a:xfrm>
        </p:spPr>
        <p:txBody>
          <a:bodyPr>
            <a:normAutofit fontScale="90000"/>
          </a:bodyPr>
          <a:lstStyle/>
          <a:p>
            <a:pPr algn="ctr"/>
            <a:r>
              <a:rPr lang="en-US" b="1" dirty="0" smtClean="0">
                <a:solidFill>
                  <a:srgbClr val="FF0000"/>
                </a:solidFill>
              </a:rPr>
              <a:t>Case 1: </a:t>
            </a:r>
            <a:r>
              <a:rPr lang="en-US" b="1" dirty="0" err="1" smtClean="0">
                <a:solidFill>
                  <a:srgbClr val="FF0000"/>
                </a:solidFill>
              </a:rPr>
              <a:t>SPEAKeasy</a:t>
            </a:r>
            <a:endParaRPr lang="en-US" dirty="0">
              <a:solidFill>
                <a:srgbClr val="FF0000"/>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88720" y="1066800"/>
            <a:ext cx="9326880" cy="5334000"/>
          </a:xfrm>
        </p:spPr>
        <p:txBody>
          <a:bodyPr>
            <a:normAutofit/>
          </a:bodyPr>
          <a:lstStyle/>
          <a:p>
            <a:pPr algn="just">
              <a:spcAft>
                <a:spcPts val="1200"/>
              </a:spcAft>
            </a:pPr>
            <a:r>
              <a:rPr lang="en-US" sz="2400" dirty="0" smtClean="0">
                <a:latin typeface="Georgia" pitchFamily="18" charset="0"/>
              </a:rPr>
              <a:t>In phase I, special attention is paid in creating a S/W reconfigurable MODEM.</a:t>
            </a:r>
          </a:p>
          <a:p>
            <a:pPr algn="just">
              <a:spcAft>
                <a:spcPts val="1200"/>
              </a:spcAft>
            </a:pPr>
            <a:r>
              <a:rPr lang="en-US" sz="2400" dirty="0" smtClean="0">
                <a:latin typeface="Georgia" pitchFamily="18" charset="0"/>
              </a:rPr>
              <a:t>In phase II, attention were paid in creating S/W radio and to formalize complete SW radio architecture. </a:t>
            </a:r>
          </a:p>
        </p:txBody>
      </p:sp>
      <p:sp>
        <p:nvSpPr>
          <p:cNvPr id="4" name="Title 1"/>
          <p:cNvSpPr>
            <a:spLocks noGrp="1"/>
          </p:cNvSpPr>
          <p:nvPr>
            <p:ph type="title"/>
          </p:nvPr>
        </p:nvSpPr>
        <p:spPr>
          <a:xfrm>
            <a:off x="731520" y="152400"/>
            <a:ext cx="10241280" cy="685800"/>
          </a:xfrm>
        </p:spPr>
        <p:txBody>
          <a:bodyPr>
            <a:normAutofit fontScale="90000"/>
          </a:bodyPr>
          <a:lstStyle/>
          <a:p>
            <a:pPr algn="ctr"/>
            <a:r>
              <a:rPr lang="en-US" b="1" dirty="0" smtClean="0">
                <a:solidFill>
                  <a:srgbClr val="FF0000"/>
                </a:solidFill>
              </a:rPr>
              <a:t>Case 1: </a:t>
            </a:r>
            <a:r>
              <a:rPr lang="en-US" b="1" dirty="0" err="1" smtClean="0">
                <a:solidFill>
                  <a:srgbClr val="FF0000"/>
                </a:solidFill>
              </a:rPr>
              <a:t>SPEAKeasy</a:t>
            </a:r>
            <a:endParaRPr lang="en-US" dirty="0">
              <a:solidFill>
                <a:srgbClr val="FF0000"/>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88720" y="1066800"/>
            <a:ext cx="9326880" cy="5562600"/>
          </a:xfrm>
        </p:spPr>
        <p:txBody>
          <a:bodyPr>
            <a:normAutofit/>
          </a:bodyPr>
          <a:lstStyle/>
          <a:p>
            <a:pPr algn="just">
              <a:spcAft>
                <a:spcPts val="1200"/>
              </a:spcAft>
            </a:pPr>
            <a:r>
              <a:rPr lang="en-US" sz="2400" dirty="0" smtClean="0">
                <a:latin typeface="Georgia" pitchFamily="18" charset="0"/>
              </a:rPr>
              <a:t>The </a:t>
            </a:r>
            <a:r>
              <a:rPr lang="en-US" sz="2400" dirty="0" err="1" smtClean="0">
                <a:latin typeface="Georgia" pitchFamily="18" charset="0"/>
              </a:rPr>
              <a:t>SPEAKeasy</a:t>
            </a:r>
            <a:r>
              <a:rPr lang="en-US" sz="2400" dirty="0" smtClean="0">
                <a:latin typeface="Georgia" pitchFamily="18" charset="0"/>
              </a:rPr>
              <a:t> phase I was intended to show that S/W radio had the potential to</a:t>
            </a:r>
          </a:p>
          <a:p>
            <a:pPr algn="just">
              <a:spcAft>
                <a:spcPts val="600"/>
              </a:spcAft>
            </a:pPr>
            <a:r>
              <a:rPr lang="en-US" sz="2400" dirty="0" smtClean="0">
                <a:latin typeface="Georgia" pitchFamily="18" charset="0"/>
              </a:rPr>
              <a:t>Alleviate </a:t>
            </a:r>
            <a:r>
              <a:rPr lang="en-US" sz="2400" dirty="0" smtClean="0">
                <a:latin typeface="Georgia" pitchFamily="18" charset="0"/>
              </a:rPr>
              <a:t>the military's interoperability issues,</a:t>
            </a:r>
          </a:p>
          <a:p>
            <a:pPr algn="just">
              <a:spcAft>
                <a:spcPts val="600"/>
              </a:spcAft>
            </a:pPr>
            <a:r>
              <a:rPr lang="en-US" sz="2400" dirty="0" smtClean="0">
                <a:latin typeface="Georgia" pitchFamily="18" charset="0"/>
              </a:rPr>
              <a:t>Simplify </a:t>
            </a:r>
            <a:r>
              <a:rPr lang="en-US" sz="2400" dirty="0" smtClean="0">
                <a:latin typeface="Georgia" pitchFamily="18" charset="0"/>
              </a:rPr>
              <a:t>the process of incorporating new technology, </a:t>
            </a:r>
          </a:p>
          <a:p>
            <a:pPr algn="just">
              <a:spcAft>
                <a:spcPts val="600"/>
              </a:spcAft>
            </a:pPr>
            <a:r>
              <a:rPr lang="en-US" sz="2400" dirty="0" smtClean="0">
                <a:latin typeface="Georgia" pitchFamily="18" charset="0"/>
              </a:rPr>
              <a:t>Provide </a:t>
            </a:r>
            <a:r>
              <a:rPr lang="en-US" sz="2400" dirty="0" smtClean="0">
                <a:latin typeface="Georgia" pitchFamily="18" charset="0"/>
              </a:rPr>
              <a:t>more advanced security functions,</a:t>
            </a:r>
          </a:p>
          <a:p>
            <a:pPr algn="just">
              <a:spcAft>
                <a:spcPts val="600"/>
              </a:spcAft>
            </a:pPr>
            <a:r>
              <a:rPr lang="en-US" sz="2400" dirty="0" smtClean="0">
                <a:latin typeface="Georgia" pitchFamily="18" charset="0"/>
              </a:rPr>
              <a:t>Simplify </a:t>
            </a:r>
            <a:r>
              <a:rPr lang="en-US" sz="2400" dirty="0" smtClean="0">
                <a:latin typeface="Georgia" pitchFamily="18" charset="0"/>
              </a:rPr>
              <a:t>information security (INFOSEC) </a:t>
            </a:r>
            <a:r>
              <a:rPr lang="en-US" sz="2400" dirty="0" smtClean="0">
                <a:latin typeface="Georgia" pitchFamily="18" charset="0"/>
              </a:rPr>
              <a:t>implementations</a:t>
            </a:r>
          </a:p>
          <a:p>
            <a:pPr algn="just">
              <a:spcAft>
                <a:spcPts val="600"/>
              </a:spcAft>
            </a:pPr>
            <a:r>
              <a:rPr lang="en-US" sz="2400" dirty="0" smtClean="0">
                <a:latin typeface="Georgia" pitchFamily="18" charset="0"/>
              </a:rPr>
              <a:t>Add </a:t>
            </a:r>
            <a:r>
              <a:rPr lang="en-US" sz="2400" dirty="0" smtClean="0">
                <a:latin typeface="Georgia" pitchFamily="18" charset="0"/>
              </a:rPr>
              <a:t>flexibility without significantly increasing power consumption,</a:t>
            </a:r>
          </a:p>
          <a:p>
            <a:pPr algn="just">
              <a:spcAft>
                <a:spcPts val="600"/>
              </a:spcAft>
            </a:pPr>
            <a:r>
              <a:rPr lang="en-US" sz="2400" dirty="0" smtClean="0">
                <a:latin typeface="Georgia" pitchFamily="18" charset="0"/>
              </a:rPr>
              <a:t>Demonstrate </a:t>
            </a:r>
            <a:r>
              <a:rPr lang="en-US" sz="2400" dirty="0" smtClean="0">
                <a:latin typeface="Georgia" pitchFamily="18" charset="0"/>
              </a:rPr>
              <a:t>that the use of reprogrammable hardware in the place of dedicated </a:t>
            </a:r>
            <a:r>
              <a:rPr lang="en-US" sz="2400" dirty="0" smtClean="0">
                <a:latin typeface="Georgia" pitchFamily="18" charset="0"/>
              </a:rPr>
              <a:t>hardware </a:t>
            </a:r>
            <a:r>
              <a:rPr lang="en-US" sz="2400" dirty="0" smtClean="0">
                <a:latin typeface="Georgia" pitchFamily="18" charset="0"/>
              </a:rPr>
              <a:t>would incur no major performance penalties.</a:t>
            </a:r>
          </a:p>
          <a:p>
            <a:pPr algn="just">
              <a:spcAft>
                <a:spcPts val="1200"/>
              </a:spcAft>
            </a:pPr>
            <a:endParaRPr lang="en-US" sz="2400" dirty="0" smtClean="0"/>
          </a:p>
          <a:p>
            <a:pPr algn="just">
              <a:spcAft>
                <a:spcPts val="1200"/>
              </a:spcAft>
            </a:pPr>
            <a:endParaRPr lang="en-US" sz="2400" dirty="0" smtClean="0">
              <a:latin typeface="Georgia" pitchFamily="18" charset="0"/>
            </a:endParaRPr>
          </a:p>
        </p:txBody>
      </p:sp>
      <p:sp>
        <p:nvSpPr>
          <p:cNvPr id="4" name="Title 1"/>
          <p:cNvSpPr>
            <a:spLocks noGrp="1"/>
          </p:cNvSpPr>
          <p:nvPr>
            <p:ph type="title"/>
          </p:nvPr>
        </p:nvSpPr>
        <p:spPr>
          <a:xfrm>
            <a:off x="731520" y="152400"/>
            <a:ext cx="10241280" cy="685800"/>
          </a:xfrm>
        </p:spPr>
        <p:txBody>
          <a:bodyPr>
            <a:normAutofit fontScale="90000"/>
          </a:bodyPr>
          <a:lstStyle/>
          <a:p>
            <a:pPr algn="ctr"/>
            <a:r>
              <a:rPr lang="en-US" b="1" dirty="0" err="1" smtClean="0">
                <a:solidFill>
                  <a:srgbClr val="FF0000"/>
                </a:solidFill>
              </a:rPr>
              <a:t>SPEAKeasy</a:t>
            </a:r>
            <a:r>
              <a:rPr lang="en-US" b="1" dirty="0" smtClean="0">
                <a:solidFill>
                  <a:srgbClr val="FF0000"/>
                </a:solidFill>
              </a:rPr>
              <a:t> Phase-I (1992-95)</a:t>
            </a:r>
            <a:endParaRPr lang="en-US" dirty="0">
              <a:solidFill>
                <a:srgbClr val="FF0000"/>
              </a:solidFill>
            </a:endParaRPr>
          </a:p>
        </p:txBody>
      </p:sp>
      <p:sp>
        <p:nvSpPr>
          <p:cNvPr id="5" name="TextBox 4"/>
          <p:cNvSpPr txBox="1"/>
          <p:nvPr/>
        </p:nvSpPr>
        <p:spPr>
          <a:xfrm>
            <a:off x="9418320" y="6400800"/>
            <a:ext cx="1371600" cy="400110"/>
          </a:xfrm>
          <a:prstGeom prst="rect">
            <a:avLst/>
          </a:prstGeom>
          <a:noFill/>
        </p:spPr>
        <p:txBody>
          <a:bodyPr wrap="square" rtlCol="0">
            <a:spAutoFit/>
          </a:bodyPr>
          <a:lstStyle/>
          <a:p>
            <a:r>
              <a:rPr lang="en-US" sz="2000" b="1" dirty="0" smtClean="0">
                <a:solidFill>
                  <a:srgbClr val="FF0000"/>
                </a:solidFill>
                <a:latin typeface="Verdana" pitchFamily="34" charset="0"/>
                <a:ea typeface="Verdana" pitchFamily="34" charset="0"/>
                <a:cs typeface="Verdana" pitchFamily="34" charset="0"/>
              </a:rPr>
              <a:t>Cont..</a:t>
            </a:r>
            <a:endParaRPr lang="en-US" sz="2000" b="1" dirty="0">
              <a:solidFill>
                <a:srgbClr val="FF0000"/>
              </a:solidFill>
              <a:latin typeface="Verdana" pitchFamily="34" charset="0"/>
              <a:ea typeface="Verdana" pitchFamily="34" charset="0"/>
              <a:cs typeface="Verdana"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a:xfrm>
            <a:off x="2030730" y="6248400"/>
            <a:ext cx="6911341" cy="457200"/>
          </a:xfrm>
        </p:spPr>
        <p:txBody>
          <a:bodyPr/>
          <a:lstStyle/>
          <a:p>
            <a:r>
              <a:rPr lang="en-US" altLang="ko-KR">
                <a:latin typeface="Georgia" pitchFamily="18" charset="0"/>
              </a:rPr>
              <a:t>Advanced Computer Architecture Laboratory</a:t>
            </a:r>
          </a:p>
          <a:p>
            <a:r>
              <a:rPr lang="en-US" altLang="ko-KR">
                <a:latin typeface="Georgia" pitchFamily="18" charset="0"/>
              </a:rPr>
              <a:t>University of Michigan</a:t>
            </a:r>
            <a:endParaRPr lang="en-US">
              <a:latin typeface="Georgia" pitchFamily="18" charset="0"/>
            </a:endParaRPr>
          </a:p>
        </p:txBody>
      </p:sp>
      <p:sp>
        <p:nvSpPr>
          <p:cNvPr id="5" name="Slide Number Placeholder 4"/>
          <p:cNvSpPr>
            <a:spLocks noGrp="1"/>
          </p:cNvSpPr>
          <p:nvPr>
            <p:ph type="sldNum" sz="quarter" idx="11"/>
          </p:nvPr>
        </p:nvSpPr>
        <p:spPr>
          <a:xfrm>
            <a:off x="9115425" y="6248400"/>
            <a:ext cx="1308735" cy="457200"/>
          </a:xfrm>
        </p:spPr>
        <p:txBody>
          <a:bodyPr/>
          <a:lstStyle/>
          <a:p>
            <a:fld id="{BC2A3473-E300-4ED8-AF8B-97429FF9ED49}" type="slidenum">
              <a:rPr lang="en-US">
                <a:latin typeface="Georgia" pitchFamily="18" charset="0"/>
              </a:rPr>
              <a:pPr/>
              <a:t>3</a:t>
            </a:fld>
            <a:endParaRPr lang="en-US" dirty="0">
              <a:latin typeface="Georgia" pitchFamily="18" charset="0"/>
            </a:endParaRPr>
          </a:p>
        </p:txBody>
      </p:sp>
      <p:sp>
        <p:nvSpPr>
          <p:cNvPr id="6" name="Rectangle 2"/>
          <p:cNvSpPr txBox="1">
            <a:spLocks noChangeArrowheads="1"/>
          </p:cNvSpPr>
          <p:nvPr/>
        </p:nvSpPr>
        <p:spPr>
          <a:xfrm>
            <a:off x="182880" y="228600"/>
            <a:ext cx="10607040" cy="990600"/>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ko-KR" sz="4000" b="1" i="0" u="none" strike="noStrike" kern="1200" cap="none" spc="0" normalizeH="0" baseline="0" noProof="0" dirty="0" smtClean="0">
                <a:ln>
                  <a:noFill/>
                </a:ln>
                <a:solidFill>
                  <a:srgbClr val="FF0000"/>
                </a:solidFill>
                <a:effectLst>
                  <a:outerShdw blurRad="50000" dist="30000" dir="5400000" algn="tl" rotWithShape="0">
                    <a:srgbClr val="000000">
                      <a:alpha val="30000"/>
                    </a:srgbClr>
                  </a:outerShdw>
                </a:effectLst>
                <a:uLnTx/>
                <a:uFillTx/>
                <a:latin typeface="Georgia" pitchFamily="18" charset="0"/>
                <a:ea typeface="굴림" pitchFamily="50" charset="-127"/>
                <a:cs typeface="+mj-cs"/>
              </a:rPr>
              <a:t>Wireless Communication System</a:t>
            </a:r>
            <a:endParaRPr kumimoji="0" lang="en-US" sz="4000" b="1" i="0" u="none" strike="noStrike" kern="1200" cap="none" spc="0" normalizeH="0" baseline="0" noProof="0" dirty="0">
              <a:ln>
                <a:noFill/>
              </a:ln>
              <a:solidFill>
                <a:srgbClr val="FF0000"/>
              </a:solidFill>
              <a:effectLst>
                <a:outerShdw blurRad="50000" dist="30000" dir="5400000" algn="tl" rotWithShape="0">
                  <a:srgbClr val="000000">
                    <a:alpha val="30000"/>
                  </a:srgbClr>
                </a:outerShdw>
              </a:effectLst>
              <a:uLnTx/>
              <a:uFillTx/>
              <a:latin typeface="Georgia" pitchFamily="18" charset="0"/>
              <a:ea typeface="+mj-ea"/>
              <a:cs typeface="+mj-cs"/>
            </a:endParaRPr>
          </a:p>
        </p:txBody>
      </p:sp>
      <p:sp>
        <p:nvSpPr>
          <p:cNvPr id="7" name="Rectangle 4"/>
          <p:cNvSpPr>
            <a:spLocks noChangeArrowheads="1"/>
          </p:cNvSpPr>
          <p:nvPr/>
        </p:nvSpPr>
        <p:spPr bwMode="auto">
          <a:xfrm>
            <a:off x="5918835" y="2498727"/>
            <a:ext cx="4297680" cy="1114425"/>
          </a:xfrm>
          <a:prstGeom prst="rect">
            <a:avLst/>
          </a:prstGeom>
          <a:solidFill>
            <a:schemeClr val="accent1"/>
          </a:solidFill>
          <a:ln w="19050">
            <a:solidFill>
              <a:schemeClr val="tx1"/>
            </a:solidFill>
            <a:miter lim="800000"/>
            <a:headEnd/>
            <a:tailEnd type="none" w="sm" len="sm"/>
          </a:ln>
          <a:effectLst/>
        </p:spPr>
        <p:txBody>
          <a:bodyPr wrap="none" anchor="ctr"/>
          <a:lstStyle/>
          <a:p>
            <a:endParaRPr lang="en-US">
              <a:latin typeface="Georgia" pitchFamily="18" charset="0"/>
            </a:endParaRPr>
          </a:p>
        </p:txBody>
      </p:sp>
      <p:sp>
        <p:nvSpPr>
          <p:cNvPr id="8" name="Text Box 5"/>
          <p:cNvSpPr txBox="1">
            <a:spLocks noChangeArrowheads="1"/>
          </p:cNvSpPr>
          <p:nvPr/>
        </p:nvSpPr>
        <p:spPr bwMode="auto">
          <a:xfrm>
            <a:off x="2289810" y="4667251"/>
            <a:ext cx="2331720" cy="646331"/>
          </a:xfrm>
          <a:prstGeom prst="rect">
            <a:avLst/>
          </a:prstGeom>
          <a:solidFill>
            <a:srgbClr val="FF99FF"/>
          </a:solidFill>
          <a:ln w="19050">
            <a:solidFill>
              <a:schemeClr val="tx1"/>
            </a:solidFill>
            <a:miter lim="800000"/>
            <a:headEnd/>
            <a:tailEnd type="none" w="sm" len="sm"/>
          </a:ln>
          <a:effectLst/>
        </p:spPr>
        <p:txBody>
          <a:bodyPr>
            <a:spAutoFit/>
          </a:bodyPr>
          <a:lstStyle/>
          <a:p>
            <a:pPr algn="ctr"/>
            <a:r>
              <a:rPr lang="en-US" altLang="ko-KR" b="1">
                <a:latin typeface="Georgia" pitchFamily="18" charset="0"/>
                <a:ea typeface="굴림" pitchFamily="50" charset="-127"/>
                <a:cs typeface="Arial" charset="0"/>
              </a:rPr>
              <a:t>Upper Protocol Layers</a:t>
            </a:r>
            <a:endParaRPr lang="en-US" b="1">
              <a:latin typeface="Georgia" pitchFamily="18" charset="0"/>
              <a:ea typeface="굴림" pitchFamily="50" charset="-127"/>
              <a:cs typeface="Arial" charset="0"/>
            </a:endParaRPr>
          </a:p>
        </p:txBody>
      </p:sp>
      <p:sp>
        <p:nvSpPr>
          <p:cNvPr id="9" name="Text Box 6"/>
          <p:cNvSpPr txBox="1">
            <a:spLocks noChangeArrowheads="1"/>
          </p:cNvSpPr>
          <p:nvPr/>
        </p:nvSpPr>
        <p:spPr bwMode="auto">
          <a:xfrm>
            <a:off x="6235066" y="4627563"/>
            <a:ext cx="2447925" cy="660400"/>
          </a:xfrm>
          <a:prstGeom prst="rect">
            <a:avLst/>
          </a:prstGeom>
          <a:solidFill>
            <a:schemeClr val="accent1"/>
          </a:solidFill>
          <a:ln w="19050">
            <a:solidFill>
              <a:schemeClr val="tx1"/>
            </a:solidFill>
            <a:miter lim="800000"/>
            <a:headEnd/>
            <a:tailEnd type="none" w="sm" len="sm"/>
          </a:ln>
          <a:effectLst/>
        </p:spPr>
        <p:txBody>
          <a:bodyPr>
            <a:spAutoFit/>
          </a:bodyPr>
          <a:lstStyle/>
          <a:p>
            <a:pPr algn="ctr"/>
            <a:r>
              <a:rPr lang="en-US" b="1">
                <a:latin typeface="Georgia" pitchFamily="18" charset="0"/>
                <a:cs typeface="Arial" charset="0"/>
              </a:rPr>
              <a:t>Physical Layer (PHY)</a:t>
            </a:r>
          </a:p>
        </p:txBody>
      </p:sp>
      <p:sp>
        <p:nvSpPr>
          <p:cNvPr id="10" name="Freeform 7"/>
          <p:cNvSpPr>
            <a:spLocks/>
          </p:cNvSpPr>
          <p:nvPr/>
        </p:nvSpPr>
        <p:spPr bwMode="auto">
          <a:xfrm>
            <a:off x="1251587" y="4940300"/>
            <a:ext cx="864870" cy="190500"/>
          </a:xfrm>
          <a:custGeom>
            <a:avLst/>
            <a:gdLst/>
            <a:ahLst/>
            <a:cxnLst>
              <a:cxn ang="0">
                <a:pos x="0" y="96"/>
              </a:cxn>
              <a:cxn ang="0">
                <a:pos x="0" y="0"/>
              </a:cxn>
              <a:cxn ang="0">
                <a:pos x="48" y="0"/>
              </a:cxn>
              <a:cxn ang="0">
                <a:pos x="48" y="96"/>
              </a:cxn>
              <a:cxn ang="0">
                <a:pos x="96" y="96"/>
              </a:cxn>
              <a:cxn ang="0">
                <a:pos x="96" y="0"/>
              </a:cxn>
              <a:cxn ang="0">
                <a:pos x="192" y="0"/>
              </a:cxn>
              <a:cxn ang="0">
                <a:pos x="192" y="96"/>
              </a:cxn>
              <a:cxn ang="0">
                <a:pos x="240" y="96"/>
              </a:cxn>
              <a:cxn ang="0">
                <a:pos x="240" y="0"/>
              </a:cxn>
              <a:cxn ang="0">
                <a:pos x="288" y="0"/>
              </a:cxn>
              <a:cxn ang="0">
                <a:pos x="288" y="96"/>
              </a:cxn>
              <a:cxn ang="0">
                <a:pos x="336" y="96"/>
              </a:cxn>
              <a:cxn ang="0">
                <a:pos x="336" y="0"/>
              </a:cxn>
              <a:cxn ang="0">
                <a:pos x="384" y="0"/>
              </a:cxn>
              <a:cxn ang="0">
                <a:pos x="384" y="96"/>
              </a:cxn>
              <a:cxn ang="0">
                <a:pos x="432" y="96"/>
              </a:cxn>
              <a:cxn ang="0">
                <a:pos x="432" y="0"/>
              </a:cxn>
              <a:cxn ang="0">
                <a:pos x="480" y="0"/>
              </a:cxn>
              <a:cxn ang="0">
                <a:pos x="480" y="48"/>
              </a:cxn>
              <a:cxn ang="0">
                <a:pos x="576" y="48"/>
              </a:cxn>
            </a:cxnLst>
            <a:rect l="0" t="0" r="r" b="b"/>
            <a:pathLst>
              <a:path w="576" h="96">
                <a:moveTo>
                  <a:pt x="0" y="96"/>
                </a:moveTo>
                <a:lnTo>
                  <a:pt x="0" y="0"/>
                </a:lnTo>
                <a:lnTo>
                  <a:pt x="48" y="0"/>
                </a:lnTo>
                <a:lnTo>
                  <a:pt x="48" y="96"/>
                </a:lnTo>
                <a:lnTo>
                  <a:pt x="96" y="96"/>
                </a:lnTo>
                <a:lnTo>
                  <a:pt x="96" y="0"/>
                </a:lnTo>
                <a:lnTo>
                  <a:pt x="192" y="0"/>
                </a:lnTo>
                <a:lnTo>
                  <a:pt x="192" y="96"/>
                </a:lnTo>
                <a:lnTo>
                  <a:pt x="240" y="96"/>
                </a:lnTo>
                <a:lnTo>
                  <a:pt x="240" y="0"/>
                </a:lnTo>
                <a:lnTo>
                  <a:pt x="288" y="0"/>
                </a:lnTo>
                <a:lnTo>
                  <a:pt x="288" y="96"/>
                </a:lnTo>
                <a:lnTo>
                  <a:pt x="336" y="96"/>
                </a:lnTo>
                <a:lnTo>
                  <a:pt x="336" y="0"/>
                </a:lnTo>
                <a:lnTo>
                  <a:pt x="384" y="0"/>
                </a:lnTo>
                <a:lnTo>
                  <a:pt x="384" y="96"/>
                </a:lnTo>
                <a:lnTo>
                  <a:pt x="432" y="96"/>
                </a:lnTo>
                <a:lnTo>
                  <a:pt x="432" y="0"/>
                </a:lnTo>
                <a:lnTo>
                  <a:pt x="480" y="0"/>
                </a:lnTo>
                <a:lnTo>
                  <a:pt x="480" y="48"/>
                </a:lnTo>
                <a:lnTo>
                  <a:pt x="576" y="48"/>
                </a:lnTo>
              </a:path>
            </a:pathLst>
          </a:custGeom>
          <a:noFill/>
          <a:ln w="19050" cap="flat" cmpd="sng">
            <a:solidFill>
              <a:schemeClr val="tx1"/>
            </a:solidFill>
            <a:prstDash val="solid"/>
            <a:round/>
            <a:headEnd type="none" w="med" len="med"/>
            <a:tailEnd type="triangle" w="med" len="med"/>
          </a:ln>
          <a:effectLst/>
        </p:spPr>
        <p:txBody>
          <a:bodyPr/>
          <a:lstStyle/>
          <a:p>
            <a:endParaRPr lang="en-US">
              <a:latin typeface="Georgia" pitchFamily="18" charset="0"/>
            </a:endParaRPr>
          </a:p>
        </p:txBody>
      </p:sp>
      <p:sp>
        <p:nvSpPr>
          <p:cNvPr id="11" name="Freeform 8"/>
          <p:cNvSpPr>
            <a:spLocks/>
          </p:cNvSpPr>
          <p:nvPr/>
        </p:nvSpPr>
        <p:spPr bwMode="auto">
          <a:xfrm>
            <a:off x="4880611" y="4900613"/>
            <a:ext cx="1171576" cy="190500"/>
          </a:xfrm>
          <a:custGeom>
            <a:avLst/>
            <a:gdLst/>
            <a:ahLst/>
            <a:cxnLst>
              <a:cxn ang="0">
                <a:pos x="0" y="48"/>
              </a:cxn>
              <a:cxn ang="0">
                <a:pos x="96" y="48"/>
              </a:cxn>
              <a:cxn ang="0">
                <a:pos x="96" y="0"/>
              </a:cxn>
              <a:cxn ang="0">
                <a:pos x="144" y="0"/>
              </a:cxn>
              <a:cxn ang="0">
                <a:pos x="144" y="96"/>
              </a:cxn>
              <a:cxn ang="0">
                <a:pos x="192" y="96"/>
              </a:cxn>
              <a:cxn ang="0">
                <a:pos x="192" y="0"/>
              </a:cxn>
              <a:cxn ang="0">
                <a:pos x="288" y="0"/>
              </a:cxn>
              <a:cxn ang="0">
                <a:pos x="288" y="96"/>
              </a:cxn>
              <a:cxn ang="0">
                <a:pos x="336" y="96"/>
              </a:cxn>
              <a:cxn ang="0">
                <a:pos x="336" y="0"/>
              </a:cxn>
              <a:cxn ang="0">
                <a:pos x="432" y="0"/>
              </a:cxn>
              <a:cxn ang="0">
                <a:pos x="432" y="96"/>
              </a:cxn>
              <a:cxn ang="0">
                <a:pos x="528" y="96"/>
              </a:cxn>
              <a:cxn ang="0">
                <a:pos x="528" y="0"/>
              </a:cxn>
              <a:cxn ang="0">
                <a:pos x="624" y="0"/>
              </a:cxn>
              <a:cxn ang="0">
                <a:pos x="624" y="48"/>
              </a:cxn>
              <a:cxn ang="0">
                <a:pos x="720" y="48"/>
              </a:cxn>
            </a:cxnLst>
            <a:rect l="0" t="0" r="r" b="b"/>
            <a:pathLst>
              <a:path w="720" h="96">
                <a:moveTo>
                  <a:pt x="0" y="48"/>
                </a:moveTo>
                <a:lnTo>
                  <a:pt x="96" y="48"/>
                </a:lnTo>
                <a:lnTo>
                  <a:pt x="96" y="0"/>
                </a:lnTo>
                <a:lnTo>
                  <a:pt x="144" y="0"/>
                </a:lnTo>
                <a:lnTo>
                  <a:pt x="144" y="96"/>
                </a:lnTo>
                <a:lnTo>
                  <a:pt x="192" y="96"/>
                </a:lnTo>
                <a:lnTo>
                  <a:pt x="192" y="0"/>
                </a:lnTo>
                <a:lnTo>
                  <a:pt x="288" y="0"/>
                </a:lnTo>
                <a:lnTo>
                  <a:pt x="288" y="96"/>
                </a:lnTo>
                <a:lnTo>
                  <a:pt x="336" y="96"/>
                </a:lnTo>
                <a:lnTo>
                  <a:pt x="336" y="0"/>
                </a:lnTo>
                <a:lnTo>
                  <a:pt x="432" y="0"/>
                </a:lnTo>
                <a:lnTo>
                  <a:pt x="432" y="96"/>
                </a:lnTo>
                <a:lnTo>
                  <a:pt x="528" y="96"/>
                </a:lnTo>
                <a:lnTo>
                  <a:pt x="528" y="0"/>
                </a:lnTo>
                <a:lnTo>
                  <a:pt x="624" y="0"/>
                </a:lnTo>
                <a:lnTo>
                  <a:pt x="624" y="48"/>
                </a:lnTo>
                <a:lnTo>
                  <a:pt x="720" y="48"/>
                </a:lnTo>
              </a:path>
            </a:pathLst>
          </a:custGeom>
          <a:noFill/>
          <a:ln w="19050" cap="flat" cmpd="sng">
            <a:solidFill>
              <a:schemeClr val="tx1"/>
            </a:solidFill>
            <a:prstDash val="solid"/>
            <a:round/>
            <a:headEnd type="none" w="med" len="med"/>
            <a:tailEnd type="triangle" w="med" len="med"/>
          </a:ln>
          <a:effectLst/>
        </p:spPr>
        <p:txBody>
          <a:bodyPr/>
          <a:lstStyle/>
          <a:p>
            <a:endParaRPr lang="en-US">
              <a:latin typeface="Georgia" pitchFamily="18" charset="0"/>
            </a:endParaRPr>
          </a:p>
        </p:txBody>
      </p:sp>
      <p:sp>
        <p:nvSpPr>
          <p:cNvPr id="12" name="Text Box 9"/>
          <p:cNvSpPr txBox="1">
            <a:spLocks noChangeArrowheads="1"/>
          </p:cNvSpPr>
          <p:nvPr/>
        </p:nvSpPr>
        <p:spPr bwMode="auto">
          <a:xfrm>
            <a:off x="561976" y="5164138"/>
            <a:ext cx="1640205" cy="641350"/>
          </a:xfrm>
          <a:prstGeom prst="rect">
            <a:avLst/>
          </a:prstGeom>
          <a:noFill/>
          <a:ln w="38100">
            <a:noFill/>
            <a:miter lim="800000"/>
            <a:headEnd/>
            <a:tailEnd type="none" w="sm" len="sm"/>
          </a:ln>
          <a:effectLst/>
        </p:spPr>
        <p:txBody>
          <a:bodyPr>
            <a:spAutoFit/>
          </a:bodyPr>
          <a:lstStyle/>
          <a:p>
            <a:pPr algn="ctr"/>
            <a:r>
              <a:rPr lang="en-US">
                <a:latin typeface="Georgia" pitchFamily="18" charset="0"/>
                <a:cs typeface="Arial" charset="0"/>
              </a:rPr>
              <a:t>Applicatio</a:t>
            </a:r>
            <a:r>
              <a:rPr lang="en-US" altLang="ko-KR">
                <a:latin typeface="Georgia" pitchFamily="18" charset="0"/>
                <a:ea typeface="굴림" pitchFamily="50" charset="-127"/>
                <a:cs typeface="Arial" charset="0"/>
              </a:rPr>
              <a:t>n </a:t>
            </a:r>
          </a:p>
          <a:p>
            <a:pPr algn="ctr"/>
            <a:r>
              <a:rPr lang="en-US" altLang="ko-KR">
                <a:latin typeface="Georgia" pitchFamily="18" charset="0"/>
                <a:ea typeface="굴림" pitchFamily="50" charset="-127"/>
                <a:cs typeface="Arial" charset="0"/>
              </a:rPr>
              <a:t>b</a:t>
            </a:r>
            <a:r>
              <a:rPr lang="en-US">
                <a:latin typeface="Georgia" pitchFamily="18" charset="0"/>
                <a:cs typeface="Arial" charset="0"/>
              </a:rPr>
              <a:t>its</a:t>
            </a:r>
          </a:p>
        </p:txBody>
      </p:sp>
      <p:sp>
        <p:nvSpPr>
          <p:cNvPr id="13" name="Freeform 10"/>
          <p:cNvSpPr>
            <a:spLocks/>
          </p:cNvSpPr>
          <p:nvPr/>
        </p:nvSpPr>
        <p:spPr bwMode="auto">
          <a:xfrm>
            <a:off x="9027796" y="4443413"/>
            <a:ext cx="651510" cy="869950"/>
          </a:xfrm>
          <a:custGeom>
            <a:avLst/>
            <a:gdLst/>
            <a:ahLst/>
            <a:cxnLst>
              <a:cxn ang="0">
                <a:pos x="0" y="400"/>
              </a:cxn>
              <a:cxn ang="0">
                <a:pos x="48" y="304"/>
              </a:cxn>
              <a:cxn ang="0">
                <a:pos x="96" y="448"/>
              </a:cxn>
              <a:cxn ang="0">
                <a:pos x="144" y="112"/>
              </a:cxn>
              <a:cxn ang="0">
                <a:pos x="192" y="592"/>
              </a:cxn>
              <a:cxn ang="0">
                <a:pos x="240" y="16"/>
              </a:cxn>
              <a:cxn ang="0">
                <a:pos x="288" y="640"/>
              </a:cxn>
              <a:cxn ang="0">
                <a:pos x="336" y="16"/>
              </a:cxn>
              <a:cxn ang="0">
                <a:pos x="384" y="640"/>
              </a:cxn>
              <a:cxn ang="0">
                <a:pos x="432" y="16"/>
              </a:cxn>
              <a:cxn ang="0">
                <a:pos x="480" y="544"/>
              </a:cxn>
              <a:cxn ang="0">
                <a:pos x="528" y="160"/>
              </a:cxn>
              <a:cxn ang="0">
                <a:pos x="576" y="544"/>
              </a:cxn>
              <a:cxn ang="0">
                <a:pos x="624" y="304"/>
              </a:cxn>
              <a:cxn ang="0">
                <a:pos x="672" y="448"/>
              </a:cxn>
              <a:cxn ang="0">
                <a:pos x="720" y="352"/>
              </a:cxn>
            </a:cxnLst>
            <a:rect l="0" t="0" r="r" b="b"/>
            <a:pathLst>
              <a:path w="720" h="640">
                <a:moveTo>
                  <a:pt x="0" y="400"/>
                </a:moveTo>
                <a:cubicBezTo>
                  <a:pt x="16" y="348"/>
                  <a:pt x="32" y="296"/>
                  <a:pt x="48" y="304"/>
                </a:cubicBezTo>
                <a:cubicBezTo>
                  <a:pt x="64" y="312"/>
                  <a:pt x="80" y="480"/>
                  <a:pt x="96" y="448"/>
                </a:cubicBezTo>
                <a:cubicBezTo>
                  <a:pt x="112" y="416"/>
                  <a:pt x="128" y="88"/>
                  <a:pt x="144" y="112"/>
                </a:cubicBezTo>
                <a:cubicBezTo>
                  <a:pt x="160" y="136"/>
                  <a:pt x="176" y="608"/>
                  <a:pt x="192" y="592"/>
                </a:cubicBezTo>
                <a:cubicBezTo>
                  <a:pt x="208" y="576"/>
                  <a:pt x="224" y="8"/>
                  <a:pt x="240" y="16"/>
                </a:cubicBezTo>
                <a:cubicBezTo>
                  <a:pt x="256" y="24"/>
                  <a:pt x="272" y="640"/>
                  <a:pt x="288" y="640"/>
                </a:cubicBezTo>
                <a:cubicBezTo>
                  <a:pt x="304" y="640"/>
                  <a:pt x="320" y="16"/>
                  <a:pt x="336" y="16"/>
                </a:cubicBezTo>
                <a:cubicBezTo>
                  <a:pt x="352" y="16"/>
                  <a:pt x="368" y="640"/>
                  <a:pt x="384" y="640"/>
                </a:cubicBezTo>
                <a:cubicBezTo>
                  <a:pt x="400" y="640"/>
                  <a:pt x="416" y="32"/>
                  <a:pt x="432" y="16"/>
                </a:cubicBezTo>
                <a:cubicBezTo>
                  <a:pt x="448" y="0"/>
                  <a:pt x="464" y="520"/>
                  <a:pt x="480" y="544"/>
                </a:cubicBezTo>
                <a:cubicBezTo>
                  <a:pt x="496" y="568"/>
                  <a:pt x="512" y="160"/>
                  <a:pt x="528" y="160"/>
                </a:cubicBezTo>
                <a:cubicBezTo>
                  <a:pt x="544" y="160"/>
                  <a:pt x="560" y="520"/>
                  <a:pt x="576" y="544"/>
                </a:cubicBezTo>
                <a:cubicBezTo>
                  <a:pt x="592" y="568"/>
                  <a:pt x="608" y="320"/>
                  <a:pt x="624" y="304"/>
                </a:cubicBezTo>
                <a:cubicBezTo>
                  <a:pt x="640" y="288"/>
                  <a:pt x="656" y="440"/>
                  <a:pt x="672" y="448"/>
                </a:cubicBezTo>
                <a:cubicBezTo>
                  <a:pt x="688" y="456"/>
                  <a:pt x="712" y="368"/>
                  <a:pt x="720" y="352"/>
                </a:cubicBezTo>
              </a:path>
            </a:pathLst>
          </a:custGeom>
          <a:noFill/>
          <a:ln w="19050" cap="flat" cmpd="sng">
            <a:solidFill>
              <a:schemeClr val="tx1"/>
            </a:solidFill>
            <a:prstDash val="solid"/>
            <a:round/>
            <a:headEnd type="none" w="med" len="med"/>
            <a:tailEnd type="triangle" w="sm" len="sm"/>
          </a:ln>
          <a:effectLst/>
        </p:spPr>
        <p:txBody>
          <a:bodyPr/>
          <a:lstStyle/>
          <a:p>
            <a:endParaRPr lang="en-US">
              <a:latin typeface="Georgia" pitchFamily="18" charset="0"/>
            </a:endParaRPr>
          </a:p>
        </p:txBody>
      </p:sp>
      <p:sp>
        <p:nvSpPr>
          <p:cNvPr id="14" name="Text Box 11"/>
          <p:cNvSpPr txBox="1">
            <a:spLocks noChangeArrowheads="1"/>
          </p:cNvSpPr>
          <p:nvPr/>
        </p:nvSpPr>
        <p:spPr bwMode="auto">
          <a:xfrm>
            <a:off x="6284596" y="2736850"/>
            <a:ext cx="1630680" cy="660400"/>
          </a:xfrm>
          <a:prstGeom prst="rect">
            <a:avLst/>
          </a:prstGeom>
          <a:solidFill>
            <a:srgbClr val="00FF99"/>
          </a:solidFill>
          <a:ln w="19050">
            <a:solidFill>
              <a:schemeClr val="tx1"/>
            </a:solidFill>
            <a:miter lim="800000"/>
            <a:headEnd/>
            <a:tailEnd type="none" w="sm" len="sm"/>
          </a:ln>
          <a:effectLst/>
        </p:spPr>
        <p:txBody>
          <a:bodyPr>
            <a:spAutoFit/>
          </a:bodyPr>
          <a:lstStyle/>
          <a:p>
            <a:pPr algn="ctr"/>
            <a:r>
              <a:rPr lang="en-US">
                <a:latin typeface="Georgia" pitchFamily="18" charset="0"/>
                <a:cs typeface="Arial" charset="0"/>
              </a:rPr>
              <a:t>Baseband</a:t>
            </a:r>
          </a:p>
          <a:p>
            <a:pPr algn="ctr"/>
            <a:r>
              <a:rPr lang="en-US">
                <a:latin typeface="Georgia" pitchFamily="18" charset="0"/>
                <a:cs typeface="Arial" charset="0"/>
              </a:rPr>
              <a:t>Processing</a:t>
            </a:r>
          </a:p>
        </p:txBody>
      </p:sp>
      <p:sp>
        <p:nvSpPr>
          <p:cNvPr id="15" name="Text Box 12"/>
          <p:cNvSpPr txBox="1">
            <a:spLocks noChangeArrowheads="1"/>
          </p:cNvSpPr>
          <p:nvPr/>
        </p:nvSpPr>
        <p:spPr bwMode="auto">
          <a:xfrm>
            <a:off x="8479155" y="2736850"/>
            <a:ext cx="1463040" cy="660400"/>
          </a:xfrm>
          <a:prstGeom prst="rect">
            <a:avLst/>
          </a:prstGeom>
          <a:solidFill>
            <a:srgbClr val="FFFF99"/>
          </a:solidFill>
          <a:ln w="19050">
            <a:solidFill>
              <a:schemeClr val="tx1"/>
            </a:solidFill>
            <a:miter lim="800000"/>
            <a:headEnd/>
            <a:tailEnd type="none" w="sm" len="sm"/>
          </a:ln>
          <a:effectLst/>
        </p:spPr>
        <p:txBody>
          <a:bodyPr>
            <a:spAutoFit/>
          </a:bodyPr>
          <a:lstStyle/>
          <a:p>
            <a:pPr algn="ctr"/>
            <a:r>
              <a:rPr lang="en-US">
                <a:latin typeface="Georgia" pitchFamily="18" charset="0"/>
                <a:cs typeface="Arial" charset="0"/>
              </a:rPr>
              <a:t>Analog</a:t>
            </a:r>
          </a:p>
          <a:p>
            <a:pPr algn="ctr"/>
            <a:r>
              <a:rPr lang="en-US">
                <a:latin typeface="Georgia" pitchFamily="18" charset="0"/>
                <a:cs typeface="Arial" charset="0"/>
              </a:rPr>
              <a:t>Front-end</a:t>
            </a:r>
          </a:p>
        </p:txBody>
      </p:sp>
      <p:sp>
        <p:nvSpPr>
          <p:cNvPr id="16" name="Line 13"/>
          <p:cNvSpPr>
            <a:spLocks noChangeShapeType="1"/>
          </p:cNvSpPr>
          <p:nvPr/>
        </p:nvSpPr>
        <p:spPr bwMode="auto">
          <a:xfrm>
            <a:off x="5918836" y="3651251"/>
            <a:ext cx="344805" cy="936625"/>
          </a:xfrm>
          <a:prstGeom prst="line">
            <a:avLst/>
          </a:prstGeom>
          <a:noFill/>
          <a:ln w="19050">
            <a:solidFill>
              <a:schemeClr val="tx1"/>
            </a:solidFill>
            <a:round/>
            <a:headEnd/>
            <a:tailEnd type="none" w="sm" len="sm"/>
          </a:ln>
          <a:effectLst/>
        </p:spPr>
        <p:txBody>
          <a:bodyPr/>
          <a:lstStyle/>
          <a:p>
            <a:endParaRPr lang="en-US">
              <a:latin typeface="Georgia" pitchFamily="18" charset="0"/>
            </a:endParaRPr>
          </a:p>
        </p:txBody>
      </p:sp>
      <p:sp>
        <p:nvSpPr>
          <p:cNvPr id="17" name="Line 14"/>
          <p:cNvSpPr>
            <a:spLocks noChangeShapeType="1"/>
          </p:cNvSpPr>
          <p:nvPr/>
        </p:nvSpPr>
        <p:spPr bwMode="auto">
          <a:xfrm flipH="1">
            <a:off x="8682991" y="3651251"/>
            <a:ext cx="1483995" cy="936625"/>
          </a:xfrm>
          <a:prstGeom prst="line">
            <a:avLst/>
          </a:prstGeom>
          <a:noFill/>
          <a:ln w="19050">
            <a:solidFill>
              <a:schemeClr val="tx1"/>
            </a:solidFill>
            <a:round/>
            <a:headEnd/>
            <a:tailEnd type="none" w="sm" len="sm"/>
          </a:ln>
          <a:effectLst/>
        </p:spPr>
        <p:txBody>
          <a:bodyPr/>
          <a:lstStyle/>
          <a:p>
            <a:endParaRPr lang="en-US">
              <a:latin typeface="Georgia" pitchFamily="18" charset="0"/>
            </a:endParaRPr>
          </a:p>
        </p:txBody>
      </p:sp>
      <p:sp>
        <p:nvSpPr>
          <p:cNvPr id="18" name="Text Box 15"/>
          <p:cNvSpPr txBox="1">
            <a:spLocks noChangeArrowheads="1"/>
          </p:cNvSpPr>
          <p:nvPr/>
        </p:nvSpPr>
        <p:spPr bwMode="auto">
          <a:xfrm>
            <a:off x="4772026" y="5053013"/>
            <a:ext cx="962123" cy="369332"/>
          </a:xfrm>
          <a:prstGeom prst="rect">
            <a:avLst/>
          </a:prstGeom>
          <a:noFill/>
          <a:ln w="38100">
            <a:noFill/>
            <a:miter lim="800000"/>
            <a:headEnd/>
            <a:tailEnd type="none" w="sm" len="sm"/>
          </a:ln>
          <a:effectLst/>
        </p:spPr>
        <p:txBody>
          <a:bodyPr wrap="none">
            <a:spAutoFit/>
          </a:bodyPr>
          <a:lstStyle/>
          <a:p>
            <a:pPr algn="ctr"/>
            <a:r>
              <a:rPr lang="en-US">
                <a:latin typeface="Georgia" pitchFamily="18" charset="0"/>
                <a:cs typeface="Arial" charset="0"/>
              </a:rPr>
              <a:t>Packets</a:t>
            </a:r>
          </a:p>
        </p:txBody>
      </p:sp>
      <p:sp>
        <p:nvSpPr>
          <p:cNvPr id="19" name="Text Box 18"/>
          <p:cNvSpPr txBox="1">
            <a:spLocks noChangeArrowheads="1"/>
          </p:cNvSpPr>
          <p:nvPr/>
        </p:nvSpPr>
        <p:spPr bwMode="auto">
          <a:xfrm>
            <a:off x="9412606" y="5164138"/>
            <a:ext cx="691215" cy="369332"/>
          </a:xfrm>
          <a:prstGeom prst="rect">
            <a:avLst/>
          </a:prstGeom>
          <a:noFill/>
          <a:ln w="38100">
            <a:noFill/>
            <a:miter lim="800000"/>
            <a:headEnd/>
            <a:tailEnd type="none" w="sm" len="sm"/>
          </a:ln>
          <a:effectLst/>
        </p:spPr>
        <p:txBody>
          <a:bodyPr wrap="none">
            <a:spAutoFit/>
          </a:bodyPr>
          <a:lstStyle/>
          <a:p>
            <a:r>
              <a:rPr lang="en-US">
                <a:latin typeface="Georgia" pitchFamily="18" charset="0"/>
                <a:cs typeface="Arial" charset="0"/>
              </a:rPr>
              <a:t>“Air”</a:t>
            </a:r>
          </a:p>
        </p:txBody>
      </p:sp>
      <p:sp>
        <p:nvSpPr>
          <p:cNvPr id="20" name="Line 20"/>
          <p:cNvSpPr>
            <a:spLocks noChangeShapeType="1"/>
          </p:cNvSpPr>
          <p:nvPr/>
        </p:nvSpPr>
        <p:spPr bwMode="auto">
          <a:xfrm>
            <a:off x="7930515" y="3117850"/>
            <a:ext cx="548640" cy="0"/>
          </a:xfrm>
          <a:prstGeom prst="line">
            <a:avLst/>
          </a:prstGeom>
          <a:noFill/>
          <a:ln w="38100">
            <a:solidFill>
              <a:schemeClr val="tx1"/>
            </a:solidFill>
            <a:round/>
            <a:headEnd/>
            <a:tailEnd type="triangle" w="sm" len="sm"/>
          </a:ln>
          <a:effectLst/>
        </p:spPr>
        <p:txBody>
          <a:bodyPr/>
          <a:lstStyle/>
          <a:p>
            <a:endParaRPr lang="en-US">
              <a:latin typeface="Georgia" pitchFamily="18" charset="0"/>
            </a:endParaRPr>
          </a:p>
        </p:txBody>
      </p:sp>
      <p:sp>
        <p:nvSpPr>
          <p:cNvPr id="21" name="Line 25"/>
          <p:cNvSpPr>
            <a:spLocks noChangeShapeType="1"/>
          </p:cNvSpPr>
          <p:nvPr/>
        </p:nvSpPr>
        <p:spPr bwMode="auto">
          <a:xfrm>
            <a:off x="5737861" y="3106738"/>
            <a:ext cx="548640" cy="0"/>
          </a:xfrm>
          <a:prstGeom prst="line">
            <a:avLst/>
          </a:prstGeom>
          <a:noFill/>
          <a:ln w="38100">
            <a:solidFill>
              <a:schemeClr val="tx1"/>
            </a:solidFill>
            <a:round/>
            <a:headEnd/>
            <a:tailEnd type="triangle" w="sm" len="sm"/>
          </a:ln>
          <a:effectLst/>
        </p:spPr>
        <p:txBody>
          <a:bodyPr/>
          <a:lstStyle/>
          <a:p>
            <a:endParaRPr lang="en-US">
              <a:latin typeface="Georgia" pitchFamily="18" charset="0"/>
            </a:endParaRPr>
          </a:p>
        </p:txBody>
      </p:sp>
      <p:sp>
        <p:nvSpPr>
          <p:cNvPr id="22" name="Line 26"/>
          <p:cNvSpPr>
            <a:spLocks noChangeShapeType="1"/>
          </p:cNvSpPr>
          <p:nvPr/>
        </p:nvSpPr>
        <p:spPr bwMode="auto">
          <a:xfrm>
            <a:off x="9940290" y="3106738"/>
            <a:ext cx="548640" cy="0"/>
          </a:xfrm>
          <a:prstGeom prst="line">
            <a:avLst/>
          </a:prstGeom>
          <a:noFill/>
          <a:ln w="38100">
            <a:solidFill>
              <a:schemeClr val="tx1"/>
            </a:solidFill>
            <a:round/>
            <a:headEnd/>
            <a:tailEnd type="triangle" w="sm" len="sm"/>
          </a:ln>
          <a:effectLst/>
        </p:spPr>
        <p:txBody>
          <a:bodyPr/>
          <a:lstStyle/>
          <a:p>
            <a:endParaRPr lang="en-US">
              <a:latin typeface="Georgia" pitchFamily="18" charset="0"/>
            </a:endParaRPr>
          </a:p>
        </p:txBody>
      </p:sp>
      <p:sp>
        <p:nvSpPr>
          <p:cNvPr id="23" name="Rectangle 27"/>
          <p:cNvSpPr>
            <a:spLocks noChangeArrowheads="1"/>
          </p:cNvSpPr>
          <p:nvPr/>
        </p:nvSpPr>
        <p:spPr bwMode="auto">
          <a:xfrm>
            <a:off x="1771650" y="3795714"/>
            <a:ext cx="1899286" cy="503237"/>
          </a:xfrm>
          <a:prstGeom prst="rect">
            <a:avLst/>
          </a:prstGeom>
          <a:solidFill>
            <a:srgbClr val="FF99FF"/>
          </a:solidFill>
          <a:ln w="19050">
            <a:solidFill>
              <a:schemeClr val="tx1"/>
            </a:solidFill>
            <a:miter lim="800000"/>
            <a:headEnd/>
            <a:tailEnd type="none" w="sm" len="sm"/>
          </a:ln>
          <a:effectLst/>
        </p:spPr>
        <p:txBody>
          <a:bodyPr wrap="none" anchor="ctr"/>
          <a:lstStyle/>
          <a:p>
            <a:pPr algn="ctr"/>
            <a:r>
              <a:rPr lang="en-US" altLang="ko-KR">
                <a:latin typeface="Georgia" pitchFamily="18" charset="0"/>
                <a:ea typeface="굴림" pitchFamily="50" charset="-127"/>
              </a:rPr>
              <a:t>MAC</a:t>
            </a:r>
            <a:endParaRPr lang="en-US">
              <a:latin typeface="Georgia" pitchFamily="18" charset="0"/>
            </a:endParaRPr>
          </a:p>
        </p:txBody>
      </p:sp>
      <p:sp>
        <p:nvSpPr>
          <p:cNvPr id="24" name="Line 28"/>
          <p:cNvSpPr>
            <a:spLocks noChangeShapeType="1"/>
          </p:cNvSpPr>
          <p:nvPr/>
        </p:nvSpPr>
        <p:spPr bwMode="auto">
          <a:xfrm>
            <a:off x="1771650" y="4371975"/>
            <a:ext cx="518160" cy="287338"/>
          </a:xfrm>
          <a:prstGeom prst="line">
            <a:avLst/>
          </a:prstGeom>
          <a:noFill/>
          <a:ln w="19050">
            <a:solidFill>
              <a:schemeClr val="tx1"/>
            </a:solidFill>
            <a:round/>
            <a:headEnd/>
            <a:tailEnd type="none" w="sm" len="sm"/>
          </a:ln>
          <a:effectLst/>
        </p:spPr>
        <p:txBody>
          <a:bodyPr/>
          <a:lstStyle/>
          <a:p>
            <a:endParaRPr lang="en-US">
              <a:latin typeface="Georgia" pitchFamily="18" charset="0"/>
            </a:endParaRPr>
          </a:p>
        </p:txBody>
      </p:sp>
      <p:sp>
        <p:nvSpPr>
          <p:cNvPr id="25" name="Line 29"/>
          <p:cNvSpPr>
            <a:spLocks noChangeShapeType="1"/>
          </p:cNvSpPr>
          <p:nvPr/>
        </p:nvSpPr>
        <p:spPr bwMode="auto">
          <a:xfrm>
            <a:off x="3670936" y="4292602"/>
            <a:ext cx="950594" cy="366713"/>
          </a:xfrm>
          <a:prstGeom prst="line">
            <a:avLst/>
          </a:prstGeom>
          <a:noFill/>
          <a:ln w="19050">
            <a:solidFill>
              <a:schemeClr val="tx1"/>
            </a:solidFill>
            <a:round/>
            <a:headEnd/>
            <a:tailEnd type="none" w="sm" len="sm"/>
          </a:ln>
          <a:effectLst/>
        </p:spPr>
        <p:txBody>
          <a:bodyPr/>
          <a:lstStyle/>
          <a:p>
            <a:endParaRPr lang="en-US">
              <a:latin typeface="Georgia" pitchFamily="18" charset="0"/>
            </a:endParaRPr>
          </a:p>
        </p:txBody>
      </p:sp>
      <p:sp>
        <p:nvSpPr>
          <p:cNvPr id="26" name="Rectangle 31"/>
          <p:cNvSpPr>
            <a:spLocks noChangeArrowheads="1"/>
          </p:cNvSpPr>
          <p:nvPr/>
        </p:nvSpPr>
        <p:spPr bwMode="auto">
          <a:xfrm>
            <a:off x="1771650" y="3219450"/>
            <a:ext cx="1899286" cy="503238"/>
          </a:xfrm>
          <a:prstGeom prst="rect">
            <a:avLst/>
          </a:prstGeom>
          <a:solidFill>
            <a:srgbClr val="FF99FF"/>
          </a:solidFill>
          <a:ln w="19050">
            <a:solidFill>
              <a:schemeClr val="tx1"/>
            </a:solidFill>
            <a:miter lim="800000"/>
            <a:headEnd/>
            <a:tailEnd type="none" w="sm" len="sm"/>
          </a:ln>
          <a:effectLst/>
        </p:spPr>
        <p:txBody>
          <a:bodyPr wrap="none" anchor="ctr"/>
          <a:lstStyle/>
          <a:p>
            <a:pPr algn="ctr"/>
            <a:r>
              <a:rPr lang="en-US" altLang="ko-KR">
                <a:latin typeface="Georgia" pitchFamily="18" charset="0"/>
                <a:ea typeface="굴림" pitchFamily="50" charset="-127"/>
              </a:rPr>
              <a:t>LINK</a:t>
            </a:r>
            <a:endParaRPr lang="en-US">
              <a:latin typeface="Georgia" pitchFamily="18" charset="0"/>
            </a:endParaRPr>
          </a:p>
        </p:txBody>
      </p:sp>
      <p:sp>
        <p:nvSpPr>
          <p:cNvPr id="27" name="Rectangle 32"/>
          <p:cNvSpPr>
            <a:spLocks noChangeArrowheads="1"/>
          </p:cNvSpPr>
          <p:nvPr/>
        </p:nvSpPr>
        <p:spPr bwMode="auto">
          <a:xfrm>
            <a:off x="1771650" y="2643190"/>
            <a:ext cx="1899286" cy="503237"/>
          </a:xfrm>
          <a:prstGeom prst="rect">
            <a:avLst/>
          </a:prstGeom>
          <a:solidFill>
            <a:srgbClr val="FF99FF"/>
          </a:solidFill>
          <a:ln w="19050">
            <a:solidFill>
              <a:schemeClr val="tx1"/>
            </a:solidFill>
            <a:miter lim="800000"/>
            <a:headEnd/>
            <a:tailEnd type="none" w="sm" len="sm"/>
          </a:ln>
          <a:effectLst/>
        </p:spPr>
        <p:txBody>
          <a:bodyPr wrap="none" anchor="ctr"/>
          <a:lstStyle/>
          <a:p>
            <a:pPr algn="ctr"/>
            <a:r>
              <a:rPr lang="en-US" altLang="ko-KR">
                <a:latin typeface="Georgia" pitchFamily="18" charset="0"/>
                <a:ea typeface="굴림" pitchFamily="50" charset="-127"/>
              </a:rPr>
              <a:t>Network</a:t>
            </a:r>
            <a:endParaRPr lang="en-US">
              <a:latin typeface="Georgia" pitchFamily="18" charset="0"/>
            </a:endParaRPr>
          </a:p>
        </p:txBody>
      </p:sp>
      <p:sp>
        <p:nvSpPr>
          <p:cNvPr id="28" name="Rectangle 33"/>
          <p:cNvSpPr>
            <a:spLocks noChangeArrowheads="1"/>
          </p:cNvSpPr>
          <p:nvPr/>
        </p:nvSpPr>
        <p:spPr bwMode="auto">
          <a:xfrm>
            <a:off x="1771650" y="2066925"/>
            <a:ext cx="1899286" cy="503238"/>
          </a:xfrm>
          <a:prstGeom prst="rect">
            <a:avLst/>
          </a:prstGeom>
          <a:solidFill>
            <a:srgbClr val="FF99FF"/>
          </a:solidFill>
          <a:ln w="19050">
            <a:solidFill>
              <a:schemeClr val="tx1"/>
            </a:solidFill>
            <a:miter lim="800000"/>
            <a:headEnd/>
            <a:tailEnd type="none" w="sm" len="sm"/>
          </a:ln>
          <a:effectLst/>
        </p:spPr>
        <p:txBody>
          <a:bodyPr wrap="none" anchor="ctr"/>
          <a:lstStyle/>
          <a:p>
            <a:pPr algn="ctr"/>
            <a:r>
              <a:rPr lang="en-US" altLang="ko-KR">
                <a:latin typeface="Georgia" pitchFamily="18" charset="0"/>
                <a:ea typeface="굴림" pitchFamily="50" charset="-127"/>
              </a:rPr>
              <a:t>Transport</a:t>
            </a:r>
            <a:endParaRPr lang="en-US">
              <a:latin typeface="Georgia" pitchFamily="18" charset="0"/>
            </a:endParaRPr>
          </a:p>
        </p:txBody>
      </p:sp>
      <p:sp>
        <p:nvSpPr>
          <p:cNvPr id="29" name="Text Box 34"/>
          <p:cNvSpPr txBox="1">
            <a:spLocks noChangeArrowheads="1"/>
          </p:cNvSpPr>
          <p:nvPr/>
        </p:nvSpPr>
        <p:spPr bwMode="auto">
          <a:xfrm>
            <a:off x="3670936" y="3290888"/>
            <a:ext cx="950594" cy="366712"/>
          </a:xfrm>
          <a:prstGeom prst="rect">
            <a:avLst/>
          </a:prstGeom>
          <a:noFill/>
          <a:ln w="9525">
            <a:noFill/>
            <a:miter lim="800000"/>
            <a:headEnd/>
            <a:tailEnd/>
          </a:ln>
          <a:effectLst/>
        </p:spPr>
        <p:txBody>
          <a:bodyPr>
            <a:spAutoFit/>
          </a:bodyPr>
          <a:lstStyle/>
          <a:p>
            <a:pPr>
              <a:spcBef>
                <a:spcPct val="50000"/>
              </a:spcBef>
            </a:pPr>
            <a:r>
              <a:rPr lang="en-US" altLang="ko-KR">
                <a:latin typeface="Georgia" pitchFamily="18" charset="0"/>
                <a:ea typeface="굴림" pitchFamily="50" charset="-127"/>
              </a:rPr>
              <a:t>PPP</a:t>
            </a:r>
            <a:endParaRPr lang="en-US">
              <a:latin typeface="Georgia" pitchFamily="18" charset="0"/>
            </a:endParaRPr>
          </a:p>
        </p:txBody>
      </p:sp>
      <p:sp>
        <p:nvSpPr>
          <p:cNvPr id="30" name="Text Box 35"/>
          <p:cNvSpPr txBox="1">
            <a:spLocks noChangeArrowheads="1"/>
          </p:cNvSpPr>
          <p:nvPr/>
        </p:nvSpPr>
        <p:spPr bwMode="auto">
          <a:xfrm>
            <a:off x="3670936" y="2714627"/>
            <a:ext cx="950594" cy="366713"/>
          </a:xfrm>
          <a:prstGeom prst="rect">
            <a:avLst/>
          </a:prstGeom>
          <a:noFill/>
          <a:ln w="9525">
            <a:noFill/>
            <a:miter lim="800000"/>
            <a:headEnd/>
            <a:tailEnd/>
          </a:ln>
          <a:effectLst/>
        </p:spPr>
        <p:txBody>
          <a:bodyPr>
            <a:spAutoFit/>
          </a:bodyPr>
          <a:lstStyle/>
          <a:p>
            <a:pPr>
              <a:spcBef>
                <a:spcPct val="50000"/>
              </a:spcBef>
            </a:pPr>
            <a:r>
              <a:rPr lang="en-US" altLang="ko-KR">
                <a:latin typeface="Georgia" pitchFamily="18" charset="0"/>
                <a:ea typeface="굴림" pitchFamily="50" charset="-127"/>
              </a:rPr>
              <a:t>IP</a:t>
            </a:r>
            <a:endParaRPr lang="en-US">
              <a:latin typeface="Georgia" pitchFamily="18" charset="0"/>
            </a:endParaRPr>
          </a:p>
        </p:txBody>
      </p:sp>
      <p:sp>
        <p:nvSpPr>
          <p:cNvPr id="31" name="Text Box 36"/>
          <p:cNvSpPr txBox="1">
            <a:spLocks noChangeArrowheads="1"/>
          </p:cNvSpPr>
          <p:nvPr/>
        </p:nvSpPr>
        <p:spPr bwMode="auto">
          <a:xfrm>
            <a:off x="3670936" y="2138363"/>
            <a:ext cx="1727834" cy="366712"/>
          </a:xfrm>
          <a:prstGeom prst="rect">
            <a:avLst/>
          </a:prstGeom>
          <a:noFill/>
          <a:ln w="9525">
            <a:noFill/>
            <a:miter lim="800000"/>
            <a:headEnd/>
            <a:tailEnd/>
          </a:ln>
          <a:effectLst/>
        </p:spPr>
        <p:txBody>
          <a:bodyPr>
            <a:spAutoFit/>
          </a:bodyPr>
          <a:lstStyle/>
          <a:p>
            <a:pPr>
              <a:spcBef>
                <a:spcPct val="50000"/>
              </a:spcBef>
            </a:pPr>
            <a:r>
              <a:rPr lang="en-US" altLang="ko-KR">
                <a:latin typeface="Georgia" pitchFamily="18" charset="0"/>
                <a:ea typeface="굴림" pitchFamily="50" charset="-127"/>
              </a:rPr>
              <a:t>TCP/UDP</a:t>
            </a:r>
            <a:endParaRPr lang="en-US">
              <a:latin typeface="Georg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3" presetClass="exit" presetSubtype="10" fill="hold" grpId="1" nodeType="clickEffect">
                                  <p:stCondLst>
                                    <p:cond delay="0"/>
                                  </p:stCondLst>
                                  <p:childTnLst>
                                    <p:animEffect transition="out" filter="blinds(horizontal)">
                                      <p:cBhvr>
                                        <p:cTn id="24" dur="500"/>
                                        <p:tgtEl>
                                          <p:spTgt spid="7"/>
                                        </p:tgtEl>
                                      </p:cBhvr>
                                    </p:animEffect>
                                    <p:set>
                                      <p:cBhvr>
                                        <p:cTn id="25" dur="1" fill="hold">
                                          <p:stCondLst>
                                            <p:cond delay="499"/>
                                          </p:stCondLst>
                                        </p:cTn>
                                        <p:tgtEl>
                                          <p:spTgt spid="7"/>
                                        </p:tgtEl>
                                        <p:attrNameLst>
                                          <p:attrName>style.visibility</p:attrName>
                                        </p:attrNameLst>
                                      </p:cBhvr>
                                      <p:to>
                                        <p:strVal val="hidden"/>
                                      </p:to>
                                    </p:set>
                                  </p:childTnLst>
                                </p:cTn>
                              </p:par>
                              <p:par>
                                <p:cTn id="26" presetID="3" presetClass="exit" presetSubtype="10" fill="hold" grpId="1" nodeType="withEffect">
                                  <p:stCondLst>
                                    <p:cond delay="0"/>
                                  </p:stCondLst>
                                  <p:childTnLst>
                                    <p:animEffect transition="out" filter="blinds(horizontal)">
                                      <p:cBhvr>
                                        <p:cTn id="27" dur="500"/>
                                        <p:tgtEl>
                                          <p:spTgt spid="14"/>
                                        </p:tgtEl>
                                      </p:cBhvr>
                                    </p:animEffect>
                                    <p:set>
                                      <p:cBhvr>
                                        <p:cTn id="28" dur="1" fill="hold">
                                          <p:stCondLst>
                                            <p:cond delay="499"/>
                                          </p:stCondLst>
                                        </p:cTn>
                                        <p:tgtEl>
                                          <p:spTgt spid="14"/>
                                        </p:tgtEl>
                                        <p:attrNameLst>
                                          <p:attrName>style.visibility</p:attrName>
                                        </p:attrNameLst>
                                      </p:cBhvr>
                                      <p:to>
                                        <p:strVal val="hidden"/>
                                      </p:to>
                                    </p:set>
                                  </p:childTnLst>
                                </p:cTn>
                              </p:par>
                              <p:par>
                                <p:cTn id="29" presetID="3" presetClass="exit" presetSubtype="10" fill="hold" grpId="1" nodeType="withEffect">
                                  <p:stCondLst>
                                    <p:cond delay="0"/>
                                  </p:stCondLst>
                                  <p:childTnLst>
                                    <p:animEffect transition="out" filter="blinds(horizontal)">
                                      <p:cBhvr>
                                        <p:cTn id="30" dur="500"/>
                                        <p:tgtEl>
                                          <p:spTgt spid="15"/>
                                        </p:tgtEl>
                                      </p:cBhvr>
                                    </p:animEffect>
                                    <p:set>
                                      <p:cBhvr>
                                        <p:cTn id="31" dur="1" fill="hold">
                                          <p:stCondLst>
                                            <p:cond delay="499"/>
                                          </p:stCondLst>
                                        </p:cTn>
                                        <p:tgtEl>
                                          <p:spTgt spid="15"/>
                                        </p:tgtEl>
                                        <p:attrNameLst>
                                          <p:attrName>style.visibility</p:attrName>
                                        </p:attrNameLst>
                                      </p:cBhvr>
                                      <p:to>
                                        <p:strVal val="hidden"/>
                                      </p:to>
                                    </p:set>
                                  </p:childTnLst>
                                </p:cTn>
                              </p:par>
                              <p:par>
                                <p:cTn id="32" presetID="3" presetClass="exit" presetSubtype="10" fill="hold" grpId="1" nodeType="withEffect">
                                  <p:stCondLst>
                                    <p:cond delay="0"/>
                                  </p:stCondLst>
                                  <p:childTnLst>
                                    <p:animEffect transition="out" filter="blinds(horizontal)">
                                      <p:cBhvr>
                                        <p:cTn id="33" dur="500"/>
                                        <p:tgtEl>
                                          <p:spTgt spid="16"/>
                                        </p:tgtEl>
                                      </p:cBhvr>
                                    </p:animEffect>
                                    <p:set>
                                      <p:cBhvr>
                                        <p:cTn id="34" dur="1" fill="hold">
                                          <p:stCondLst>
                                            <p:cond delay="499"/>
                                          </p:stCondLst>
                                        </p:cTn>
                                        <p:tgtEl>
                                          <p:spTgt spid="16"/>
                                        </p:tgtEl>
                                        <p:attrNameLst>
                                          <p:attrName>style.visibility</p:attrName>
                                        </p:attrNameLst>
                                      </p:cBhvr>
                                      <p:to>
                                        <p:strVal val="hidden"/>
                                      </p:to>
                                    </p:set>
                                  </p:childTnLst>
                                </p:cTn>
                              </p:par>
                              <p:par>
                                <p:cTn id="35" presetID="3" presetClass="exit" presetSubtype="10" fill="hold" grpId="1" nodeType="withEffect">
                                  <p:stCondLst>
                                    <p:cond delay="0"/>
                                  </p:stCondLst>
                                  <p:childTnLst>
                                    <p:animEffect transition="out" filter="blinds(horizontal)">
                                      <p:cBhvr>
                                        <p:cTn id="36" dur="500"/>
                                        <p:tgtEl>
                                          <p:spTgt spid="17"/>
                                        </p:tgtEl>
                                      </p:cBhvr>
                                    </p:animEffect>
                                    <p:set>
                                      <p:cBhvr>
                                        <p:cTn id="37" dur="1" fill="hold">
                                          <p:stCondLst>
                                            <p:cond delay="499"/>
                                          </p:stCondLst>
                                        </p:cTn>
                                        <p:tgtEl>
                                          <p:spTgt spid="17"/>
                                        </p:tgtEl>
                                        <p:attrNameLst>
                                          <p:attrName>style.visibility</p:attrName>
                                        </p:attrNameLst>
                                      </p:cBhvr>
                                      <p:to>
                                        <p:strVal val="hidden"/>
                                      </p:to>
                                    </p:set>
                                  </p:childTnLst>
                                </p:cTn>
                              </p:par>
                              <p:par>
                                <p:cTn id="38" presetID="3" presetClass="exit" presetSubtype="10" fill="hold" grpId="1" nodeType="withEffect">
                                  <p:stCondLst>
                                    <p:cond delay="0"/>
                                  </p:stCondLst>
                                  <p:childTnLst>
                                    <p:animEffect transition="out" filter="blinds(horizontal)">
                                      <p:cBhvr>
                                        <p:cTn id="39" dur="500"/>
                                        <p:tgtEl>
                                          <p:spTgt spid="20"/>
                                        </p:tgtEl>
                                      </p:cBhvr>
                                    </p:animEffect>
                                    <p:set>
                                      <p:cBhvr>
                                        <p:cTn id="40" dur="1" fill="hold">
                                          <p:stCondLst>
                                            <p:cond delay="499"/>
                                          </p:stCondLst>
                                        </p:cTn>
                                        <p:tgtEl>
                                          <p:spTgt spid="20"/>
                                        </p:tgtEl>
                                        <p:attrNameLst>
                                          <p:attrName>style.visibility</p:attrName>
                                        </p:attrNameLst>
                                      </p:cBhvr>
                                      <p:to>
                                        <p:strVal val="hidden"/>
                                      </p:to>
                                    </p:set>
                                  </p:childTnLst>
                                </p:cTn>
                              </p:par>
                              <p:par>
                                <p:cTn id="41" presetID="3" presetClass="exit" presetSubtype="10" fill="hold" grpId="1" nodeType="withEffect">
                                  <p:stCondLst>
                                    <p:cond delay="0"/>
                                  </p:stCondLst>
                                  <p:childTnLst>
                                    <p:animEffect transition="out" filter="blinds(horizontal)">
                                      <p:cBhvr>
                                        <p:cTn id="42" dur="500"/>
                                        <p:tgtEl>
                                          <p:spTgt spid="21"/>
                                        </p:tgtEl>
                                      </p:cBhvr>
                                    </p:animEffect>
                                    <p:set>
                                      <p:cBhvr>
                                        <p:cTn id="43" dur="1" fill="hold">
                                          <p:stCondLst>
                                            <p:cond delay="499"/>
                                          </p:stCondLst>
                                        </p:cTn>
                                        <p:tgtEl>
                                          <p:spTgt spid="21"/>
                                        </p:tgtEl>
                                        <p:attrNameLst>
                                          <p:attrName>style.visibility</p:attrName>
                                        </p:attrNameLst>
                                      </p:cBhvr>
                                      <p:to>
                                        <p:strVal val="hidden"/>
                                      </p:to>
                                    </p:set>
                                  </p:childTnLst>
                                </p:cTn>
                              </p:par>
                              <p:par>
                                <p:cTn id="44" presetID="3" presetClass="exit" presetSubtype="10" fill="hold" grpId="1" nodeType="withEffect">
                                  <p:stCondLst>
                                    <p:cond delay="0"/>
                                  </p:stCondLst>
                                  <p:childTnLst>
                                    <p:animEffect transition="out" filter="blinds(horizontal)">
                                      <p:cBhvr>
                                        <p:cTn id="45" dur="500"/>
                                        <p:tgtEl>
                                          <p:spTgt spid="22"/>
                                        </p:tgtEl>
                                      </p:cBhvr>
                                    </p:animEffect>
                                    <p:set>
                                      <p:cBhvr>
                                        <p:cTn id="46" dur="1" fill="hold">
                                          <p:stCondLst>
                                            <p:cond delay="499"/>
                                          </p:stCondLst>
                                        </p:cTn>
                                        <p:tgtEl>
                                          <p:spTgt spid="22"/>
                                        </p:tgtEl>
                                        <p:attrNameLst>
                                          <p:attrName>style.visibility</p:attrName>
                                        </p:attrNameLst>
                                      </p:cBhvr>
                                      <p:to>
                                        <p:strVal val="hidden"/>
                                      </p:to>
                                    </p:set>
                                  </p:childTnLst>
                                </p:cTn>
                              </p:par>
                              <p:par>
                                <p:cTn id="47" presetID="1" presetClass="entr" presetSubtype="0" fill="hold" grpId="0" nodeType="withEffect">
                                  <p:stCondLst>
                                    <p:cond delay="0"/>
                                  </p:stCondLst>
                                  <p:childTnLst>
                                    <p:set>
                                      <p:cBhvr>
                                        <p:cTn id="48" dur="1" fill="hold">
                                          <p:stCondLst>
                                            <p:cond delay="0"/>
                                          </p:stCondLst>
                                        </p:cTn>
                                        <p:tgtEl>
                                          <p:spTgt spid="23"/>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4"/>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25"/>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31"/>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26"/>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27"/>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28"/>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29"/>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7" grpId="1" animBg="1"/>
      <p:bldP spid="14" grpId="0" animBg="1"/>
      <p:bldP spid="14" grpId="1" animBg="1"/>
      <p:bldP spid="15" grpId="0" animBg="1"/>
      <p:bldP spid="15" grpId="1" animBg="1"/>
      <p:bldP spid="16" grpId="0" animBg="1"/>
      <p:bldP spid="16" grpId="1" animBg="1"/>
      <p:bldP spid="17" grpId="0" animBg="1"/>
      <p:bldP spid="17" grpId="1" animBg="1"/>
      <p:bldP spid="20" grpId="0" animBg="1"/>
      <p:bldP spid="20" grpId="1" animBg="1"/>
      <p:bldP spid="21" grpId="0" animBg="1"/>
      <p:bldP spid="21" grpId="1" animBg="1"/>
      <p:bldP spid="22" grpId="0" animBg="1"/>
      <p:bldP spid="22" grpId="1" animBg="1"/>
      <p:bldP spid="23" grpId="0" animBg="1"/>
      <p:bldP spid="24" grpId="0" animBg="1"/>
      <p:bldP spid="25" grpId="0" animBg="1"/>
      <p:bldP spid="26" grpId="0" animBg="1"/>
      <p:bldP spid="27" grpId="0" animBg="1"/>
      <p:bldP spid="28" grpId="0" animBg="1"/>
      <p:bldP spid="29" grpId="0"/>
      <p:bldP spid="30" grpId="0"/>
      <p:bldP spid="31"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88720" y="1066800"/>
            <a:ext cx="9326880" cy="5562600"/>
          </a:xfrm>
        </p:spPr>
        <p:txBody>
          <a:bodyPr>
            <a:normAutofit/>
          </a:bodyPr>
          <a:lstStyle/>
          <a:p>
            <a:pPr algn="just">
              <a:spcAft>
                <a:spcPts val="600"/>
              </a:spcAft>
            </a:pPr>
            <a:r>
              <a:rPr lang="en-US" sz="2400" dirty="0" smtClean="0">
                <a:latin typeface="Bookman Old Style" pitchFamily="18" charset="0"/>
              </a:rPr>
              <a:t>The </a:t>
            </a:r>
            <a:r>
              <a:rPr lang="en-US" sz="2400" dirty="0" smtClean="0">
                <a:latin typeface="Bookman Old Style" pitchFamily="18" charset="0"/>
              </a:rPr>
              <a:t>architecture implements a </a:t>
            </a:r>
            <a:r>
              <a:rPr lang="en-US" sz="2400" dirty="0" smtClean="0">
                <a:solidFill>
                  <a:srgbClr val="0033CC"/>
                </a:solidFill>
                <a:latin typeface="Bookman Old Style" pitchFamily="18" charset="0"/>
              </a:rPr>
              <a:t>four-channel half-duplex </a:t>
            </a:r>
            <a:r>
              <a:rPr lang="en-US" sz="2400" dirty="0" smtClean="0">
                <a:latin typeface="Bookman Old Style" pitchFamily="18" charset="0"/>
              </a:rPr>
              <a:t>transceiver with the bulk of the </a:t>
            </a:r>
            <a:r>
              <a:rPr lang="en-US" sz="2400" dirty="0" smtClean="0">
                <a:latin typeface="Bookman Old Style" pitchFamily="18" charset="0"/>
              </a:rPr>
              <a:t>processing being performed in digital signal </a:t>
            </a:r>
            <a:r>
              <a:rPr lang="en-US" sz="2400" dirty="0" smtClean="0">
                <a:latin typeface="Bookman Old Style" pitchFamily="18" charset="0"/>
              </a:rPr>
              <a:t>processing</a:t>
            </a:r>
          </a:p>
          <a:p>
            <a:pPr algn="just">
              <a:spcAft>
                <a:spcPts val="600"/>
              </a:spcAft>
            </a:pPr>
            <a:r>
              <a:rPr lang="en-US" sz="2400" dirty="0" smtClean="0">
                <a:latin typeface="Bookman Old Style" pitchFamily="18" charset="0"/>
              </a:rPr>
              <a:t>The various hardware </a:t>
            </a:r>
            <a:r>
              <a:rPr lang="en-US" sz="2400" dirty="0" smtClean="0">
                <a:latin typeface="Bookman Old Style" pitchFamily="18" charset="0"/>
              </a:rPr>
              <a:t>components are </a:t>
            </a:r>
            <a:r>
              <a:rPr lang="en-US" sz="2400" dirty="0" smtClean="0">
                <a:latin typeface="Bookman Old Style" pitchFamily="18" charset="0"/>
              </a:rPr>
              <a:t>housed inside a Versa Module </a:t>
            </a:r>
            <a:r>
              <a:rPr lang="en-US" sz="2400" dirty="0" err="1" smtClean="0">
                <a:latin typeface="Bookman Old Style" pitchFamily="18" charset="0"/>
              </a:rPr>
              <a:t>Europa</a:t>
            </a:r>
            <a:r>
              <a:rPr lang="en-US" sz="2400" dirty="0" smtClean="0">
                <a:latin typeface="Bookman Old Style" pitchFamily="18" charset="0"/>
              </a:rPr>
              <a:t> (</a:t>
            </a:r>
            <a:r>
              <a:rPr lang="en-US" sz="2400" dirty="0" smtClean="0">
                <a:solidFill>
                  <a:srgbClr val="0033CC"/>
                </a:solidFill>
                <a:latin typeface="Bookman Old Style" pitchFamily="18" charset="0"/>
              </a:rPr>
              <a:t>VME</a:t>
            </a:r>
            <a:r>
              <a:rPr lang="en-US" sz="2400" dirty="0" smtClean="0">
                <a:latin typeface="Bookman Old Style" pitchFamily="18" charset="0"/>
              </a:rPr>
              <a:t>) chassis</a:t>
            </a:r>
            <a:endParaRPr lang="en-US" sz="2400" dirty="0" smtClean="0">
              <a:latin typeface="Bookman Old Style" pitchFamily="18" charset="0"/>
            </a:endParaRPr>
          </a:p>
          <a:p>
            <a:pPr algn="just">
              <a:spcAft>
                <a:spcPts val="600"/>
              </a:spcAft>
            </a:pPr>
            <a:r>
              <a:rPr lang="en-US" sz="2400" dirty="0" smtClean="0">
                <a:latin typeface="Bookman Old Style" pitchFamily="18" charset="0"/>
              </a:rPr>
              <a:t>The architecture </a:t>
            </a:r>
            <a:r>
              <a:rPr lang="en-US" sz="2400" dirty="0" smtClean="0">
                <a:latin typeface="Bookman Old Style" pitchFamily="18" charset="0"/>
              </a:rPr>
              <a:t>supports </a:t>
            </a:r>
            <a:r>
              <a:rPr lang="en-US" sz="2400" dirty="0" smtClean="0">
                <a:latin typeface="Bookman Old Style" pitchFamily="18" charset="0"/>
              </a:rPr>
              <a:t>reconfiguration through reprogramming the </a:t>
            </a:r>
            <a:r>
              <a:rPr lang="en-US" sz="2400" dirty="0" smtClean="0">
                <a:solidFill>
                  <a:srgbClr val="0033CC"/>
                </a:solidFill>
                <a:latin typeface="Bookman Old Style" pitchFamily="18" charset="0"/>
              </a:rPr>
              <a:t>quad C40 subsystem </a:t>
            </a:r>
            <a:r>
              <a:rPr lang="en-US" sz="2400" dirty="0" smtClean="0">
                <a:latin typeface="Bookman Old Style" pitchFamily="18" charset="0"/>
              </a:rPr>
              <a:t>and the </a:t>
            </a:r>
            <a:r>
              <a:rPr lang="en-US" sz="2400" dirty="0" smtClean="0">
                <a:solidFill>
                  <a:srgbClr val="0033CC"/>
                </a:solidFill>
                <a:latin typeface="Bookman Old Style" pitchFamily="18" charset="0"/>
              </a:rPr>
              <a:t>INFOSEC Subsystem</a:t>
            </a:r>
          </a:p>
          <a:p>
            <a:pPr algn="just">
              <a:spcAft>
                <a:spcPts val="600"/>
              </a:spcAft>
            </a:pPr>
            <a:r>
              <a:rPr lang="en-US" sz="2400" dirty="0" smtClean="0">
                <a:latin typeface="Bookman Old Style" pitchFamily="18" charset="0"/>
              </a:rPr>
              <a:t>To handle high data rate signals, a segmented, high-speed bus is </a:t>
            </a:r>
            <a:r>
              <a:rPr lang="en-US" sz="2400" dirty="0" smtClean="0">
                <a:latin typeface="Bookman Old Style" pitchFamily="18" charset="0"/>
              </a:rPr>
              <a:t>implemented on </a:t>
            </a:r>
            <a:r>
              <a:rPr lang="en-US" sz="2400" dirty="0" smtClean="0">
                <a:latin typeface="Bookman Old Style" pitchFamily="18" charset="0"/>
              </a:rPr>
              <a:t>the backplane of the </a:t>
            </a:r>
            <a:r>
              <a:rPr lang="en-US" sz="2400" dirty="0" smtClean="0">
                <a:latin typeface="Bookman Old Style" pitchFamily="18" charset="0"/>
              </a:rPr>
              <a:t>chassis.</a:t>
            </a:r>
          </a:p>
          <a:p>
            <a:pPr algn="just">
              <a:spcAft>
                <a:spcPts val="600"/>
              </a:spcAft>
            </a:pPr>
            <a:r>
              <a:rPr lang="en-US" sz="2400" dirty="0" smtClean="0">
                <a:latin typeface="Bookman Old Style" pitchFamily="18" charset="0"/>
              </a:rPr>
              <a:t>Control and monitoring of the radio is performed from a</a:t>
            </a:r>
          </a:p>
          <a:p>
            <a:pPr algn="just">
              <a:spcAft>
                <a:spcPts val="600"/>
              </a:spcAft>
              <a:buNone/>
            </a:pPr>
            <a:r>
              <a:rPr lang="en-US" sz="2400" dirty="0" smtClean="0">
                <a:latin typeface="Bookman Old Style" pitchFamily="18" charset="0"/>
              </a:rPr>
              <a:t>	</a:t>
            </a:r>
            <a:r>
              <a:rPr lang="en-US" sz="2400" dirty="0" smtClean="0">
                <a:solidFill>
                  <a:srgbClr val="0033CC"/>
                </a:solidFill>
                <a:latin typeface="Bookman Old Style" pitchFamily="18" charset="0"/>
              </a:rPr>
              <a:t>Sun </a:t>
            </a:r>
            <a:r>
              <a:rPr lang="en-US" sz="2400" dirty="0" smtClean="0">
                <a:solidFill>
                  <a:srgbClr val="0033CC"/>
                </a:solidFill>
                <a:latin typeface="Bookman Old Style" pitchFamily="18" charset="0"/>
              </a:rPr>
              <a:t>SPARC </a:t>
            </a:r>
            <a:r>
              <a:rPr lang="en-US" sz="2400" dirty="0" smtClean="0">
                <a:solidFill>
                  <a:srgbClr val="0033CC"/>
                </a:solidFill>
                <a:latin typeface="Bookman Old Style" pitchFamily="18" charset="0"/>
              </a:rPr>
              <a:t>workstation</a:t>
            </a:r>
          </a:p>
          <a:p>
            <a:endParaRPr lang="en-US" sz="2400" dirty="0" smtClean="0"/>
          </a:p>
          <a:p>
            <a:endParaRPr lang="en-US" sz="2400" dirty="0" smtClean="0">
              <a:latin typeface="Georgia" pitchFamily="18" charset="0"/>
            </a:endParaRPr>
          </a:p>
          <a:p>
            <a:pPr algn="just">
              <a:spcAft>
                <a:spcPts val="1200"/>
              </a:spcAft>
            </a:pPr>
            <a:endParaRPr lang="en-US" sz="2400" dirty="0" smtClean="0"/>
          </a:p>
          <a:p>
            <a:pPr algn="just">
              <a:spcAft>
                <a:spcPts val="1200"/>
              </a:spcAft>
            </a:pPr>
            <a:endParaRPr lang="en-US" sz="2400" dirty="0" smtClean="0">
              <a:latin typeface="Georgia" pitchFamily="18" charset="0"/>
            </a:endParaRPr>
          </a:p>
        </p:txBody>
      </p:sp>
      <p:sp>
        <p:nvSpPr>
          <p:cNvPr id="4" name="Title 1"/>
          <p:cNvSpPr>
            <a:spLocks noGrp="1"/>
          </p:cNvSpPr>
          <p:nvPr>
            <p:ph type="title"/>
          </p:nvPr>
        </p:nvSpPr>
        <p:spPr>
          <a:xfrm>
            <a:off x="731520" y="152400"/>
            <a:ext cx="10241280" cy="685800"/>
          </a:xfrm>
        </p:spPr>
        <p:txBody>
          <a:bodyPr>
            <a:normAutofit fontScale="90000"/>
          </a:bodyPr>
          <a:lstStyle/>
          <a:p>
            <a:pPr algn="ctr"/>
            <a:r>
              <a:rPr lang="en-US" b="1" dirty="0" smtClean="0">
                <a:solidFill>
                  <a:srgbClr val="FF0000"/>
                </a:solidFill>
              </a:rPr>
              <a:t>Phase-I Architecture</a:t>
            </a:r>
            <a:endParaRPr lang="en-US" dirty="0">
              <a:solidFill>
                <a:srgbClr val="FF0000"/>
              </a:solidFill>
            </a:endParaRPr>
          </a:p>
        </p:txBody>
      </p:sp>
      <p:sp>
        <p:nvSpPr>
          <p:cNvPr id="5" name="TextBox 4"/>
          <p:cNvSpPr txBox="1"/>
          <p:nvPr/>
        </p:nvSpPr>
        <p:spPr>
          <a:xfrm>
            <a:off x="9418320" y="6400800"/>
            <a:ext cx="1371600" cy="400110"/>
          </a:xfrm>
          <a:prstGeom prst="rect">
            <a:avLst/>
          </a:prstGeom>
          <a:noFill/>
        </p:spPr>
        <p:txBody>
          <a:bodyPr wrap="square" rtlCol="0">
            <a:spAutoFit/>
          </a:bodyPr>
          <a:lstStyle/>
          <a:p>
            <a:r>
              <a:rPr lang="en-US" sz="2000" b="1" dirty="0" smtClean="0">
                <a:solidFill>
                  <a:srgbClr val="FF0000"/>
                </a:solidFill>
                <a:latin typeface="Verdana" pitchFamily="34" charset="0"/>
                <a:ea typeface="Verdana" pitchFamily="34" charset="0"/>
                <a:cs typeface="Verdana" pitchFamily="34" charset="0"/>
              </a:rPr>
              <a:t>Cont..</a:t>
            </a:r>
            <a:endParaRPr lang="en-US" sz="2000" b="1" dirty="0">
              <a:solidFill>
                <a:srgbClr val="FF0000"/>
              </a:solidFill>
              <a:latin typeface="Verdana" pitchFamily="34" charset="0"/>
              <a:ea typeface="Verdana" pitchFamily="34" charset="0"/>
              <a:cs typeface="Verdana"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88720" y="1066800"/>
            <a:ext cx="9326880" cy="5562600"/>
          </a:xfrm>
        </p:spPr>
        <p:txBody>
          <a:bodyPr>
            <a:normAutofit/>
          </a:bodyPr>
          <a:lstStyle/>
          <a:p>
            <a:pPr algn="just"/>
            <a:r>
              <a:rPr lang="en-US" sz="2400" dirty="0" smtClean="0">
                <a:latin typeface="Bookman Old Style" pitchFamily="18" charset="0"/>
              </a:rPr>
              <a:t>To provide multiband capability, the radio was defined to </a:t>
            </a:r>
            <a:r>
              <a:rPr lang="en-US" sz="2400" dirty="0" smtClean="0">
                <a:latin typeface="Bookman Old Style" pitchFamily="18" charset="0"/>
              </a:rPr>
              <a:t>operate from </a:t>
            </a:r>
            <a:r>
              <a:rPr lang="en-US" sz="2400" dirty="0" smtClean="0">
                <a:solidFill>
                  <a:srgbClr val="0033CC"/>
                </a:solidFill>
                <a:latin typeface="Bookman Old Style" pitchFamily="18" charset="0"/>
              </a:rPr>
              <a:t>2 MHz to 2 </a:t>
            </a:r>
            <a:r>
              <a:rPr lang="en-US" sz="2400" dirty="0" smtClean="0">
                <a:solidFill>
                  <a:srgbClr val="0033CC"/>
                </a:solidFill>
                <a:latin typeface="Bookman Old Style" pitchFamily="18" charset="0"/>
              </a:rPr>
              <a:t>GHz</a:t>
            </a:r>
            <a:r>
              <a:rPr lang="en-US" sz="2400" dirty="0" smtClean="0">
                <a:latin typeface="Bookman Old Style" pitchFamily="18" charset="0"/>
              </a:rPr>
              <a:t>.</a:t>
            </a:r>
          </a:p>
          <a:p>
            <a:pPr algn="just"/>
            <a:r>
              <a:rPr lang="en-US" sz="2400" dirty="0" smtClean="0">
                <a:latin typeface="Bookman Old Style" pitchFamily="18" charset="0"/>
              </a:rPr>
              <a:t>Since maintaining performance and linearity over this wide range </a:t>
            </a:r>
            <a:r>
              <a:rPr lang="en-US" sz="2400" dirty="0" smtClean="0">
                <a:latin typeface="Bookman Old Style" pitchFamily="18" charset="0"/>
              </a:rPr>
              <a:t>of frequencies </a:t>
            </a:r>
            <a:r>
              <a:rPr lang="en-US" sz="2400" dirty="0" smtClean="0">
                <a:latin typeface="Bookman Old Style" pitchFamily="18" charset="0"/>
              </a:rPr>
              <a:t>in a single channel using real world components is a </a:t>
            </a:r>
            <a:r>
              <a:rPr lang="en-US" sz="2400" dirty="0" smtClean="0">
                <a:latin typeface="Bookman Old Style" pitchFamily="18" charset="0"/>
              </a:rPr>
              <a:t>difficult, the </a:t>
            </a:r>
            <a:r>
              <a:rPr lang="en-US" sz="2400" dirty="0" smtClean="0">
                <a:latin typeface="Bookman Old Style" pitchFamily="18" charset="0"/>
              </a:rPr>
              <a:t>original frequency range was segmented into three bands: </a:t>
            </a:r>
            <a:endParaRPr lang="en-US" sz="2400" dirty="0" smtClean="0">
              <a:latin typeface="Bookman Old Style" pitchFamily="18" charset="0"/>
            </a:endParaRPr>
          </a:p>
          <a:p>
            <a:pPr lvl="1" algn="just"/>
            <a:r>
              <a:rPr lang="en-US" sz="2400" dirty="0" smtClean="0">
                <a:latin typeface="Bookman Old Style" pitchFamily="18" charset="0"/>
              </a:rPr>
              <a:t>low </a:t>
            </a:r>
            <a:r>
              <a:rPr lang="en-US" sz="2400" dirty="0" smtClean="0">
                <a:latin typeface="Bookman Old Style" pitchFamily="18" charset="0"/>
              </a:rPr>
              <a:t>band from 2 MHz </a:t>
            </a:r>
            <a:r>
              <a:rPr lang="en-US" sz="2400" dirty="0" smtClean="0">
                <a:latin typeface="Bookman Old Style" pitchFamily="18" charset="0"/>
              </a:rPr>
              <a:t>to 30 </a:t>
            </a:r>
            <a:r>
              <a:rPr lang="en-US" sz="2400" dirty="0" smtClean="0">
                <a:latin typeface="Bookman Old Style" pitchFamily="18" charset="0"/>
              </a:rPr>
              <a:t>MHz, </a:t>
            </a:r>
            <a:endParaRPr lang="en-US" sz="2400" dirty="0" smtClean="0">
              <a:latin typeface="Bookman Old Style" pitchFamily="18" charset="0"/>
            </a:endParaRPr>
          </a:p>
          <a:p>
            <a:pPr lvl="1" algn="just"/>
            <a:r>
              <a:rPr lang="en-US" sz="2400" dirty="0" smtClean="0">
                <a:latin typeface="Bookman Old Style" pitchFamily="18" charset="0"/>
              </a:rPr>
              <a:t>Mid band </a:t>
            </a:r>
            <a:r>
              <a:rPr lang="en-US" sz="2400" dirty="0" smtClean="0">
                <a:latin typeface="Bookman Old Style" pitchFamily="18" charset="0"/>
              </a:rPr>
              <a:t>from 30 to 400 MHz, and </a:t>
            </a:r>
            <a:endParaRPr lang="en-US" sz="2400" dirty="0" smtClean="0">
              <a:latin typeface="Bookman Old Style" pitchFamily="18" charset="0"/>
            </a:endParaRPr>
          </a:p>
          <a:p>
            <a:pPr lvl="1" algn="just"/>
            <a:r>
              <a:rPr lang="en-US" sz="2400" dirty="0" smtClean="0">
                <a:latin typeface="Bookman Old Style" pitchFamily="18" charset="0"/>
              </a:rPr>
              <a:t>high </a:t>
            </a:r>
            <a:r>
              <a:rPr lang="en-US" sz="2400" dirty="0" smtClean="0">
                <a:latin typeface="Bookman Old Style" pitchFamily="18" charset="0"/>
              </a:rPr>
              <a:t>band from 400 MHz to 2 </a:t>
            </a:r>
            <a:r>
              <a:rPr lang="en-US" sz="2400" dirty="0" smtClean="0">
                <a:latin typeface="Bookman Old Style" pitchFamily="18" charset="0"/>
              </a:rPr>
              <a:t>GHz</a:t>
            </a:r>
          </a:p>
          <a:p>
            <a:pPr algn="just"/>
            <a:r>
              <a:rPr lang="en-US" sz="2400" dirty="0" smtClean="0">
                <a:latin typeface="Bookman Old Style" pitchFamily="18" charset="0"/>
              </a:rPr>
              <a:t>These three bands were then implemented as independent RF </a:t>
            </a:r>
            <a:r>
              <a:rPr lang="en-US" sz="2400" dirty="0" smtClean="0">
                <a:latin typeface="Bookman Old Style" pitchFamily="18" charset="0"/>
              </a:rPr>
              <a:t>channels.</a:t>
            </a:r>
          </a:p>
          <a:p>
            <a:endParaRPr lang="en-US" sz="2400" dirty="0" smtClean="0">
              <a:latin typeface="Georgia" pitchFamily="18" charset="0"/>
            </a:endParaRPr>
          </a:p>
          <a:p>
            <a:pPr algn="just">
              <a:spcAft>
                <a:spcPts val="1200"/>
              </a:spcAft>
            </a:pPr>
            <a:endParaRPr lang="en-US" sz="2400" dirty="0" smtClean="0"/>
          </a:p>
          <a:p>
            <a:pPr algn="just">
              <a:spcAft>
                <a:spcPts val="1200"/>
              </a:spcAft>
            </a:pPr>
            <a:endParaRPr lang="en-US" sz="2400" dirty="0" smtClean="0">
              <a:latin typeface="Georgia" pitchFamily="18" charset="0"/>
            </a:endParaRPr>
          </a:p>
        </p:txBody>
      </p:sp>
      <p:sp>
        <p:nvSpPr>
          <p:cNvPr id="4" name="Title 1"/>
          <p:cNvSpPr>
            <a:spLocks noGrp="1"/>
          </p:cNvSpPr>
          <p:nvPr>
            <p:ph type="title"/>
          </p:nvPr>
        </p:nvSpPr>
        <p:spPr>
          <a:xfrm>
            <a:off x="731520" y="152400"/>
            <a:ext cx="10241280" cy="685800"/>
          </a:xfrm>
        </p:spPr>
        <p:txBody>
          <a:bodyPr>
            <a:normAutofit fontScale="90000"/>
          </a:bodyPr>
          <a:lstStyle/>
          <a:p>
            <a:pPr algn="ctr"/>
            <a:r>
              <a:rPr lang="en-US" b="1" dirty="0" smtClean="0">
                <a:solidFill>
                  <a:srgbClr val="FF0000"/>
                </a:solidFill>
              </a:rPr>
              <a:t>Phase-I Architecture</a:t>
            </a:r>
            <a:endParaRPr lang="en-US" dirty="0">
              <a:solidFill>
                <a:srgbClr val="FF0000"/>
              </a:solidFill>
            </a:endParaRPr>
          </a:p>
        </p:txBody>
      </p:sp>
      <p:sp>
        <p:nvSpPr>
          <p:cNvPr id="5" name="TextBox 4"/>
          <p:cNvSpPr txBox="1"/>
          <p:nvPr/>
        </p:nvSpPr>
        <p:spPr>
          <a:xfrm>
            <a:off x="9418320" y="6400800"/>
            <a:ext cx="1371600" cy="400110"/>
          </a:xfrm>
          <a:prstGeom prst="rect">
            <a:avLst/>
          </a:prstGeom>
          <a:noFill/>
        </p:spPr>
        <p:txBody>
          <a:bodyPr wrap="square" rtlCol="0">
            <a:spAutoFit/>
          </a:bodyPr>
          <a:lstStyle/>
          <a:p>
            <a:r>
              <a:rPr lang="en-US" sz="2000" b="1" dirty="0" smtClean="0">
                <a:solidFill>
                  <a:srgbClr val="FF0000"/>
                </a:solidFill>
                <a:latin typeface="Verdana" pitchFamily="34" charset="0"/>
                <a:ea typeface="Verdana" pitchFamily="34" charset="0"/>
                <a:cs typeface="Verdana" pitchFamily="34" charset="0"/>
              </a:rPr>
              <a:t>Cont..</a:t>
            </a:r>
            <a:endParaRPr lang="en-US" sz="2000" b="1" dirty="0">
              <a:solidFill>
                <a:srgbClr val="FF0000"/>
              </a:solidFill>
              <a:latin typeface="Verdana" pitchFamily="34" charset="0"/>
              <a:ea typeface="Verdana" pitchFamily="34" charset="0"/>
              <a:cs typeface="Verdana"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88720" y="1066800"/>
            <a:ext cx="9326880" cy="5562600"/>
          </a:xfrm>
        </p:spPr>
        <p:txBody>
          <a:bodyPr>
            <a:normAutofit/>
          </a:bodyPr>
          <a:lstStyle/>
          <a:p>
            <a:pPr algn="just"/>
            <a:r>
              <a:rPr lang="en-US" sz="2400" dirty="0" smtClean="0">
                <a:latin typeface="Bookman Old Style" pitchFamily="18" charset="0"/>
              </a:rPr>
              <a:t>To provide </a:t>
            </a:r>
            <a:r>
              <a:rPr lang="en-US" sz="2400" dirty="0" smtClean="0">
                <a:latin typeface="Bookman Old Style" pitchFamily="18" charset="0"/>
              </a:rPr>
              <a:t>the processing power for the modem, a multichip module (MCM) was designed</a:t>
            </a:r>
          </a:p>
          <a:p>
            <a:pPr algn="just">
              <a:spcAft>
                <a:spcPts val="600"/>
              </a:spcAft>
            </a:pPr>
            <a:r>
              <a:rPr lang="en-US" sz="2400" dirty="0" smtClean="0">
                <a:latin typeface="Bookman Old Style" pitchFamily="18" charset="0"/>
              </a:rPr>
              <a:t>To </a:t>
            </a:r>
            <a:r>
              <a:rPr lang="en-US" sz="2400" dirty="0" smtClean="0">
                <a:latin typeface="Bookman Old Style" pitchFamily="18" charset="0"/>
              </a:rPr>
              <a:t>The MCM consists of four Texas Instruments C40s, a PLD, and 5 MB of memory</a:t>
            </a:r>
            <a:r>
              <a:rPr lang="en-US" sz="2400" dirty="0" smtClean="0">
                <a:latin typeface="Bookman Old Style" pitchFamily="18" charset="0"/>
              </a:rPr>
              <a:t>, of </a:t>
            </a:r>
            <a:r>
              <a:rPr lang="en-US" sz="2400" dirty="0" smtClean="0">
                <a:latin typeface="Bookman Old Style" pitchFamily="18" charset="0"/>
              </a:rPr>
              <a:t>which 1 MB acts as a shared global memory for the four processors. </a:t>
            </a:r>
            <a:endParaRPr lang="en-US" sz="2400" dirty="0" smtClean="0">
              <a:latin typeface="Bookman Old Style" pitchFamily="18" charset="0"/>
            </a:endParaRPr>
          </a:p>
          <a:p>
            <a:pPr algn="just">
              <a:spcAft>
                <a:spcPts val="600"/>
              </a:spcAft>
            </a:pPr>
            <a:r>
              <a:rPr lang="en-US" sz="2400" dirty="0" smtClean="0">
                <a:latin typeface="Bookman Old Style" pitchFamily="18" charset="0"/>
              </a:rPr>
              <a:t>Each </a:t>
            </a:r>
            <a:r>
              <a:rPr lang="en-US" sz="2400" dirty="0" smtClean="0">
                <a:latin typeface="Bookman Old Style" pitchFamily="18" charset="0"/>
              </a:rPr>
              <a:t>of the </a:t>
            </a:r>
            <a:r>
              <a:rPr lang="en-US" sz="2400" dirty="0" smtClean="0">
                <a:latin typeface="Bookman Old Style" pitchFamily="18" charset="0"/>
              </a:rPr>
              <a:t>four DSPs </a:t>
            </a:r>
            <a:r>
              <a:rPr lang="en-US" sz="2400" dirty="0" smtClean="0">
                <a:latin typeface="Bookman Old Style" pitchFamily="18" charset="0"/>
              </a:rPr>
              <a:t>handles an individual radio </a:t>
            </a:r>
            <a:r>
              <a:rPr lang="en-US" sz="2400" dirty="0" smtClean="0">
                <a:latin typeface="Bookman Old Style" pitchFamily="18" charset="0"/>
              </a:rPr>
              <a:t>signal.</a:t>
            </a:r>
          </a:p>
          <a:p>
            <a:pPr algn="just">
              <a:spcAft>
                <a:spcPts val="600"/>
              </a:spcAft>
            </a:pPr>
            <a:r>
              <a:rPr lang="en-US" sz="2400" dirty="0" smtClean="0">
                <a:latin typeface="Bookman Old Style" pitchFamily="18" charset="0"/>
              </a:rPr>
              <a:t>The development of the </a:t>
            </a:r>
            <a:r>
              <a:rPr lang="en-US" sz="2400" dirty="0" smtClean="0">
                <a:solidFill>
                  <a:srgbClr val="0033CC"/>
                </a:solidFill>
                <a:latin typeface="Bookman Old Style" pitchFamily="18" charset="0"/>
              </a:rPr>
              <a:t>Cryptographic Reduced Instruction Set </a:t>
            </a:r>
            <a:r>
              <a:rPr lang="en-US" sz="2400" dirty="0" smtClean="0">
                <a:latin typeface="Bookman Old Style" pitchFamily="18" charset="0"/>
              </a:rPr>
              <a:t>(</a:t>
            </a:r>
            <a:r>
              <a:rPr lang="en-US" sz="2400" dirty="0" smtClean="0">
                <a:solidFill>
                  <a:srgbClr val="FF0000"/>
                </a:solidFill>
                <a:latin typeface="Bookman Old Style" pitchFamily="18" charset="0"/>
              </a:rPr>
              <a:t>CYPRIS</a:t>
            </a:r>
            <a:r>
              <a:rPr lang="en-US" sz="2400" dirty="0" smtClean="0">
                <a:latin typeface="Bookman Old Style" pitchFamily="18" charset="0"/>
              </a:rPr>
              <a:t>) chip </a:t>
            </a:r>
            <a:r>
              <a:rPr lang="en-US" sz="2400" dirty="0" smtClean="0">
                <a:latin typeface="Bookman Old Style" pitchFamily="18" charset="0"/>
              </a:rPr>
              <a:t>was another </a:t>
            </a:r>
            <a:r>
              <a:rPr lang="en-US" sz="2400" dirty="0" smtClean="0">
                <a:latin typeface="Bookman Old Style" pitchFamily="18" charset="0"/>
              </a:rPr>
              <a:t>key result of Phase </a:t>
            </a:r>
            <a:r>
              <a:rPr lang="en-US" sz="2400" dirty="0" smtClean="0">
                <a:latin typeface="Bookman Old Style" pitchFamily="18" charset="0"/>
              </a:rPr>
              <a:t>I.</a:t>
            </a:r>
          </a:p>
          <a:p>
            <a:endParaRPr lang="en-US" sz="2400" dirty="0" smtClean="0">
              <a:latin typeface="Georgia" pitchFamily="18" charset="0"/>
            </a:endParaRPr>
          </a:p>
          <a:p>
            <a:pPr algn="just">
              <a:spcAft>
                <a:spcPts val="1200"/>
              </a:spcAft>
            </a:pPr>
            <a:endParaRPr lang="en-US" sz="2400" dirty="0" smtClean="0"/>
          </a:p>
          <a:p>
            <a:pPr algn="just">
              <a:spcAft>
                <a:spcPts val="1200"/>
              </a:spcAft>
            </a:pPr>
            <a:endParaRPr lang="en-US" sz="2400" dirty="0" smtClean="0">
              <a:latin typeface="Georgia" pitchFamily="18" charset="0"/>
            </a:endParaRPr>
          </a:p>
        </p:txBody>
      </p:sp>
      <p:sp>
        <p:nvSpPr>
          <p:cNvPr id="4" name="Title 1"/>
          <p:cNvSpPr>
            <a:spLocks noGrp="1"/>
          </p:cNvSpPr>
          <p:nvPr>
            <p:ph type="title"/>
          </p:nvPr>
        </p:nvSpPr>
        <p:spPr>
          <a:xfrm>
            <a:off x="731520" y="152400"/>
            <a:ext cx="10241280" cy="685800"/>
          </a:xfrm>
        </p:spPr>
        <p:txBody>
          <a:bodyPr>
            <a:normAutofit fontScale="90000"/>
          </a:bodyPr>
          <a:lstStyle/>
          <a:p>
            <a:pPr algn="ctr"/>
            <a:r>
              <a:rPr lang="en-US" b="1" dirty="0" smtClean="0">
                <a:solidFill>
                  <a:srgbClr val="FF0000"/>
                </a:solidFill>
              </a:rPr>
              <a:t>Phase-I Architecture</a:t>
            </a:r>
            <a:endParaRPr lang="en-US" dirty="0">
              <a:solidFill>
                <a:srgbClr val="FF0000"/>
              </a:solidFill>
            </a:endParaRPr>
          </a:p>
        </p:txBody>
      </p:sp>
      <p:sp>
        <p:nvSpPr>
          <p:cNvPr id="5" name="TextBox 4"/>
          <p:cNvSpPr txBox="1"/>
          <p:nvPr/>
        </p:nvSpPr>
        <p:spPr>
          <a:xfrm>
            <a:off x="9418320" y="6400800"/>
            <a:ext cx="1371600" cy="400110"/>
          </a:xfrm>
          <a:prstGeom prst="rect">
            <a:avLst/>
          </a:prstGeom>
          <a:noFill/>
        </p:spPr>
        <p:txBody>
          <a:bodyPr wrap="square" rtlCol="0">
            <a:spAutoFit/>
          </a:bodyPr>
          <a:lstStyle/>
          <a:p>
            <a:r>
              <a:rPr lang="en-US" sz="2000" b="1" dirty="0" smtClean="0">
                <a:solidFill>
                  <a:srgbClr val="FF0000"/>
                </a:solidFill>
                <a:latin typeface="Verdana" pitchFamily="34" charset="0"/>
                <a:ea typeface="Verdana" pitchFamily="34" charset="0"/>
                <a:cs typeface="Verdana" pitchFamily="34" charset="0"/>
              </a:rPr>
              <a:t>Cont..</a:t>
            </a:r>
            <a:endParaRPr lang="en-US" sz="2000" b="1" dirty="0">
              <a:solidFill>
                <a:srgbClr val="FF0000"/>
              </a:solidFill>
              <a:latin typeface="Verdana" pitchFamily="34" charset="0"/>
              <a:ea typeface="Verdana" pitchFamily="34" charset="0"/>
              <a:cs typeface="Verdana"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p:cNvPicPr>
            <a:picLocks noChangeAspect="1" noChangeArrowheads="1"/>
          </p:cNvPicPr>
          <p:nvPr/>
        </p:nvPicPr>
        <p:blipFill>
          <a:blip r:embed="rId2"/>
          <a:srcRect/>
          <a:stretch>
            <a:fillRect/>
          </a:stretch>
        </p:blipFill>
        <p:spPr bwMode="auto">
          <a:xfrm>
            <a:off x="305532" y="1447800"/>
            <a:ext cx="10667268" cy="4953000"/>
          </a:xfrm>
          <a:prstGeom prst="rect">
            <a:avLst/>
          </a:prstGeom>
          <a:noFill/>
          <a:ln w="9525">
            <a:noFill/>
            <a:miter lim="800000"/>
            <a:headEnd/>
            <a:tailEnd/>
          </a:ln>
          <a:effectLst/>
        </p:spPr>
      </p:pic>
      <p:sp>
        <p:nvSpPr>
          <p:cNvPr id="5" name="Title 1"/>
          <p:cNvSpPr txBox="1">
            <a:spLocks/>
          </p:cNvSpPr>
          <p:nvPr/>
        </p:nvSpPr>
        <p:spPr>
          <a:xfrm>
            <a:off x="381000" y="457200"/>
            <a:ext cx="10241280" cy="685800"/>
          </a:xfrm>
          <a:prstGeom prst="rect">
            <a:avLst/>
          </a:prstGeom>
        </p:spPr>
        <p:txBody>
          <a:bodyPr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300" b="1" i="0" u="none" strike="noStrike" kern="1200" cap="none" spc="0" normalizeH="0" baseline="0" noProof="0" dirty="0" smtClean="0">
                <a:ln>
                  <a:noFill/>
                </a:ln>
                <a:solidFill>
                  <a:srgbClr val="FF0000"/>
                </a:solidFill>
                <a:effectLst>
                  <a:outerShdw blurRad="50000" dist="30000" dir="5400000" algn="tl" rotWithShape="0">
                    <a:srgbClr val="000000">
                      <a:alpha val="30000"/>
                    </a:srgbClr>
                  </a:outerShdw>
                </a:effectLst>
                <a:uLnTx/>
                <a:uFillTx/>
                <a:latin typeface="+mj-lt"/>
                <a:ea typeface="+mj-ea"/>
                <a:cs typeface="+mj-cs"/>
              </a:rPr>
              <a:t>Phase-I Dataflow</a:t>
            </a:r>
            <a:endParaRPr kumimoji="0" lang="en-US" sz="4300" b="0" i="0" u="none" strike="noStrike" kern="1200" cap="none" spc="0" normalizeH="0" baseline="0" noProof="0" dirty="0">
              <a:ln>
                <a:noFill/>
              </a:ln>
              <a:solidFill>
                <a:srgbClr val="FF0000"/>
              </a:solidFill>
              <a:effectLst>
                <a:outerShdw blurRad="50000" dist="30000" dir="5400000" algn="tl" rotWithShape="0">
                  <a:srgbClr val="000000">
                    <a:alpha val="30000"/>
                  </a:srgbClr>
                </a:outerShdw>
              </a:effectLst>
              <a:uLnTx/>
              <a:uFillTx/>
              <a:latin typeface="+mj-lt"/>
              <a:ea typeface="+mj-ea"/>
              <a:cs typeface="+mj-cs"/>
            </a:endParaRPr>
          </a:p>
        </p:txBody>
      </p:sp>
      <p:sp>
        <p:nvSpPr>
          <p:cNvPr id="6" name="TextBox 5"/>
          <p:cNvSpPr txBox="1"/>
          <p:nvPr/>
        </p:nvSpPr>
        <p:spPr>
          <a:xfrm>
            <a:off x="9418320" y="6400800"/>
            <a:ext cx="1371600" cy="400110"/>
          </a:xfrm>
          <a:prstGeom prst="rect">
            <a:avLst/>
          </a:prstGeom>
          <a:noFill/>
        </p:spPr>
        <p:txBody>
          <a:bodyPr wrap="square" rtlCol="0">
            <a:spAutoFit/>
          </a:bodyPr>
          <a:lstStyle/>
          <a:p>
            <a:r>
              <a:rPr lang="en-US" sz="2000" b="1" dirty="0" smtClean="0">
                <a:solidFill>
                  <a:srgbClr val="FF0000"/>
                </a:solidFill>
                <a:latin typeface="Verdana" pitchFamily="34" charset="0"/>
                <a:ea typeface="Verdana" pitchFamily="34" charset="0"/>
                <a:cs typeface="Verdana" pitchFamily="34" charset="0"/>
              </a:rPr>
              <a:t>Cont..</a:t>
            </a:r>
            <a:endParaRPr lang="en-US" sz="2000" b="1" dirty="0">
              <a:solidFill>
                <a:srgbClr val="FF0000"/>
              </a:solidFill>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381000" y="457200"/>
            <a:ext cx="10241280" cy="685800"/>
          </a:xfrm>
          <a:prstGeom prst="rect">
            <a:avLst/>
          </a:prstGeom>
        </p:spPr>
        <p:txBody>
          <a:bodyPr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300" b="1" i="0" u="none" strike="noStrike" kern="1200" cap="none" spc="0" normalizeH="0" baseline="0" noProof="0" dirty="0" smtClean="0">
                <a:ln>
                  <a:noFill/>
                </a:ln>
                <a:solidFill>
                  <a:srgbClr val="FF0000"/>
                </a:solidFill>
                <a:effectLst>
                  <a:outerShdw blurRad="50000" dist="30000" dir="5400000" algn="tl" rotWithShape="0">
                    <a:srgbClr val="000000">
                      <a:alpha val="30000"/>
                    </a:srgbClr>
                  </a:outerShdw>
                </a:effectLst>
                <a:uLnTx/>
                <a:uFillTx/>
                <a:latin typeface="+mj-lt"/>
                <a:ea typeface="+mj-ea"/>
                <a:cs typeface="+mj-cs"/>
              </a:rPr>
              <a:t>Phase-I Architecture</a:t>
            </a:r>
            <a:endParaRPr kumimoji="0" lang="en-US" sz="4300" b="0" i="0" u="none" strike="noStrike" kern="1200" cap="none" spc="0" normalizeH="0" baseline="0" noProof="0" dirty="0">
              <a:ln>
                <a:noFill/>
              </a:ln>
              <a:solidFill>
                <a:srgbClr val="FF0000"/>
              </a:solidFill>
              <a:effectLst>
                <a:outerShdw blurRad="50000" dist="30000" dir="5400000" algn="tl" rotWithShape="0">
                  <a:srgbClr val="000000">
                    <a:alpha val="30000"/>
                  </a:srgbClr>
                </a:outerShdw>
              </a:effectLst>
              <a:uLnTx/>
              <a:uFillTx/>
              <a:latin typeface="+mj-lt"/>
              <a:ea typeface="+mj-ea"/>
              <a:cs typeface="+mj-cs"/>
            </a:endParaRPr>
          </a:p>
        </p:txBody>
      </p:sp>
      <p:pic>
        <p:nvPicPr>
          <p:cNvPr id="18434" name="Picture 2"/>
          <p:cNvPicPr>
            <a:picLocks noChangeAspect="1" noChangeArrowheads="1"/>
          </p:cNvPicPr>
          <p:nvPr/>
        </p:nvPicPr>
        <p:blipFill>
          <a:blip r:embed="rId2"/>
          <a:srcRect/>
          <a:stretch>
            <a:fillRect/>
          </a:stretch>
        </p:blipFill>
        <p:spPr bwMode="auto">
          <a:xfrm>
            <a:off x="461963" y="1152525"/>
            <a:ext cx="10048875" cy="4552950"/>
          </a:xfrm>
          <a:prstGeom prst="rect">
            <a:avLst/>
          </a:prstGeom>
          <a:noFill/>
          <a:ln w="9525">
            <a:noFill/>
            <a:miter lim="800000"/>
            <a:headEnd/>
            <a:tailEnd/>
          </a:ln>
          <a:effectLst/>
        </p:spPr>
      </p:pic>
      <p:sp>
        <p:nvSpPr>
          <p:cNvPr id="6" name="TextBox 5"/>
          <p:cNvSpPr txBox="1"/>
          <p:nvPr/>
        </p:nvSpPr>
        <p:spPr>
          <a:xfrm>
            <a:off x="9418320" y="6400800"/>
            <a:ext cx="1371600" cy="400110"/>
          </a:xfrm>
          <a:prstGeom prst="rect">
            <a:avLst/>
          </a:prstGeom>
          <a:noFill/>
        </p:spPr>
        <p:txBody>
          <a:bodyPr wrap="square" rtlCol="0">
            <a:spAutoFit/>
          </a:bodyPr>
          <a:lstStyle/>
          <a:p>
            <a:r>
              <a:rPr lang="en-US" sz="2000" b="1" dirty="0" smtClean="0">
                <a:solidFill>
                  <a:srgbClr val="FF0000"/>
                </a:solidFill>
                <a:latin typeface="Verdana" pitchFamily="34" charset="0"/>
                <a:ea typeface="Verdana" pitchFamily="34" charset="0"/>
                <a:cs typeface="Verdana" pitchFamily="34" charset="0"/>
              </a:rPr>
              <a:t>Cont..</a:t>
            </a:r>
            <a:endParaRPr lang="en-US" sz="2000" b="1" dirty="0">
              <a:solidFill>
                <a:srgbClr val="FF0000"/>
              </a:solidFill>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a:xfrm>
            <a:off x="9115425" y="6248400"/>
            <a:ext cx="1308735" cy="457200"/>
          </a:xfrm>
        </p:spPr>
        <p:txBody>
          <a:bodyPr/>
          <a:lstStyle/>
          <a:p>
            <a:fld id="{0AE7B764-7E48-43F0-8F1A-25D30ACF8364}" type="slidenum">
              <a:rPr lang="en-US"/>
              <a:pPr/>
              <a:t>4</a:t>
            </a:fld>
            <a:endParaRPr lang="en-US"/>
          </a:p>
        </p:txBody>
      </p:sp>
      <p:sp>
        <p:nvSpPr>
          <p:cNvPr id="6" name="Rectangle 2"/>
          <p:cNvSpPr>
            <a:spLocks noGrp="1" noChangeArrowheads="1"/>
          </p:cNvSpPr>
          <p:nvPr>
            <p:ph type="title"/>
          </p:nvPr>
        </p:nvSpPr>
        <p:spPr>
          <a:xfrm>
            <a:off x="731520" y="228600"/>
            <a:ext cx="9875520" cy="838200"/>
          </a:xfrm>
          <a:effectLst>
            <a:outerShdw blurRad="50800" dist="50800" dir="5400000" algn="ctr" rotWithShape="0">
              <a:srgbClr val="00B0F0"/>
            </a:outerShdw>
          </a:effectLst>
        </p:spPr>
        <p:txBody>
          <a:bodyPr/>
          <a:lstStyle/>
          <a:p>
            <a:pPr algn="ctr"/>
            <a:r>
              <a:rPr lang="en-US" b="1" dirty="0">
                <a:solidFill>
                  <a:srgbClr val="FF0000"/>
                </a:solidFill>
                <a:effectLst>
                  <a:outerShdw blurRad="50000" dist="30000" dir="5400000" algn="tl" rotWithShape="0">
                    <a:srgbClr val="00B0F0">
                      <a:alpha val="30000"/>
                    </a:srgbClr>
                  </a:outerShdw>
                </a:effectLst>
                <a:latin typeface="Georgia" pitchFamily="18" charset="0"/>
              </a:rPr>
              <a:t>Anatomy of Cellular Phone</a:t>
            </a:r>
          </a:p>
        </p:txBody>
      </p:sp>
      <p:graphicFrame>
        <p:nvGraphicFramePr>
          <p:cNvPr id="7" name="Content Placeholder 6"/>
          <p:cNvGraphicFramePr>
            <a:graphicFrameLocks noChangeAspect="1"/>
          </p:cNvGraphicFramePr>
          <p:nvPr>
            <p:ph idx="1"/>
          </p:nvPr>
        </p:nvGraphicFramePr>
        <p:xfrm>
          <a:off x="1280162" y="1600201"/>
          <a:ext cx="9343587" cy="3729038"/>
        </p:xfrm>
        <a:graphic>
          <a:graphicData uri="http://schemas.openxmlformats.org/presentationml/2006/ole">
            <p:oleObj spid="_x0000_s1026" name="Visio" r:id="rId3" imgW="4455855" imgH="2135204" progId="">
              <p:embed/>
            </p:oleObj>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 name="Rectangle 41"/>
          <p:cNvSpPr>
            <a:spLocks noChangeArrowheads="1"/>
          </p:cNvSpPr>
          <p:nvPr/>
        </p:nvSpPr>
        <p:spPr bwMode="auto">
          <a:xfrm>
            <a:off x="1828800" y="2349500"/>
            <a:ext cx="2013585" cy="719138"/>
          </a:xfrm>
          <a:prstGeom prst="rect">
            <a:avLst/>
          </a:prstGeom>
          <a:solidFill>
            <a:srgbClr val="0070C0"/>
          </a:solidFill>
          <a:ln w="9525">
            <a:noFill/>
            <a:miter lim="800000"/>
            <a:headEnd/>
            <a:tailEnd/>
          </a:ln>
          <a:effectLst/>
          <a:scene3d>
            <a:camera prst="legacyObliqueTopRight"/>
            <a:lightRig rig="legacyFlat3" dir="b"/>
          </a:scene3d>
          <a:sp3d extrusionH="430200" contourW="12700" prstMaterial="legacyMatte">
            <a:bevelT w="13500" h="13500" prst="angle"/>
            <a:bevelB w="13500" h="13500" prst="angle"/>
            <a:extrusionClr>
              <a:srgbClr val="92D050"/>
            </a:extrusionClr>
            <a:contourClr>
              <a:schemeClr val="bg2">
                <a:lumMod val="75000"/>
              </a:schemeClr>
            </a:contourClr>
          </a:sp3d>
        </p:spPr>
        <p:txBody>
          <a:bodyPr wrap="none" anchor="ctr">
            <a:flatTx/>
          </a:bodyPr>
          <a:lstStyle/>
          <a:p>
            <a:pPr algn="ctr"/>
            <a:r>
              <a:rPr lang="en-US" sz="2000" dirty="0">
                <a:solidFill>
                  <a:srgbClr val="FFFFFF"/>
                </a:solidFill>
                <a:latin typeface="Georgia" pitchFamily="18" charset="0"/>
              </a:rPr>
              <a:t>Audio</a:t>
            </a:r>
          </a:p>
          <a:p>
            <a:pPr algn="ctr"/>
            <a:r>
              <a:rPr lang="en-US" sz="2000" dirty="0">
                <a:solidFill>
                  <a:srgbClr val="FFFFFF"/>
                </a:solidFill>
                <a:latin typeface="Georgia" pitchFamily="18" charset="0"/>
              </a:rPr>
              <a:t>AMR/QCELP</a:t>
            </a:r>
          </a:p>
        </p:txBody>
      </p:sp>
      <p:sp>
        <p:nvSpPr>
          <p:cNvPr id="68" name="Rectangle 38"/>
          <p:cNvSpPr>
            <a:spLocks noChangeArrowheads="1"/>
          </p:cNvSpPr>
          <p:nvPr/>
        </p:nvSpPr>
        <p:spPr bwMode="auto">
          <a:xfrm>
            <a:off x="2287907" y="5503862"/>
            <a:ext cx="2678430" cy="287338"/>
          </a:xfrm>
          <a:prstGeom prst="rect">
            <a:avLst/>
          </a:prstGeom>
          <a:solidFill>
            <a:srgbClr val="0070C0"/>
          </a:solidFill>
          <a:ln w="9525">
            <a:noFill/>
            <a:miter lim="800000"/>
            <a:headEnd/>
            <a:tailEnd/>
          </a:ln>
          <a:effectLst/>
          <a:scene3d>
            <a:camera prst="legacyObliqueTopRight"/>
            <a:lightRig rig="legacyFlat3" dir="b"/>
          </a:scene3d>
          <a:sp3d extrusionH="430200" contourW="12700" prstMaterial="legacyMatte">
            <a:bevelT w="13500" h="13500" prst="angle"/>
            <a:bevelB w="13500" h="13500" prst="angle"/>
            <a:extrusionClr>
              <a:srgbClr val="92D050"/>
            </a:extrusionClr>
            <a:contourClr>
              <a:schemeClr val="bg2">
                <a:lumMod val="75000"/>
              </a:schemeClr>
            </a:contourClr>
          </a:sp3d>
        </p:spPr>
        <p:txBody>
          <a:bodyPr wrap="none" anchor="ctr">
            <a:flatTx/>
          </a:bodyPr>
          <a:lstStyle/>
          <a:p>
            <a:pPr algn="ctr"/>
            <a:r>
              <a:rPr lang="en-US" altLang="ko-KR" sz="2000" dirty="0">
                <a:solidFill>
                  <a:srgbClr val="FFFFFF"/>
                </a:solidFill>
                <a:latin typeface="Georgia" pitchFamily="18" charset="0"/>
                <a:ea typeface="굴림" pitchFamily="50" charset="-127"/>
              </a:rPr>
              <a:t>PHY</a:t>
            </a:r>
            <a:endParaRPr lang="en-US" sz="2000" dirty="0">
              <a:solidFill>
                <a:srgbClr val="FFFFFF"/>
              </a:solidFill>
              <a:latin typeface="Georgia" pitchFamily="18" charset="0"/>
            </a:endParaRPr>
          </a:p>
        </p:txBody>
      </p:sp>
      <p:sp>
        <p:nvSpPr>
          <p:cNvPr id="69" name="Rectangle 37"/>
          <p:cNvSpPr>
            <a:spLocks noChangeArrowheads="1"/>
          </p:cNvSpPr>
          <p:nvPr/>
        </p:nvSpPr>
        <p:spPr bwMode="auto">
          <a:xfrm>
            <a:off x="2287907" y="5046665"/>
            <a:ext cx="2678430" cy="287337"/>
          </a:xfrm>
          <a:prstGeom prst="rect">
            <a:avLst/>
          </a:prstGeom>
          <a:solidFill>
            <a:srgbClr val="0070C0"/>
          </a:solidFill>
          <a:ln w="9525">
            <a:noFill/>
            <a:miter lim="800000"/>
            <a:headEnd/>
            <a:tailEnd/>
          </a:ln>
          <a:effectLst/>
          <a:scene3d>
            <a:camera prst="legacyObliqueTopRight"/>
            <a:lightRig rig="legacyFlat3" dir="b"/>
          </a:scene3d>
          <a:sp3d extrusionH="430200" contourW="12700" prstMaterial="legacyMatte">
            <a:bevelT w="13500" h="13500" prst="angle"/>
            <a:bevelB w="13500" h="13500" prst="angle"/>
            <a:extrusionClr>
              <a:srgbClr val="92D050"/>
            </a:extrusionClr>
            <a:contourClr>
              <a:schemeClr val="bg2">
                <a:lumMod val="75000"/>
              </a:schemeClr>
            </a:contourClr>
          </a:sp3d>
        </p:spPr>
        <p:txBody>
          <a:bodyPr wrap="none" anchor="ctr">
            <a:flatTx/>
          </a:bodyPr>
          <a:lstStyle/>
          <a:p>
            <a:pPr algn="ctr"/>
            <a:r>
              <a:rPr lang="en-US" altLang="ko-KR" sz="2000" dirty="0">
                <a:solidFill>
                  <a:srgbClr val="FFFFFF"/>
                </a:solidFill>
                <a:latin typeface="Georgia" pitchFamily="18" charset="0"/>
                <a:ea typeface="굴림" pitchFamily="50" charset="-127"/>
              </a:rPr>
              <a:t>MAC</a:t>
            </a:r>
            <a:endParaRPr lang="en-US" sz="2000" dirty="0">
              <a:solidFill>
                <a:srgbClr val="FFFFFF"/>
              </a:solidFill>
              <a:latin typeface="Georgia" pitchFamily="18" charset="0"/>
            </a:endParaRPr>
          </a:p>
        </p:txBody>
      </p:sp>
      <p:sp>
        <p:nvSpPr>
          <p:cNvPr id="70" name="Rectangle 2"/>
          <p:cNvSpPr txBox="1">
            <a:spLocks noChangeArrowheads="1"/>
          </p:cNvSpPr>
          <p:nvPr/>
        </p:nvSpPr>
        <p:spPr>
          <a:xfrm>
            <a:off x="548640" y="457200"/>
            <a:ext cx="10149840" cy="838200"/>
          </a:xfrm>
          <a:prstGeom prst="rect">
            <a:avLst/>
          </a:prstGeom>
          <a:effectLst>
            <a:outerShdw blurRad="50800" dist="50800" dir="5400000" algn="ctr" rotWithShape="0">
              <a:srgbClr val="92D050"/>
            </a:outerShdw>
          </a:effectLst>
        </p:spPr>
        <p:txBody>
          <a:bodyPr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ko-KR" sz="4000" b="1" i="0" u="none" strike="noStrike" kern="1200" cap="none" spc="0" normalizeH="0" baseline="0" noProof="0" dirty="0" smtClean="0">
                <a:ln>
                  <a:noFill/>
                </a:ln>
                <a:solidFill>
                  <a:srgbClr val="FF0000"/>
                </a:solidFill>
                <a:effectLst>
                  <a:outerShdw blurRad="50000" dist="30000" dir="5400000" algn="tl" rotWithShape="0">
                    <a:srgbClr val="000000">
                      <a:alpha val="30000"/>
                    </a:srgbClr>
                  </a:outerShdw>
                </a:effectLst>
                <a:uLnTx/>
                <a:uFillTx/>
                <a:latin typeface="Georgia" pitchFamily="18" charset="0"/>
                <a:ea typeface="굴림" pitchFamily="50" charset="-127"/>
                <a:cs typeface="+mj-cs"/>
              </a:rPr>
              <a:t>Protocol</a:t>
            </a:r>
            <a:r>
              <a:rPr kumimoji="0" lang="en-US" altLang="ko-KR" sz="4000" b="1" i="0" u="none" strike="noStrike" kern="1200" cap="none" spc="0" normalizeH="0" noProof="0" dirty="0" smtClean="0">
                <a:ln>
                  <a:noFill/>
                </a:ln>
                <a:solidFill>
                  <a:srgbClr val="FF0000"/>
                </a:solidFill>
                <a:effectLst>
                  <a:outerShdw blurRad="50000" dist="30000" dir="5400000" algn="tl" rotWithShape="0">
                    <a:srgbClr val="000000">
                      <a:alpha val="30000"/>
                    </a:srgbClr>
                  </a:outerShdw>
                </a:effectLst>
                <a:uLnTx/>
                <a:uFillTx/>
                <a:latin typeface="Georgia" pitchFamily="18" charset="0"/>
                <a:ea typeface="굴림" pitchFamily="50" charset="-127"/>
                <a:cs typeface="+mj-cs"/>
              </a:rPr>
              <a:t> </a:t>
            </a:r>
            <a:r>
              <a:rPr kumimoji="0" lang="en-US" altLang="ko-KR" sz="4000" b="1" i="0" u="none" strike="noStrike" kern="1200" cap="none" spc="0" normalizeH="0" baseline="0" noProof="0" dirty="0" smtClean="0">
                <a:ln>
                  <a:noFill/>
                </a:ln>
                <a:solidFill>
                  <a:srgbClr val="FF0000"/>
                </a:solidFill>
                <a:effectLst>
                  <a:outerShdw blurRad="50000" dist="30000" dir="5400000" algn="tl" rotWithShape="0">
                    <a:srgbClr val="000000">
                      <a:alpha val="30000"/>
                    </a:srgbClr>
                  </a:outerShdw>
                </a:effectLst>
                <a:uLnTx/>
                <a:uFillTx/>
                <a:latin typeface="Georgia" pitchFamily="18" charset="0"/>
                <a:ea typeface="굴림" pitchFamily="50" charset="-127"/>
                <a:cs typeface="+mj-cs"/>
              </a:rPr>
              <a:t>on Wireless Platform</a:t>
            </a:r>
            <a:endParaRPr kumimoji="0" lang="en-US" sz="4000" b="1" i="0" u="none" strike="noStrike" kern="1200" cap="none" spc="0" normalizeH="0" baseline="0" noProof="0" dirty="0">
              <a:ln>
                <a:noFill/>
              </a:ln>
              <a:solidFill>
                <a:srgbClr val="FF0000"/>
              </a:solidFill>
              <a:effectLst>
                <a:outerShdw blurRad="50000" dist="30000" dir="5400000" algn="tl" rotWithShape="0">
                  <a:srgbClr val="000000">
                    <a:alpha val="30000"/>
                  </a:srgbClr>
                </a:outerShdw>
              </a:effectLst>
              <a:uLnTx/>
              <a:uFillTx/>
              <a:latin typeface="Georgia" pitchFamily="18" charset="0"/>
              <a:ea typeface="+mj-ea"/>
              <a:cs typeface="+mj-cs"/>
            </a:endParaRPr>
          </a:p>
        </p:txBody>
      </p:sp>
      <p:sp>
        <p:nvSpPr>
          <p:cNvPr id="71" name="Text Box 16"/>
          <p:cNvSpPr txBox="1">
            <a:spLocks noChangeArrowheads="1"/>
          </p:cNvSpPr>
          <p:nvPr/>
        </p:nvSpPr>
        <p:spPr bwMode="auto">
          <a:xfrm>
            <a:off x="647701" y="3965575"/>
            <a:ext cx="1123950" cy="677108"/>
          </a:xfrm>
          <a:prstGeom prst="rect">
            <a:avLst/>
          </a:prstGeom>
          <a:noFill/>
          <a:ln w="9525">
            <a:noFill/>
            <a:miter lim="800000"/>
            <a:headEnd/>
            <a:tailEnd/>
          </a:ln>
          <a:effectLst/>
        </p:spPr>
        <p:txBody>
          <a:bodyPr>
            <a:spAutoFit/>
          </a:bodyPr>
          <a:lstStyle/>
          <a:p>
            <a:pPr>
              <a:lnSpc>
                <a:spcPct val="30000"/>
              </a:lnSpc>
              <a:spcBef>
                <a:spcPct val="50000"/>
              </a:spcBef>
            </a:pPr>
            <a:endParaRPr lang="en-US" altLang="ko-KR" sz="2000">
              <a:latin typeface="Georgia" pitchFamily="18" charset="0"/>
              <a:ea typeface="굴림" pitchFamily="50" charset="-127"/>
              <a:cs typeface="Arial" charset="0"/>
            </a:endParaRPr>
          </a:p>
          <a:p>
            <a:pPr>
              <a:lnSpc>
                <a:spcPct val="30000"/>
              </a:lnSpc>
              <a:spcBef>
                <a:spcPct val="50000"/>
              </a:spcBef>
            </a:pPr>
            <a:r>
              <a:rPr lang="en-US" altLang="ko-KR" sz="2000">
                <a:latin typeface="Georgia" pitchFamily="18" charset="0"/>
                <a:ea typeface="굴림" pitchFamily="50" charset="-127"/>
                <a:cs typeface="Arial" charset="0"/>
              </a:rPr>
              <a:t>Upper</a:t>
            </a:r>
          </a:p>
          <a:p>
            <a:pPr>
              <a:lnSpc>
                <a:spcPct val="30000"/>
              </a:lnSpc>
              <a:spcBef>
                <a:spcPct val="50000"/>
              </a:spcBef>
            </a:pPr>
            <a:r>
              <a:rPr lang="en-US" altLang="ko-KR" sz="2000">
                <a:latin typeface="Georgia" pitchFamily="18" charset="0"/>
                <a:ea typeface="굴림" pitchFamily="50" charset="-127"/>
                <a:cs typeface="Arial" charset="0"/>
              </a:rPr>
              <a:t>layers</a:t>
            </a:r>
            <a:endParaRPr lang="en-US" sz="12700">
              <a:latin typeface="Georgia" pitchFamily="18" charset="0"/>
              <a:ea typeface="굴림" pitchFamily="50" charset="-127"/>
              <a:cs typeface="Arial" charset="0"/>
            </a:endParaRPr>
          </a:p>
        </p:txBody>
      </p:sp>
      <p:sp>
        <p:nvSpPr>
          <p:cNvPr id="72" name="Text Box 17"/>
          <p:cNvSpPr txBox="1">
            <a:spLocks noChangeArrowheads="1"/>
          </p:cNvSpPr>
          <p:nvPr/>
        </p:nvSpPr>
        <p:spPr bwMode="auto">
          <a:xfrm>
            <a:off x="457200" y="4868863"/>
            <a:ext cx="1485901" cy="677108"/>
          </a:xfrm>
          <a:prstGeom prst="rect">
            <a:avLst/>
          </a:prstGeom>
          <a:noFill/>
          <a:ln w="9525">
            <a:noFill/>
            <a:miter lim="800000"/>
            <a:headEnd/>
            <a:tailEnd/>
          </a:ln>
          <a:effectLst/>
        </p:spPr>
        <p:txBody>
          <a:bodyPr wrap="square">
            <a:spAutoFit/>
          </a:bodyPr>
          <a:lstStyle/>
          <a:p>
            <a:pPr>
              <a:lnSpc>
                <a:spcPct val="30000"/>
              </a:lnSpc>
              <a:spcBef>
                <a:spcPct val="50000"/>
              </a:spcBef>
            </a:pPr>
            <a:endParaRPr lang="en-US" altLang="ko-KR" sz="2000" dirty="0">
              <a:latin typeface="Georgia" pitchFamily="18" charset="0"/>
              <a:ea typeface="굴림" pitchFamily="50" charset="-127"/>
              <a:cs typeface="Arial" charset="0"/>
            </a:endParaRPr>
          </a:p>
          <a:p>
            <a:pPr>
              <a:lnSpc>
                <a:spcPct val="30000"/>
              </a:lnSpc>
              <a:spcBef>
                <a:spcPct val="50000"/>
              </a:spcBef>
            </a:pPr>
            <a:r>
              <a:rPr lang="en-US" altLang="ko-KR" sz="2000" dirty="0">
                <a:latin typeface="Georgia" pitchFamily="18" charset="0"/>
                <a:ea typeface="굴림" pitchFamily="50" charset="-127"/>
                <a:cs typeface="Arial" charset="0"/>
              </a:rPr>
              <a:t>Physical</a:t>
            </a:r>
          </a:p>
          <a:p>
            <a:pPr>
              <a:lnSpc>
                <a:spcPct val="30000"/>
              </a:lnSpc>
              <a:spcBef>
                <a:spcPct val="50000"/>
              </a:spcBef>
            </a:pPr>
            <a:r>
              <a:rPr lang="en-US" altLang="ko-KR" sz="2000" dirty="0">
                <a:latin typeface="Georgia" pitchFamily="18" charset="0"/>
                <a:ea typeface="굴림" pitchFamily="50" charset="-127"/>
                <a:cs typeface="Arial" charset="0"/>
              </a:rPr>
              <a:t>layer</a:t>
            </a:r>
            <a:endParaRPr lang="en-US" sz="2000" dirty="0">
              <a:latin typeface="Georgia" pitchFamily="18" charset="0"/>
              <a:ea typeface="굴림" pitchFamily="50" charset="-127"/>
              <a:cs typeface="Arial" charset="0"/>
            </a:endParaRPr>
          </a:p>
        </p:txBody>
      </p:sp>
      <p:sp>
        <p:nvSpPr>
          <p:cNvPr id="73" name="Line 18"/>
          <p:cNvSpPr>
            <a:spLocks noChangeShapeType="1"/>
          </p:cNvSpPr>
          <p:nvPr/>
        </p:nvSpPr>
        <p:spPr bwMode="auto">
          <a:xfrm>
            <a:off x="1941197" y="5276850"/>
            <a:ext cx="173354" cy="0"/>
          </a:xfrm>
          <a:prstGeom prst="line">
            <a:avLst/>
          </a:prstGeom>
          <a:noFill/>
          <a:ln w="19050">
            <a:solidFill>
              <a:schemeClr val="tx1"/>
            </a:solidFill>
            <a:round/>
            <a:headEnd/>
            <a:tailEnd/>
          </a:ln>
          <a:effectLst/>
        </p:spPr>
        <p:txBody>
          <a:bodyPr/>
          <a:lstStyle/>
          <a:p>
            <a:endParaRPr lang="en-US" sz="2000">
              <a:latin typeface="Georgia" pitchFamily="18" charset="0"/>
            </a:endParaRPr>
          </a:p>
        </p:txBody>
      </p:sp>
      <p:grpSp>
        <p:nvGrpSpPr>
          <p:cNvPr id="74" name="Group 19"/>
          <p:cNvGrpSpPr>
            <a:grpSpLocks/>
          </p:cNvGrpSpPr>
          <p:nvPr/>
        </p:nvGrpSpPr>
        <p:grpSpPr bwMode="auto">
          <a:xfrm>
            <a:off x="1941197" y="3692527"/>
            <a:ext cx="173354" cy="1223963"/>
            <a:chOff x="2016" y="2112"/>
            <a:chExt cx="144" cy="768"/>
          </a:xfrm>
        </p:grpSpPr>
        <p:sp>
          <p:nvSpPr>
            <p:cNvPr id="75" name="Freeform 20"/>
            <p:cNvSpPr>
              <a:spLocks/>
            </p:cNvSpPr>
            <p:nvPr/>
          </p:nvSpPr>
          <p:spPr bwMode="auto">
            <a:xfrm>
              <a:off x="2016" y="2112"/>
              <a:ext cx="144" cy="400"/>
            </a:xfrm>
            <a:custGeom>
              <a:avLst/>
              <a:gdLst/>
              <a:ahLst/>
              <a:cxnLst>
                <a:cxn ang="0">
                  <a:pos x="144" y="8"/>
                </a:cxn>
                <a:cxn ang="0">
                  <a:pos x="96" y="56"/>
                </a:cxn>
                <a:cxn ang="0">
                  <a:pos x="48" y="344"/>
                </a:cxn>
                <a:cxn ang="0">
                  <a:pos x="0" y="392"/>
                </a:cxn>
              </a:cxnLst>
              <a:rect l="0" t="0" r="r" b="b"/>
              <a:pathLst>
                <a:path w="144" h="400">
                  <a:moveTo>
                    <a:pt x="144" y="8"/>
                  </a:moveTo>
                  <a:cubicBezTo>
                    <a:pt x="128" y="4"/>
                    <a:pt x="112" y="0"/>
                    <a:pt x="96" y="56"/>
                  </a:cubicBezTo>
                  <a:cubicBezTo>
                    <a:pt x="80" y="112"/>
                    <a:pt x="64" y="288"/>
                    <a:pt x="48" y="344"/>
                  </a:cubicBezTo>
                  <a:cubicBezTo>
                    <a:pt x="32" y="400"/>
                    <a:pt x="24" y="392"/>
                    <a:pt x="0" y="392"/>
                  </a:cubicBezTo>
                </a:path>
              </a:pathLst>
            </a:custGeom>
            <a:noFill/>
            <a:ln w="12700" cmpd="sng">
              <a:solidFill>
                <a:schemeClr val="tx1"/>
              </a:solidFill>
              <a:round/>
              <a:headEnd/>
              <a:tailEnd/>
            </a:ln>
            <a:effectLst/>
          </p:spPr>
          <p:txBody>
            <a:bodyPr/>
            <a:lstStyle/>
            <a:p>
              <a:endParaRPr lang="en-US" sz="2000">
                <a:latin typeface="Georgia" pitchFamily="18" charset="0"/>
              </a:endParaRPr>
            </a:p>
          </p:txBody>
        </p:sp>
        <p:sp>
          <p:nvSpPr>
            <p:cNvPr id="76" name="Freeform 21"/>
            <p:cNvSpPr>
              <a:spLocks/>
            </p:cNvSpPr>
            <p:nvPr/>
          </p:nvSpPr>
          <p:spPr bwMode="auto">
            <a:xfrm flipV="1">
              <a:off x="2016" y="2496"/>
              <a:ext cx="144" cy="384"/>
            </a:xfrm>
            <a:custGeom>
              <a:avLst/>
              <a:gdLst/>
              <a:ahLst/>
              <a:cxnLst>
                <a:cxn ang="0">
                  <a:pos x="144" y="8"/>
                </a:cxn>
                <a:cxn ang="0">
                  <a:pos x="96" y="56"/>
                </a:cxn>
                <a:cxn ang="0">
                  <a:pos x="48" y="344"/>
                </a:cxn>
                <a:cxn ang="0">
                  <a:pos x="0" y="392"/>
                </a:cxn>
              </a:cxnLst>
              <a:rect l="0" t="0" r="r" b="b"/>
              <a:pathLst>
                <a:path w="144" h="400">
                  <a:moveTo>
                    <a:pt x="144" y="8"/>
                  </a:moveTo>
                  <a:cubicBezTo>
                    <a:pt x="128" y="4"/>
                    <a:pt x="112" y="0"/>
                    <a:pt x="96" y="56"/>
                  </a:cubicBezTo>
                  <a:cubicBezTo>
                    <a:pt x="80" y="112"/>
                    <a:pt x="64" y="288"/>
                    <a:pt x="48" y="344"/>
                  </a:cubicBezTo>
                  <a:cubicBezTo>
                    <a:pt x="32" y="400"/>
                    <a:pt x="24" y="392"/>
                    <a:pt x="0" y="392"/>
                  </a:cubicBezTo>
                </a:path>
              </a:pathLst>
            </a:custGeom>
            <a:noFill/>
            <a:ln w="12700" cmpd="sng">
              <a:solidFill>
                <a:schemeClr val="tx1"/>
              </a:solidFill>
              <a:round/>
              <a:headEnd/>
              <a:tailEnd/>
            </a:ln>
            <a:effectLst/>
          </p:spPr>
          <p:txBody>
            <a:bodyPr/>
            <a:lstStyle/>
            <a:p>
              <a:endParaRPr lang="en-US" sz="2000">
                <a:latin typeface="Georgia" pitchFamily="18" charset="0"/>
              </a:endParaRPr>
            </a:p>
          </p:txBody>
        </p:sp>
      </p:grpSp>
      <p:sp>
        <p:nvSpPr>
          <p:cNvPr id="77" name="Rectangle 26"/>
          <p:cNvSpPr>
            <a:spLocks noChangeArrowheads="1"/>
          </p:cNvSpPr>
          <p:nvPr/>
        </p:nvSpPr>
        <p:spPr bwMode="auto">
          <a:xfrm>
            <a:off x="2287907" y="4589462"/>
            <a:ext cx="2678430" cy="287338"/>
          </a:xfrm>
          <a:prstGeom prst="rect">
            <a:avLst/>
          </a:prstGeom>
          <a:solidFill>
            <a:srgbClr val="0070C0"/>
          </a:solidFill>
          <a:ln w="9525">
            <a:noFill/>
            <a:miter lim="800000"/>
            <a:headEnd/>
            <a:tailEnd/>
          </a:ln>
          <a:effectLst/>
          <a:scene3d>
            <a:camera prst="legacyObliqueTopRight"/>
            <a:lightRig rig="legacyFlat3" dir="b"/>
          </a:scene3d>
          <a:sp3d extrusionH="430200" contourW="12700" prstMaterial="legacyMatte">
            <a:bevelT w="13500" h="13500" prst="angle"/>
            <a:bevelB w="13500" h="13500" prst="angle"/>
            <a:extrusionClr>
              <a:srgbClr val="92D050"/>
            </a:extrusionClr>
            <a:contourClr>
              <a:schemeClr val="bg2">
                <a:lumMod val="75000"/>
              </a:schemeClr>
            </a:contourClr>
          </a:sp3d>
        </p:spPr>
        <p:txBody>
          <a:bodyPr wrap="none" anchor="ctr">
            <a:flatTx/>
          </a:bodyPr>
          <a:lstStyle/>
          <a:p>
            <a:pPr algn="ctr"/>
            <a:r>
              <a:rPr lang="en-US" altLang="ko-KR" sz="2000" dirty="0">
                <a:solidFill>
                  <a:srgbClr val="FFFFFF"/>
                </a:solidFill>
                <a:latin typeface="Georgia" pitchFamily="18" charset="0"/>
                <a:ea typeface="굴림" pitchFamily="50" charset="-127"/>
              </a:rPr>
              <a:t>LINK</a:t>
            </a:r>
            <a:endParaRPr lang="en-US" sz="2000" dirty="0">
              <a:solidFill>
                <a:srgbClr val="FFFFFF"/>
              </a:solidFill>
              <a:latin typeface="Georgia" pitchFamily="18" charset="0"/>
            </a:endParaRPr>
          </a:p>
        </p:txBody>
      </p:sp>
      <p:sp>
        <p:nvSpPr>
          <p:cNvPr id="78" name="Rectangle 27"/>
          <p:cNvSpPr>
            <a:spLocks noChangeArrowheads="1"/>
          </p:cNvSpPr>
          <p:nvPr/>
        </p:nvSpPr>
        <p:spPr bwMode="auto">
          <a:xfrm>
            <a:off x="2287907" y="4087812"/>
            <a:ext cx="2678430" cy="331788"/>
          </a:xfrm>
          <a:prstGeom prst="rect">
            <a:avLst/>
          </a:prstGeom>
          <a:solidFill>
            <a:srgbClr val="0070C0"/>
          </a:solidFill>
          <a:ln w="9525">
            <a:noFill/>
            <a:miter lim="800000"/>
            <a:headEnd/>
            <a:tailEnd/>
          </a:ln>
          <a:effectLst/>
          <a:scene3d>
            <a:camera prst="legacyObliqueTopRight"/>
            <a:lightRig rig="legacyFlat3" dir="b"/>
          </a:scene3d>
          <a:sp3d extrusionH="430200" contourW="12700" prstMaterial="legacyMatte">
            <a:bevelT w="13500" h="13500" prst="angle"/>
            <a:bevelB w="13500" h="13500" prst="angle"/>
            <a:extrusionClr>
              <a:srgbClr val="92D050"/>
            </a:extrusionClr>
            <a:contourClr>
              <a:schemeClr val="bg2">
                <a:lumMod val="75000"/>
              </a:schemeClr>
            </a:contourClr>
          </a:sp3d>
        </p:spPr>
        <p:txBody>
          <a:bodyPr wrap="none" anchor="ctr">
            <a:flatTx/>
          </a:bodyPr>
          <a:lstStyle/>
          <a:p>
            <a:pPr algn="ctr"/>
            <a:r>
              <a:rPr lang="en-US" altLang="ko-KR" sz="2000">
                <a:solidFill>
                  <a:srgbClr val="FFFFFF"/>
                </a:solidFill>
                <a:latin typeface="Georgia" pitchFamily="18" charset="0"/>
                <a:ea typeface="굴림" pitchFamily="50" charset="-127"/>
              </a:rPr>
              <a:t>Network</a:t>
            </a:r>
            <a:endParaRPr lang="en-US" sz="2000">
              <a:solidFill>
                <a:srgbClr val="FFFFFF"/>
              </a:solidFill>
              <a:latin typeface="Georgia" pitchFamily="18" charset="0"/>
            </a:endParaRPr>
          </a:p>
        </p:txBody>
      </p:sp>
      <p:sp>
        <p:nvSpPr>
          <p:cNvPr id="79" name="Rectangle 28"/>
          <p:cNvSpPr>
            <a:spLocks noChangeArrowheads="1"/>
          </p:cNvSpPr>
          <p:nvPr/>
        </p:nvSpPr>
        <p:spPr bwMode="auto">
          <a:xfrm>
            <a:off x="2287907" y="3581401"/>
            <a:ext cx="2678430" cy="334963"/>
          </a:xfrm>
          <a:prstGeom prst="rect">
            <a:avLst/>
          </a:prstGeom>
          <a:solidFill>
            <a:srgbClr val="0070C0"/>
          </a:solidFill>
          <a:ln w="9525">
            <a:noFill/>
            <a:miter lim="800000"/>
            <a:headEnd/>
            <a:tailEnd/>
          </a:ln>
          <a:effectLst/>
          <a:scene3d>
            <a:camera prst="legacyObliqueTopRight"/>
            <a:lightRig rig="legacyFlat3" dir="b"/>
          </a:scene3d>
          <a:sp3d extrusionH="430200" contourW="12700" prstMaterial="legacyMatte">
            <a:bevelT w="13500" h="13500" prst="angle"/>
            <a:bevelB w="13500" h="13500" prst="angle"/>
            <a:extrusionClr>
              <a:srgbClr val="92D050"/>
            </a:extrusionClr>
            <a:contourClr>
              <a:schemeClr val="bg2">
                <a:lumMod val="75000"/>
              </a:schemeClr>
            </a:contourClr>
          </a:sp3d>
        </p:spPr>
        <p:txBody>
          <a:bodyPr wrap="none" anchor="ctr">
            <a:flatTx/>
          </a:bodyPr>
          <a:lstStyle/>
          <a:p>
            <a:pPr algn="ctr"/>
            <a:r>
              <a:rPr lang="en-US" altLang="ko-KR" sz="2000" dirty="0">
                <a:solidFill>
                  <a:srgbClr val="FFFFFF"/>
                </a:solidFill>
                <a:latin typeface="Georgia" pitchFamily="18" charset="0"/>
                <a:ea typeface="굴림" pitchFamily="50" charset="-127"/>
              </a:rPr>
              <a:t>Transport</a:t>
            </a:r>
            <a:endParaRPr lang="en-US" sz="2000" dirty="0">
              <a:solidFill>
                <a:srgbClr val="FFFFFF"/>
              </a:solidFill>
              <a:latin typeface="Georgia" pitchFamily="18" charset="0"/>
            </a:endParaRPr>
          </a:p>
        </p:txBody>
      </p:sp>
      <p:sp>
        <p:nvSpPr>
          <p:cNvPr id="80" name="Rectangle 29"/>
          <p:cNvSpPr>
            <a:spLocks noChangeArrowheads="1"/>
          </p:cNvSpPr>
          <p:nvPr/>
        </p:nvSpPr>
        <p:spPr bwMode="auto">
          <a:xfrm>
            <a:off x="5852160" y="5029200"/>
            <a:ext cx="2011680" cy="762000"/>
          </a:xfrm>
          <a:prstGeom prst="rect">
            <a:avLst/>
          </a:prstGeom>
          <a:solidFill>
            <a:srgbClr val="0070C0"/>
          </a:solidFill>
          <a:ln w="9525">
            <a:noFill/>
            <a:miter lim="800000"/>
            <a:headEnd/>
            <a:tailEnd/>
          </a:ln>
          <a:effectLst/>
          <a:scene3d>
            <a:camera prst="legacyObliqueTopRight"/>
            <a:lightRig rig="legacyFlat3" dir="b"/>
          </a:scene3d>
          <a:sp3d extrusionH="430200" contourW="12700" prstMaterial="legacyMatte">
            <a:bevelT w="13500" h="13500" prst="angle"/>
            <a:bevelB w="13500" h="13500" prst="angle"/>
            <a:extrusionClr>
              <a:srgbClr val="92D050"/>
            </a:extrusionClr>
            <a:contourClr>
              <a:schemeClr val="bg2">
                <a:lumMod val="75000"/>
              </a:schemeClr>
            </a:contourClr>
          </a:sp3d>
        </p:spPr>
        <p:txBody>
          <a:bodyPr wrap="none" anchor="ctr">
            <a:flatTx/>
          </a:bodyPr>
          <a:lstStyle/>
          <a:p>
            <a:pPr algn="ctr"/>
            <a:r>
              <a:rPr lang="en-US" altLang="ko-KR" sz="2000" dirty="0">
                <a:solidFill>
                  <a:srgbClr val="FFFFFF"/>
                </a:solidFill>
                <a:latin typeface="Georgia" pitchFamily="18" charset="0"/>
                <a:ea typeface="굴림" pitchFamily="50" charset="-127"/>
              </a:rPr>
              <a:t>ASIC</a:t>
            </a:r>
          </a:p>
          <a:p>
            <a:pPr algn="ctr"/>
            <a:r>
              <a:rPr lang="en-US" altLang="ko-KR" sz="2000" dirty="0">
                <a:solidFill>
                  <a:srgbClr val="FFFFFF"/>
                </a:solidFill>
                <a:latin typeface="Georgia" pitchFamily="18" charset="0"/>
                <a:ea typeface="굴림" pitchFamily="50" charset="-127"/>
              </a:rPr>
              <a:t>(Hardware)</a:t>
            </a:r>
            <a:endParaRPr lang="en-US" sz="2000" dirty="0">
              <a:solidFill>
                <a:srgbClr val="FFFFFF"/>
              </a:solidFill>
              <a:latin typeface="Georgia" pitchFamily="18" charset="0"/>
            </a:endParaRPr>
          </a:p>
        </p:txBody>
      </p:sp>
      <p:sp>
        <p:nvSpPr>
          <p:cNvPr id="81" name="Rectangle 30"/>
          <p:cNvSpPr>
            <a:spLocks noChangeArrowheads="1"/>
          </p:cNvSpPr>
          <p:nvPr/>
        </p:nvSpPr>
        <p:spPr bwMode="auto">
          <a:xfrm>
            <a:off x="5831206" y="3549652"/>
            <a:ext cx="2032634" cy="1103313"/>
          </a:xfrm>
          <a:prstGeom prst="rect">
            <a:avLst/>
          </a:prstGeom>
          <a:solidFill>
            <a:srgbClr val="0070C0"/>
          </a:solidFill>
          <a:ln w="9525">
            <a:noFill/>
            <a:miter lim="800000"/>
            <a:headEnd/>
            <a:tailEnd/>
          </a:ln>
          <a:effectLst/>
          <a:scene3d>
            <a:camera prst="legacyObliqueTopRight"/>
            <a:lightRig rig="legacyFlat3" dir="b"/>
          </a:scene3d>
          <a:sp3d extrusionH="430200" contourW="12700" prstMaterial="legacyMatte">
            <a:bevelT w="13500" h="13500" prst="angle"/>
            <a:bevelB w="13500" h="13500" prst="angle"/>
            <a:extrusionClr>
              <a:srgbClr val="92D050"/>
            </a:extrusionClr>
            <a:contourClr>
              <a:schemeClr val="bg2">
                <a:lumMod val="75000"/>
              </a:schemeClr>
            </a:contourClr>
          </a:sp3d>
        </p:spPr>
        <p:txBody>
          <a:bodyPr wrap="none" anchor="ctr">
            <a:flatTx/>
          </a:bodyPr>
          <a:lstStyle/>
          <a:p>
            <a:pPr algn="ctr"/>
            <a:r>
              <a:rPr lang="en-US" altLang="ko-KR" sz="2000" dirty="0">
                <a:solidFill>
                  <a:srgbClr val="FFFFFF"/>
                </a:solidFill>
                <a:latin typeface="Georgia" pitchFamily="18" charset="0"/>
                <a:ea typeface="굴림" pitchFamily="50" charset="-127"/>
              </a:rPr>
              <a:t>GPP</a:t>
            </a:r>
          </a:p>
          <a:p>
            <a:pPr algn="ctr"/>
            <a:r>
              <a:rPr lang="en-US" altLang="ko-KR" sz="2000" dirty="0">
                <a:solidFill>
                  <a:srgbClr val="FFFFFF"/>
                </a:solidFill>
                <a:latin typeface="Georgia" pitchFamily="18" charset="0"/>
                <a:ea typeface="굴림" pitchFamily="50" charset="-127"/>
              </a:rPr>
              <a:t>(Software)</a:t>
            </a:r>
            <a:endParaRPr lang="en-US" sz="2000" dirty="0">
              <a:solidFill>
                <a:srgbClr val="FFFFFF"/>
              </a:solidFill>
              <a:latin typeface="Georgia" pitchFamily="18" charset="0"/>
            </a:endParaRPr>
          </a:p>
        </p:txBody>
      </p:sp>
      <p:sp>
        <p:nvSpPr>
          <p:cNvPr id="82" name="Line 31"/>
          <p:cNvSpPr>
            <a:spLocks noChangeShapeType="1"/>
          </p:cNvSpPr>
          <p:nvPr/>
        </p:nvSpPr>
        <p:spPr bwMode="auto">
          <a:xfrm>
            <a:off x="5052061" y="3621090"/>
            <a:ext cx="691515" cy="96837"/>
          </a:xfrm>
          <a:prstGeom prst="line">
            <a:avLst/>
          </a:prstGeom>
          <a:noFill/>
          <a:ln w="38100">
            <a:solidFill>
              <a:srgbClr val="FF0000"/>
            </a:solidFill>
            <a:round/>
            <a:headEnd/>
            <a:tailEnd type="triangle" w="med" len="med"/>
          </a:ln>
          <a:effectLst/>
        </p:spPr>
        <p:txBody>
          <a:bodyPr/>
          <a:lstStyle/>
          <a:p>
            <a:endParaRPr lang="en-US" sz="2000">
              <a:latin typeface="Georgia" pitchFamily="18" charset="0"/>
            </a:endParaRPr>
          </a:p>
        </p:txBody>
      </p:sp>
      <p:sp>
        <p:nvSpPr>
          <p:cNvPr id="83" name="Line 32"/>
          <p:cNvSpPr>
            <a:spLocks noChangeShapeType="1"/>
          </p:cNvSpPr>
          <p:nvPr/>
        </p:nvSpPr>
        <p:spPr bwMode="auto">
          <a:xfrm flipV="1">
            <a:off x="5052061" y="4070350"/>
            <a:ext cx="691515" cy="44450"/>
          </a:xfrm>
          <a:prstGeom prst="line">
            <a:avLst/>
          </a:prstGeom>
          <a:noFill/>
          <a:ln w="38100">
            <a:solidFill>
              <a:srgbClr val="FF0000"/>
            </a:solidFill>
            <a:round/>
            <a:headEnd/>
            <a:tailEnd type="triangle" w="med" len="med"/>
          </a:ln>
          <a:effectLst/>
        </p:spPr>
        <p:txBody>
          <a:bodyPr/>
          <a:lstStyle/>
          <a:p>
            <a:endParaRPr lang="en-US" sz="2000">
              <a:latin typeface="Georgia" pitchFamily="18" charset="0"/>
            </a:endParaRPr>
          </a:p>
        </p:txBody>
      </p:sp>
      <p:sp>
        <p:nvSpPr>
          <p:cNvPr id="84" name="Line 33"/>
          <p:cNvSpPr>
            <a:spLocks noChangeShapeType="1"/>
          </p:cNvSpPr>
          <p:nvPr/>
        </p:nvSpPr>
        <p:spPr bwMode="auto">
          <a:xfrm flipV="1">
            <a:off x="5052061" y="4383088"/>
            <a:ext cx="691515" cy="265112"/>
          </a:xfrm>
          <a:prstGeom prst="line">
            <a:avLst/>
          </a:prstGeom>
          <a:noFill/>
          <a:ln w="38100">
            <a:solidFill>
              <a:srgbClr val="FF0000"/>
            </a:solidFill>
            <a:round/>
            <a:headEnd/>
            <a:tailEnd type="triangle" w="med" len="med"/>
          </a:ln>
          <a:effectLst/>
        </p:spPr>
        <p:txBody>
          <a:bodyPr/>
          <a:lstStyle/>
          <a:p>
            <a:endParaRPr lang="en-US" sz="2000">
              <a:latin typeface="Georgia" pitchFamily="18" charset="0"/>
            </a:endParaRPr>
          </a:p>
        </p:txBody>
      </p:sp>
      <p:sp>
        <p:nvSpPr>
          <p:cNvPr id="85" name="Line 34"/>
          <p:cNvSpPr>
            <a:spLocks noChangeShapeType="1"/>
          </p:cNvSpPr>
          <p:nvPr/>
        </p:nvSpPr>
        <p:spPr bwMode="auto">
          <a:xfrm flipV="1">
            <a:off x="5029201" y="4724402"/>
            <a:ext cx="691515" cy="334963"/>
          </a:xfrm>
          <a:prstGeom prst="line">
            <a:avLst/>
          </a:prstGeom>
          <a:noFill/>
          <a:ln w="38100">
            <a:solidFill>
              <a:srgbClr val="FF0000"/>
            </a:solidFill>
            <a:round/>
            <a:headEnd/>
            <a:tailEnd type="triangle" w="med" len="med"/>
          </a:ln>
          <a:effectLst/>
        </p:spPr>
        <p:txBody>
          <a:bodyPr/>
          <a:lstStyle/>
          <a:p>
            <a:endParaRPr lang="en-US" sz="2000">
              <a:latin typeface="Georgia" pitchFamily="18" charset="0"/>
            </a:endParaRPr>
          </a:p>
        </p:txBody>
      </p:sp>
      <p:sp>
        <p:nvSpPr>
          <p:cNvPr id="86" name="Line 35"/>
          <p:cNvSpPr>
            <a:spLocks noChangeShapeType="1"/>
          </p:cNvSpPr>
          <p:nvPr/>
        </p:nvSpPr>
        <p:spPr bwMode="auto">
          <a:xfrm flipV="1">
            <a:off x="5120640" y="5334000"/>
            <a:ext cx="731520" cy="228600"/>
          </a:xfrm>
          <a:prstGeom prst="line">
            <a:avLst/>
          </a:prstGeom>
          <a:noFill/>
          <a:ln w="38100">
            <a:solidFill>
              <a:srgbClr val="FF0000"/>
            </a:solidFill>
            <a:round/>
            <a:headEnd/>
            <a:tailEnd type="triangle" w="med" len="med"/>
          </a:ln>
          <a:effectLst/>
        </p:spPr>
        <p:txBody>
          <a:bodyPr/>
          <a:lstStyle/>
          <a:p>
            <a:endParaRPr lang="en-US" sz="2000">
              <a:latin typeface="Georgia" pitchFamily="18" charset="0"/>
            </a:endParaRPr>
          </a:p>
        </p:txBody>
      </p:sp>
      <p:sp>
        <p:nvSpPr>
          <p:cNvPr id="87" name="Rectangle 40"/>
          <p:cNvSpPr>
            <a:spLocks noChangeArrowheads="1"/>
          </p:cNvSpPr>
          <p:nvPr/>
        </p:nvSpPr>
        <p:spPr bwMode="auto">
          <a:xfrm>
            <a:off x="3930017" y="2349500"/>
            <a:ext cx="1282064" cy="719138"/>
          </a:xfrm>
          <a:prstGeom prst="rect">
            <a:avLst/>
          </a:prstGeom>
          <a:solidFill>
            <a:srgbClr val="0070C0"/>
          </a:solidFill>
          <a:ln w="9525">
            <a:noFill/>
            <a:miter lim="800000"/>
            <a:headEnd/>
            <a:tailEnd/>
          </a:ln>
          <a:effectLst>
            <a:outerShdw blurRad="50800" dist="50800" dir="5400000" algn="ctr" rotWithShape="0">
              <a:schemeClr val="bg2">
                <a:lumMod val="75000"/>
              </a:schemeClr>
            </a:outerShdw>
          </a:effectLst>
          <a:scene3d>
            <a:camera prst="legacyObliqueTopRight"/>
            <a:lightRig rig="legacyFlat3" dir="b"/>
          </a:scene3d>
          <a:sp3d extrusionH="430200" contourW="12700" prstMaterial="legacyMatte">
            <a:bevelT w="13500" h="13500" prst="angle"/>
            <a:bevelB w="13500" h="13500" prst="angle"/>
            <a:extrusionClr>
              <a:srgbClr val="92D050"/>
            </a:extrusionClr>
            <a:contourClr>
              <a:schemeClr val="bg2">
                <a:lumMod val="75000"/>
              </a:schemeClr>
            </a:contourClr>
          </a:sp3d>
        </p:spPr>
        <p:txBody>
          <a:bodyPr wrap="none" anchor="ctr">
            <a:flatTx/>
          </a:bodyPr>
          <a:lstStyle/>
          <a:p>
            <a:pPr algn="ctr"/>
            <a:r>
              <a:rPr lang="en-US" sz="2000" dirty="0">
                <a:solidFill>
                  <a:srgbClr val="FFFFFF"/>
                </a:solidFill>
                <a:latin typeface="Georgia" pitchFamily="18" charset="0"/>
              </a:rPr>
              <a:t>Video</a:t>
            </a:r>
          </a:p>
          <a:p>
            <a:pPr algn="ctr"/>
            <a:r>
              <a:rPr lang="en-US" sz="2000" dirty="0">
                <a:solidFill>
                  <a:srgbClr val="FFFFFF"/>
                </a:solidFill>
                <a:latin typeface="Georgia" pitchFamily="18" charset="0"/>
              </a:rPr>
              <a:t>MPEG</a:t>
            </a:r>
          </a:p>
        </p:txBody>
      </p:sp>
      <p:sp>
        <p:nvSpPr>
          <p:cNvPr id="88" name="Rectangle 50"/>
          <p:cNvSpPr>
            <a:spLocks noChangeArrowheads="1"/>
          </p:cNvSpPr>
          <p:nvPr/>
        </p:nvSpPr>
        <p:spPr bwMode="auto">
          <a:xfrm>
            <a:off x="5831206" y="2276477"/>
            <a:ext cx="1381125" cy="792163"/>
          </a:xfrm>
          <a:prstGeom prst="rect">
            <a:avLst/>
          </a:prstGeom>
          <a:solidFill>
            <a:srgbClr val="0070C0"/>
          </a:solidFill>
          <a:ln w="9525">
            <a:noFill/>
            <a:miter lim="800000"/>
            <a:headEnd/>
            <a:tailEnd/>
          </a:ln>
          <a:effectLst/>
          <a:scene3d>
            <a:camera prst="legacyObliqueTopRight"/>
            <a:lightRig rig="legacyFlat3" dir="b"/>
          </a:scene3d>
          <a:sp3d extrusionH="430200" contourW="12700" prstMaterial="legacyMatte">
            <a:bevelT w="13500" h="13500" prst="angle"/>
            <a:bevelB w="13500" h="13500" prst="angle"/>
            <a:extrusionClr>
              <a:srgbClr val="92D050"/>
            </a:extrusionClr>
            <a:contourClr>
              <a:schemeClr val="bg2">
                <a:lumMod val="75000"/>
              </a:schemeClr>
            </a:contourClr>
          </a:sp3d>
        </p:spPr>
        <p:txBody>
          <a:bodyPr wrap="none" anchor="ctr">
            <a:flatTx/>
          </a:bodyPr>
          <a:lstStyle/>
          <a:p>
            <a:pPr algn="ctr"/>
            <a:r>
              <a:rPr lang="en-US" altLang="ko-KR" sz="2000">
                <a:solidFill>
                  <a:srgbClr val="FFFFFF"/>
                </a:solidFill>
                <a:latin typeface="Georgia" pitchFamily="18" charset="0"/>
                <a:ea typeface="굴림" pitchFamily="50" charset="-127"/>
              </a:rPr>
              <a:t>GPP</a:t>
            </a:r>
          </a:p>
          <a:p>
            <a:pPr algn="ctr"/>
            <a:r>
              <a:rPr lang="en-US" altLang="ko-KR" sz="2000">
                <a:solidFill>
                  <a:srgbClr val="FFFFFF"/>
                </a:solidFill>
                <a:latin typeface="Georgia" pitchFamily="18" charset="0"/>
                <a:ea typeface="굴림" pitchFamily="50" charset="-127"/>
              </a:rPr>
              <a:t>(Software)</a:t>
            </a:r>
            <a:endParaRPr lang="en-US" sz="2000">
              <a:solidFill>
                <a:srgbClr val="FFFFFF"/>
              </a:solidFill>
              <a:latin typeface="Georgia" pitchFamily="18" charset="0"/>
            </a:endParaRPr>
          </a:p>
        </p:txBody>
      </p:sp>
      <p:sp>
        <p:nvSpPr>
          <p:cNvPr id="89" name="Rectangle 51"/>
          <p:cNvSpPr>
            <a:spLocks noChangeArrowheads="1"/>
          </p:cNvSpPr>
          <p:nvPr/>
        </p:nvSpPr>
        <p:spPr bwMode="auto">
          <a:xfrm>
            <a:off x="7299961" y="2276477"/>
            <a:ext cx="1752600" cy="792163"/>
          </a:xfrm>
          <a:prstGeom prst="rect">
            <a:avLst/>
          </a:prstGeom>
          <a:solidFill>
            <a:srgbClr val="0070C0"/>
          </a:solidFill>
          <a:ln w="9525">
            <a:noFill/>
            <a:miter lim="800000"/>
            <a:headEnd/>
            <a:tailEnd/>
          </a:ln>
          <a:effectLst/>
          <a:scene3d>
            <a:camera prst="legacyObliqueTopRight"/>
            <a:lightRig rig="legacyFlat3" dir="b"/>
          </a:scene3d>
          <a:sp3d extrusionH="430200" contourW="12700" prstMaterial="legacyMatte">
            <a:bevelT w="13500" h="13500" prst="angle"/>
            <a:bevelB w="13500" h="13500" prst="angle"/>
            <a:extrusionClr>
              <a:srgbClr val="92D050"/>
            </a:extrusionClr>
            <a:contourClr>
              <a:schemeClr val="bg2">
                <a:lumMod val="75000"/>
              </a:schemeClr>
            </a:contourClr>
          </a:sp3d>
        </p:spPr>
        <p:txBody>
          <a:bodyPr wrap="none" anchor="ctr">
            <a:flatTx/>
          </a:bodyPr>
          <a:lstStyle/>
          <a:p>
            <a:pPr algn="ctr"/>
            <a:r>
              <a:rPr lang="en-US" sz="2000" dirty="0">
                <a:solidFill>
                  <a:srgbClr val="FFFFFF"/>
                </a:solidFill>
                <a:latin typeface="Georgia" pitchFamily="18" charset="0"/>
              </a:rPr>
              <a:t>DSP/</a:t>
            </a:r>
          </a:p>
          <a:p>
            <a:pPr algn="ctr"/>
            <a:r>
              <a:rPr lang="en-US" sz="2000" dirty="0">
                <a:solidFill>
                  <a:srgbClr val="FFFFFF"/>
                </a:solidFill>
                <a:latin typeface="Georgia" pitchFamily="18" charset="0"/>
              </a:rPr>
              <a:t>Accel</a:t>
            </a:r>
            <a:r>
              <a:rPr lang="en-US" altLang="ko-KR" sz="2000" dirty="0">
                <a:solidFill>
                  <a:srgbClr val="FFFFFF"/>
                </a:solidFill>
                <a:latin typeface="Georgia" pitchFamily="18" charset="0"/>
                <a:ea typeface="굴림" pitchFamily="50" charset="-127"/>
              </a:rPr>
              <a:t>er</a:t>
            </a:r>
            <a:r>
              <a:rPr lang="en-US" sz="2000" dirty="0">
                <a:solidFill>
                  <a:srgbClr val="FFFFFF"/>
                </a:solidFill>
                <a:latin typeface="Georgia" pitchFamily="18" charset="0"/>
              </a:rPr>
              <a:t>ator</a:t>
            </a:r>
          </a:p>
        </p:txBody>
      </p:sp>
      <p:sp>
        <p:nvSpPr>
          <p:cNvPr id="90" name="Text Box 52"/>
          <p:cNvSpPr txBox="1">
            <a:spLocks noChangeArrowheads="1"/>
          </p:cNvSpPr>
          <p:nvPr/>
        </p:nvSpPr>
        <p:spPr bwMode="auto">
          <a:xfrm>
            <a:off x="274321" y="2308225"/>
            <a:ext cx="1314450" cy="677108"/>
          </a:xfrm>
          <a:prstGeom prst="rect">
            <a:avLst/>
          </a:prstGeom>
          <a:noFill/>
          <a:ln w="9525">
            <a:noFill/>
            <a:miter lim="800000"/>
            <a:headEnd/>
            <a:tailEnd/>
          </a:ln>
          <a:effectLst/>
        </p:spPr>
        <p:txBody>
          <a:bodyPr>
            <a:spAutoFit/>
          </a:bodyPr>
          <a:lstStyle/>
          <a:p>
            <a:pPr>
              <a:lnSpc>
                <a:spcPct val="30000"/>
              </a:lnSpc>
              <a:spcBef>
                <a:spcPct val="50000"/>
              </a:spcBef>
            </a:pPr>
            <a:endParaRPr lang="en-US" altLang="ko-KR" sz="2000" dirty="0">
              <a:latin typeface="Georgia" pitchFamily="18" charset="0"/>
              <a:ea typeface="굴림" pitchFamily="50" charset="-127"/>
              <a:cs typeface="Arial" charset="0"/>
            </a:endParaRPr>
          </a:p>
          <a:p>
            <a:pPr>
              <a:lnSpc>
                <a:spcPct val="30000"/>
              </a:lnSpc>
              <a:spcBef>
                <a:spcPct val="50000"/>
              </a:spcBef>
            </a:pPr>
            <a:r>
              <a:rPr lang="en-US" altLang="ko-KR" sz="2000" dirty="0">
                <a:latin typeface="Georgia" pitchFamily="18" charset="0"/>
                <a:ea typeface="굴림" pitchFamily="50" charset="-127"/>
                <a:cs typeface="Arial" charset="0"/>
              </a:rPr>
              <a:t>Source </a:t>
            </a:r>
          </a:p>
          <a:p>
            <a:pPr>
              <a:lnSpc>
                <a:spcPct val="30000"/>
              </a:lnSpc>
              <a:spcBef>
                <a:spcPct val="50000"/>
              </a:spcBef>
            </a:pPr>
            <a:r>
              <a:rPr lang="en-US" altLang="ko-KR" sz="2000" dirty="0">
                <a:latin typeface="Georgia" pitchFamily="18" charset="0"/>
                <a:ea typeface="굴림" pitchFamily="50" charset="-127"/>
                <a:cs typeface="Arial" charset="0"/>
              </a:rPr>
              <a:t>coding</a:t>
            </a:r>
            <a:endParaRPr lang="en-US" sz="2000" dirty="0">
              <a:latin typeface="Georgia" pitchFamily="18" charset="0"/>
              <a:ea typeface="굴림" pitchFamily="50" charset="-127"/>
              <a:cs typeface="Arial" charset="0"/>
            </a:endParaRPr>
          </a:p>
        </p:txBody>
      </p:sp>
      <p:sp>
        <p:nvSpPr>
          <p:cNvPr id="91" name="Line 53"/>
          <p:cNvSpPr>
            <a:spLocks noChangeShapeType="1"/>
          </p:cNvSpPr>
          <p:nvPr/>
        </p:nvSpPr>
        <p:spPr bwMode="auto">
          <a:xfrm>
            <a:off x="1554481" y="2708275"/>
            <a:ext cx="173355" cy="0"/>
          </a:xfrm>
          <a:prstGeom prst="line">
            <a:avLst/>
          </a:prstGeom>
          <a:noFill/>
          <a:ln w="19050">
            <a:solidFill>
              <a:schemeClr val="tx1"/>
            </a:solidFill>
            <a:round/>
            <a:headEnd/>
            <a:tailEnd/>
          </a:ln>
          <a:effectLst/>
        </p:spPr>
        <p:txBody>
          <a:bodyPr/>
          <a:lstStyle/>
          <a:p>
            <a:endParaRPr lang="en-US" sz="2000">
              <a:latin typeface="Georgia" pitchFamily="18" charset="0"/>
            </a:endParaRPr>
          </a:p>
        </p:txBody>
      </p:sp>
      <p:sp>
        <p:nvSpPr>
          <p:cNvPr id="92" name="Line 54"/>
          <p:cNvSpPr>
            <a:spLocks noChangeShapeType="1"/>
          </p:cNvSpPr>
          <p:nvPr/>
        </p:nvSpPr>
        <p:spPr bwMode="auto">
          <a:xfrm>
            <a:off x="5248274" y="2708275"/>
            <a:ext cx="603886" cy="0"/>
          </a:xfrm>
          <a:prstGeom prst="line">
            <a:avLst/>
          </a:prstGeom>
          <a:noFill/>
          <a:ln w="38100">
            <a:solidFill>
              <a:srgbClr val="FF0000"/>
            </a:solidFill>
            <a:round/>
            <a:headEnd/>
            <a:tailEnd type="triangle" w="med" len="med"/>
          </a:ln>
          <a:effectLst/>
        </p:spPr>
        <p:txBody>
          <a:bodyPr/>
          <a:lstStyle/>
          <a:p>
            <a:endParaRPr lang="en-US" sz="2000">
              <a:latin typeface="Georgia" pitchFamily="18" charset="0"/>
            </a:endParaRPr>
          </a:p>
        </p:txBody>
      </p:sp>
      <p:sp>
        <p:nvSpPr>
          <p:cNvPr id="93" name="Line 57"/>
          <p:cNvSpPr>
            <a:spLocks noChangeShapeType="1"/>
          </p:cNvSpPr>
          <p:nvPr/>
        </p:nvSpPr>
        <p:spPr bwMode="auto">
          <a:xfrm>
            <a:off x="3150870" y="3068638"/>
            <a:ext cx="0" cy="360362"/>
          </a:xfrm>
          <a:prstGeom prst="line">
            <a:avLst/>
          </a:prstGeom>
          <a:noFill/>
          <a:ln w="28575">
            <a:solidFill>
              <a:srgbClr val="FF0000"/>
            </a:solidFill>
            <a:round/>
            <a:headEnd type="triangle" w="med" len="med"/>
            <a:tailEnd type="triangle" w="med" len="med"/>
          </a:ln>
          <a:effectLst/>
        </p:spPr>
        <p:txBody>
          <a:bodyPr/>
          <a:lstStyle/>
          <a:p>
            <a:endParaRPr lang="en-US" sz="2000">
              <a:latin typeface="Georgia" pitchFamily="18" charset="0"/>
            </a:endParaRPr>
          </a:p>
        </p:txBody>
      </p:sp>
      <p:sp>
        <p:nvSpPr>
          <p:cNvPr id="94" name="Line 58"/>
          <p:cNvSpPr>
            <a:spLocks noChangeShapeType="1"/>
          </p:cNvSpPr>
          <p:nvPr/>
        </p:nvSpPr>
        <p:spPr bwMode="auto">
          <a:xfrm flipH="1">
            <a:off x="4448176" y="3068638"/>
            <a:ext cx="0" cy="360362"/>
          </a:xfrm>
          <a:prstGeom prst="line">
            <a:avLst/>
          </a:prstGeom>
          <a:noFill/>
          <a:ln w="28575">
            <a:solidFill>
              <a:srgbClr val="FF0000"/>
            </a:solidFill>
            <a:round/>
            <a:headEnd type="triangle" w="med" len="med"/>
            <a:tailEnd type="triangle" w="med" len="med"/>
          </a:ln>
          <a:effectLst/>
        </p:spPr>
        <p:txBody>
          <a:bodyPr/>
          <a:lstStyle/>
          <a:p>
            <a:endParaRPr lang="en-US" sz="2000">
              <a:latin typeface="Georgia" pitchFamily="18" charset="0"/>
            </a:endParaRPr>
          </a:p>
        </p:txBody>
      </p:sp>
      <p:sp>
        <p:nvSpPr>
          <p:cNvPr id="95" name="Text Box 59"/>
          <p:cNvSpPr txBox="1">
            <a:spLocks noChangeArrowheads="1"/>
          </p:cNvSpPr>
          <p:nvPr/>
        </p:nvSpPr>
        <p:spPr bwMode="auto">
          <a:xfrm>
            <a:off x="9330691" y="2362202"/>
            <a:ext cx="1642110" cy="618631"/>
          </a:xfrm>
          <a:prstGeom prst="rect">
            <a:avLst/>
          </a:prstGeom>
          <a:noFill/>
          <a:ln w="9525">
            <a:noFill/>
            <a:miter lim="800000"/>
            <a:headEnd/>
            <a:tailEnd/>
          </a:ln>
          <a:effectLst/>
        </p:spPr>
        <p:txBody>
          <a:bodyPr>
            <a:spAutoFit/>
          </a:bodyPr>
          <a:lstStyle/>
          <a:p>
            <a:pPr>
              <a:lnSpc>
                <a:spcPct val="30000"/>
              </a:lnSpc>
              <a:spcBef>
                <a:spcPct val="50000"/>
              </a:spcBef>
            </a:pPr>
            <a:endParaRPr lang="en-US" altLang="ko-KR" dirty="0">
              <a:latin typeface="Georgia" pitchFamily="18" charset="0"/>
              <a:ea typeface="굴림" pitchFamily="50" charset="-127"/>
              <a:cs typeface="Arial" charset="0"/>
            </a:endParaRPr>
          </a:p>
          <a:p>
            <a:pPr>
              <a:lnSpc>
                <a:spcPct val="30000"/>
              </a:lnSpc>
              <a:spcBef>
                <a:spcPct val="50000"/>
              </a:spcBef>
            </a:pPr>
            <a:r>
              <a:rPr lang="en-US" dirty="0">
                <a:latin typeface="Georgia" pitchFamily="18" charset="0"/>
                <a:ea typeface="굴림" pitchFamily="50" charset="-127"/>
                <a:cs typeface="Arial" charset="0"/>
              </a:rPr>
              <a:t>Application</a:t>
            </a:r>
          </a:p>
          <a:p>
            <a:pPr>
              <a:lnSpc>
                <a:spcPct val="30000"/>
              </a:lnSpc>
              <a:spcBef>
                <a:spcPct val="50000"/>
              </a:spcBef>
            </a:pPr>
            <a:r>
              <a:rPr lang="en-US" dirty="0">
                <a:latin typeface="Georgia" pitchFamily="18" charset="0"/>
                <a:ea typeface="굴림" pitchFamily="50" charset="-127"/>
                <a:cs typeface="Arial" charset="0"/>
              </a:rPr>
              <a:t>Processor</a:t>
            </a:r>
          </a:p>
        </p:txBody>
      </p:sp>
      <p:sp>
        <p:nvSpPr>
          <p:cNvPr id="96" name="Text Box 60"/>
          <p:cNvSpPr txBox="1">
            <a:spLocks noChangeArrowheads="1"/>
          </p:cNvSpPr>
          <p:nvPr/>
        </p:nvSpPr>
        <p:spPr bwMode="auto">
          <a:xfrm>
            <a:off x="8138161" y="3733800"/>
            <a:ext cx="1642110" cy="677108"/>
          </a:xfrm>
          <a:prstGeom prst="rect">
            <a:avLst/>
          </a:prstGeom>
          <a:noFill/>
          <a:ln w="9525">
            <a:noFill/>
            <a:miter lim="800000"/>
            <a:headEnd/>
            <a:tailEnd/>
          </a:ln>
          <a:effectLst/>
        </p:spPr>
        <p:txBody>
          <a:bodyPr>
            <a:spAutoFit/>
          </a:bodyPr>
          <a:lstStyle/>
          <a:p>
            <a:pPr>
              <a:lnSpc>
                <a:spcPct val="30000"/>
              </a:lnSpc>
              <a:spcBef>
                <a:spcPct val="50000"/>
              </a:spcBef>
            </a:pPr>
            <a:endParaRPr lang="en-US" altLang="ko-KR" sz="2000" dirty="0">
              <a:latin typeface="Georgia" pitchFamily="18" charset="0"/>
              <a:ea typeface="굴림" pitchFamily="50" charset="-127"/>
              <a:cs typeface="Arial" charset="0"/>
            </a:endParaRPr>
          </a:p>
          <a:p>
            <a:pPr>
              <a:lnSpc>
                <a:spcPct val="30000"/>
              </a:lnSpc>
              <a:spcBef>
                <a:spcPct val="50000"/>
              </a:spcBef>
            </a:pPr>
            <a:r>
              <a:rPr lang="en-US" sz="2000" dirty="0">
                <a:latin typeface="Georgia" pitchFamily="18" charset="0"/>
                <a:ea typeface="굴림" pitchFamily="50" charset="-127"/>
                <a:cs typeface="Arial" charset="0"/>
              </a:rPr>
              <a:t>Baseband</a:t>
            </a:r>
          </a:p>
          <a:p>
            <a:pPr>
              <a:lnSpc>
                <a:spcPct val="30000"/>
              </a:lnSpc>
              <a:spcBef>
                <a:spcPct val="50000"/>
              </a:spcBef>
            </a:pPr>
            <a:r>
              <a:rPr lang="en-US" sz="2000" dirty="0">
                <a:latin typeface="Georgia" pitchFamily="18" charset="0"/>
                <a:ea typeface="굴림" pitchFamily="50" charset="-127"/>
                <a:cs typeface="Arial" charset="0"/>
              </a:rPr>
              <a:t>Processor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8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8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9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 grpId="0" animBg="1"/>
      <p:bldP spid="81" grpId="0" animBg="1"/>
      <p:bldP spid="82" grpId="0" animBg="1"/>
      <p:bldP spid="83" grpId="0" animBg="1"/>
      <p:bldP spid="84" grpId="0" animBg="1"/>
      <p:bldP spid="85" grpId="0" animBg="1"/>
      <p:bldP spid="86" grpId="0" animBg="1"/>
      <p:bldP spid="88" grpId="0" animBg="1"/>
      <p:bldP spid="89" grpId="0" animBg="1"/>
      <p:bldP spid="92" grpId="0" animBg="1"/>
      <p:bldP spid="95" grpId="0"/>
      <p:bldP spid="9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a:xfrm>
            <a:off x="9115425" y="6248400"/>
            <a:ext cx="1308735" cy="457200"/>
          </a:xfrm>
        </p:spPr>
        <p:txBody>
          <a:bodyPr/>
          <a:lstStyle/>
          <a:p>
            <a:fld id="{740A226B-09C6-45ED-821B-2A67E246F550}" type="slidenum">
              <a:rPr lang="en-US"/>
              <a:pPr/>
              <a:t>6</a:t>
            </a:fld>
            <a:endParaRPr lang="en-US"/>
          </a:p>
        </p:txBody>
      </p:sp>
      <p:sp>
        <p:nvSpPr>
          <p:cNvPr id="6" name="Rectangle 2"/>
          <p:cNvSpPr>
            <a:spLocks noGrp="1" noChangeArrowheads="1"/>
          </p:cNvSpPr>
          <p:nvPr>
            <p:ph type="title"/>
          </p:nvPr>
        </p:nvSpPr>
        <p:spPr>
          <a:xfrm>
            <a:off x="548640" y="457200"/>
            <a:ext cx="9875520" cy="838200"/>
          </a:xfrm>
          <a:effectLst>
            <a:outerShdw blurRad="50800" dist="50800" dir="5400000" algn="ctr" rotWithShape="0">
              <a:srgbClr val="00B0F0"/>
            </a:outerShdw>
          </a:effectLst>
        </p:spPr>
        <p:txBody>
          <a:bodyPr>
            <a:normAutofit/>
          </a:bodyPr>
          <a:lstStyle/>
          <a:p>
            <a:r>
              <a:rPr lang="en-US" altLang="ko-KR" sz="4000" b="1" dirty="0">
                <a:solidFill>
                  <a:srgbClr val="FF0000"/>
                </a:solidFill>
                <a:latin typeface="Georgia" pitchFamily="18" charset="0"/>
                <a:ea typeface="굴림" pitchFamily="50" charset="-127"/>
              </a:rPr>
              <a:t>Software Defined Radio (SDR)</a:t>
            </a:r>
            <a:endParaRPr lang="en-US" sz="4000" b="1" dirty="0">
              <a:solidFill>
                <a:srgbClr val="FF0000"/>
              </a:solidFill>
              <a:latin typeface="Georgia" pitchFamily="18" charset="0"/>
            </a:endParaRPr>
          </a:p>
        </p:txBody>
      </p:sp>
      <p:sp>
        <p:nvSpPr>
          <p:cNvPr id="7" name="Rectangle 3"/>
          <p:cNvSpPr txBox="1">
            <a:spLocks noChangeArrowheads="1"/>
          </p:cNvSpPr>
          <p:nvPr/>
        </p:nvSpPr>
        <p:spPr>
          <a:xfrm>
            <a:off x="1005840" y="1676402"/>
            <a:ext cx="9601200" cy="936625"/>
          </a:xfrm>
          <a:prstGeom prst="rect">
            <a:avLst/>
          </a:prstGeom>
        </p:spPr>
        <p:txBody>
          <a:bodyPr>
            <a:noAutofit/>
          </a:bodyPr>
          <a:lstStyle/>
          <a:p>
            <a:pPr marL="365760" marR="0" lvl="0" indent="-283464" algn="l" defTabSz="914400" rtl="0" eaLnBrk="1" fontAlgn="auto" latinLnBrk="0" hangingPunct="1">
              <a:lnSpc>
                <a:spcPct val="100000"/>
              </a:lnSpc>
              <a:spcBef>
                <a:spcPts val="600"/>
              </a:spcBef>
              <a:spcAft>
                <a:spcPts val="1200"/>
              </a:spcAft>
              <a:buClr>
                <a:srgbClr val="C00000"/>
              </a:buClr>
              <a:buSzPct val="80000"/>
              <a:buFont typeface="Wingdings" pitchFamily="2" charset="2"/>
              <a:buChar char="v"/>
              <a:tabLst/>
              <a:defRPr/>
            </a:pPr>
            <a:r>
              <a:rPr kumimoji="0" lang="en-US" altLang="ko-KR" sz="2400" b="0" i="0" u="none" strike="noStrike" kern="1200" cap="none" spc="0" normalizeH="0" baseline="0" noProof="0" dirty="0" smtClean="0">
                <a:ln>
                  <a:noFill/>
                </a:ln>
                <a:solidFill>
                  <a:schemeClr val="tx1"/>
                </a:solidFill>
                <a:effectLst/>
                <a:uLnTx/>
                <a:uFillTx/>
                <a:latin typeface="Georgia" pitchFamily="18" charset="0"/>
                <a:ea typeface="굴림" pitchFamily="50" charset="-127"/>
              </a:rPr>
              <a:t>Use software routines instead of ASICs for the physical layer operations of wireless communication system</a:t>
            </a:r>
            <a:endParaRPr kumimoji="0" lang="en-US" altLang="ko-KR" sz="2400" b="0" i="0" u="none" strike="noStrike" kern="1200" cap="none" spc="0" normalizeH="0" baseline="0" noProof="0" dirty="0">
              <a:ln>
                <a:noFill/>
              </a:ln>
              <a:solidFill>
                <a:schemeClr val="tx1"/>
              </a:solidFill>
              <a:effectLst/>
              <a:uLnTx/>
              <a:uFillTx/>
              <a:latin typeface="Georgia" pitchFamily="18" charset="0"/>
              <a:ea typeface="굴림" pitchFamily="50" charset="-127"/>
            </a:endParaRPr>
          </a:p>
        </p:txBody>
      </p:sp>
      <p:sp>
        <p:nvSpPr>
          <p:cNvPr id="8" name="Rectangle 4"/>
          <p:cNvSpPr>
            <a:spLocks noChangeArrowheads="1"/>
          </p:cNvSpPr>
          <p:nvPr/>
        </p:nvSpPr>
        <p:spPr bwMode="auto">
          <a:xfrm>
            <a:off x="2202181" y="3141664"/>
            <a:ext cx="1986915" cy="1512887"/>
          </a:xfrm>
          <a:prstGeom prst="rect">
            <a:avLst/>
          </a:prstGeom>
          <a:solidFill>
            <a:srgbClr val="0070C0"/>
          </a:solidFill>
          <a:ln w="9525">
            <a:noFill/>
            <a:miter lim="800000"/>
            <a:headEnd/>
            <a:tailEnd/>
          </a:ln>
          <a:effectLst>
            <a:prstShdw prst="shdw17" dist="17961" dir="2700000">
              <a:schemeClr val="accent1">
                <a:gamma/>
                <a:shade val="60000"/>
                <a:invGamma/>
              </a:schemeClr>
            </a:prstShdw>
          </a:effectLst>
        </p:spPr>
        <p:txBody>
          <a:bodyPr wrap="none" anchor="ctr"/>
          <a:lstStyle/>
          <a:p>
            <a:pPr algn="ctr"/>
            <a:r>
              <a:rPr lang="en-US" altLang="ko-KR" sz="2000" dirty="0">
                <a:solidFill>
                  <a:srgbClr val="FFFFFF"/>
                </a:solidFill>
                <a:latin typeface="Georgia" pitchFamily="18" charset="0"/>
                <a:ea typeface="굴림" pitchFamily="50" charset="-127"/>
              </a:rPr>
              <a:t>ASICs</a:t>
            </a:r>
          </a:p>
          <a:p>
            <a:pPr algn="ctr"/>
            <a:r>
              <a:rPr lang="en-US" altLang="ko-KR" sz="2000" dirty="0">
                <a:solidFill>
                  <a:srgbClr val="FFFFFF"/>
                </a:solidFill>
                <a:latin typeface="Georgia" pitchFamily="18" charset="0"/>
                <a:ea typeface="굴림" pitchFamily="50" charset="-127"/>
              </a:rPr>
              <a:t>(PHY)</a:t>
            </a:r>
            <a:endParaRPr lang="en-US" sz="2000" dirty="0">
              <a:solidFill>
                <a:srgbClr val="FFFFFF"/>
              </a:solidFill>
              <a:latin typeface="Georgia" pitchFamily="18" charset="0"/>
            </a:endParaRPr>
          </a:p>
        </p:txBody>
      </p:sp>
      <p:sp>
        <p:nvSpPr>
          <p:cNvPr id="9" name="Line 5"/>
          <p:cNvSpPr>
            <a:spLocks noChangeShapeType="1"/>
          </p:cNvSpPr>
          <p:nvPr/>
        </p:nvSpPr>
        <p:spPr bwMode="auto">
          <a:xfrm>
            <a:off x="4707256" y="3862388"/>
            <a:ext cx="1209674" cy="0"/>
          </a:xfrm>
          <a:prstGeom prst="line">
            <a:avLst/>
          </a:prstGeom>
          <a:noFill/>
          <a:ln w="57150">
            <a:solidFill>
              <a:srgbClr val="FF6699"/>
            </a:solidFill>
            <a:round/>
            <a:headEnd/>
            <a:tailEnd type="triangle" w="med" len="med"/>
          </a:ln>
          <a:effectLst/>
        </p:spPr>
        <p:txBody>
          <a:bodyPr/>
          <a:lstStyle/>
          <a:p>
            <a:endParaRPr lang="en-US"/>
          </a:p>
        </p:txBody>
      </p:sp>
      <p:sp>
        <p:nvSpPr>
          <p:cNvPr id="10" name="Rectangle 6"/>
          <p:cNvSpPr>
            <a:spLocks noChangeArrowheads="1"/>
          </p:cNvSpPr>
          <p:nvPr/>
        </p:nvSpPr>
        <p:spPr bwMode="auto">
          <a:xfrm>
            <a:off x="6435091" y="3933827"/>
            <a:ext cx="2251710" cy="942975"/>
          </a:xfrm>
          <a:prstGeom prst="rect">
            <a:avLst/>
          </a:prstGeom>
          <a:solidFill>
            <a:srgbClr val="0070C0"/>
          </a:solidFill>
          <a:ln w="9525">
            <a:noFill/>
            <a:miter lim="800000"/>
            <a:headEnd/>
            <a:tailEnd/>
          </a:ln>
          <a:effectLst>
            <a:prstShdw prst="shdw17" dist="17961" dir="2700000">
              <a:schemeClr val="accent1">
                <a:gamma/>
                <a:shade val="60000"/>
                <a:invGamma/>
              </a:schemeClr>
            </a:prstShdw>
          </a:effectLst>
        </p:spPr>
        <p:txBody>
          <a:bodyPr wrap="none" anchor="ctr"/>
          <a:lstStyle/>
          <a:p>
            <a:pPr algn="ctr"/>
            <a:r>
              <a:rPr lang="en-US" altLang="ko-KR" sz="2000" dirty="0">
                <a:solidFill>
                  <a:srgbClr val="FFFFFF"/>
                </a:solidFill>
                <a:latin typeface="Georgia" pitchFamily="18" charset="0"/>
                <a:ea typeface="굴림" pitchFamily="50" charset="-127"/>
              </a:rPr>
              <a:t>Programmable</a:t>
            </a:r>
          </a:p>
          <a:p>
            <a:pPr algn="ctr"/>
            <a:r>
              <a:rPr lang="en-US" altLang="ko-KR" sz="2000" dirty="0">
                <a:solidFill>
                  <a:srgbClr val="FFFFFF"/>
                </a:solidFill>
                <a:latin typeface="Georgia" pitchFamily="18" charset="0"/>
                <a:ea typeface="굴림" pitchFamily="50" charset="-127"/>
              </a:rPr>
              <a:t>Hardware</a:t>
            </a:r>
            <a:endParaRPr lang="en-US" sz="2000" dirty="0">
              <a:solidFill>
                <a:srgbClr val="FFFFFF"/>
              </a:solidFill>
              <a:latin typeface="Georgia" pitchFamily="18" charset="0"/>
            </a:endParaRPr>
          </a:p>
        </p:txBody>
      </p:sp>
      <p:sp>
        <p:nvSpPr>
          <p:cNvPr id="11" name="Rectangle 7"/>
          <p:cNvSpPr>
            <a:spLocks noChangeArrowheads="1"/>
          </p:cNvSpPr>
          <p:nvPr/>
        </p:nvSpPr>
        <p:spPr bwMode="auto">
          <a:xfrm>
            <a:off x="6435091" y="3048001"/>
            <a:ext cx="2251710" cy="814388"/>
          </a:xfrm>
          <a:prstGeom prst="rect">
            <a:avLst/>
          </a:prstGeom>
          <a:solidFill>
            <a:srgbClr val="0070C0"/>
          </a:solidFill>
          <a:ln w="9525">
            <a:noFill/>
            <a:miter lim="800000"/>
            <a:headEnd/>
            <a:tailEnd/>
          </a:ln>
          <a:effectLst>
            <a:prstShdw prst="shdw17" dist="17961" dir="2700000">
              <a:schemeClr val="accent1">
                <a:gamma/>
                <a:shade val="60000"/>
                <a:invGamma/>
              </a:schemeClr>
            </a:prstShdw>
          </a:effectLst>
        </p:spPr>
        <p:txBody>
          <a:bodyPr wrap="none" anchor="ctr"/>
          <a:lstStyle/>
          <a:p>
            <a:pPr algn="ctr"/>
            <a:r>
              <a:rPr lang="en-US" altLang="ko-KR" sz="2000" dirty="0">
                <a:solidFill>
                  <a:srgbClr val="FFFFFF"/>
                </a:solidFill>
                <a:latin typeface="Georgia" pitchFamily="18" charset="0"/>
                <a:ea typeface="굴림" pitchFamily="50" charset="-127"/>
              </a:rPr>
              <a:t>Software</a:t>
            </a:r>
          </a:p>
          <a:p>
            <a:pPr algn="ctr"/>
            <a:r>
              <a:rPr lang="en-US" altLang="ko-KR" sz="2000" dirty="0">
                <a:solidFill>
                  <a:srgbClr val="FFFFFF"/>
                </a:solidFill>
                <a:latin typeface="Georgia" pitchFamily="18" charset="0"/>
                <a:ea typeface="굴림" pitchFamily="50" charset="-127"/>
              </a:rPr>
              <a:t>Routines</a:t>
            </a:r>
            <a:endParaRPr lang="en-US" sz="2000" dirty="0">
              <a:solidFill>
                <a:srgbClr val="FFFFFF"/>
              </a:solidFill>
              <a:latin typeface="Georgia" pitchFamily="18" charset="0"/>
            </a:endParaRPr>
          </a:p>
        </p:txBody>
      </p:sp>
      <p:sp>
        <p:nvSpPr>
          <p:cNvPr id="12" name="Rectangle 8"/>
          <p:cNvSpPr>
            <a:spLocks noChangeArrowheads="1"/>
          </p:cNvSpPr>
          <p:nvPr/>
        </p:nvSpPr>
        <p:spPr bwMode="auto">
          <a:xfrm>
            <a:off x="1188721" y="5105402"/>
            <a:ext cx="9408795" cy="936625"/>
          </a:xfrm>
          <a:prstGeom prst="rect">
            <a:avLst/>
          </a:prstGeom>
          <a:noFill/>
          <a:ln w="9525">
            <a:noFill/>
            <a:miter lim="800000"/>
            <a:headEnd/>
            <a:tailEnd/>
          </a:ln>
          <a:effectLst/>
        </p:spPr>
        <p:txBody>
          <a:bodyPr/>
          <a:lstStyle/>
          <a:p>
            <a:pPr marL="342900" indent="-342900" eaLnBrk="1" hangingPunct="1">
              <a:spcBef>
                <a:spcPct val="20000"/>
              </a:spcBef>
              <a:buClr>
                <a:srgbClr val="C00000"/>
              </a:buClr>
              <a:buSzPct val="75000"/>
              <a:buFont typeface="Wingdings" pitchFamily="2" charset="2"/>
              <a:buChar char="v"/>
            </a:pPr>
            <a:r>
              <a:rPr lang="en-US" altLang="ko-KR" sz="2400" dirty="0">
                <a:latin typeface="Georgia" pitchFamily="18" charset="0"/>
                <a:ea typeface="굴림" pitchFamily="50" charset="-127"/>
              </a:rPr>
              <a:t>Both </a:t>
            </a:r>
            <a:r>
              <a:rPr lang="en-US" altLang="ko-KR" sz="2400" b="1" i="1" dirty="0">
                <a:latin typeface="Georgia" pitchFamily="18" charset="0"/>
                <a:ea typeface="굴림" pitchFamily="50" charset="-127"/>
              </a:rPr>
              <a:t>Analog Frontend</a:t>
            </a:r>
            <a:r>
              <a:rPr lang="en-US" altLang="ko-KR" sz="2400" dirty="0">
                <a:latin typeface="Georgia" pitchFamily="18" charset="0"/>
                <a:ea typeface="굴림" pitchFamily="50" charset="-127"/>
              </a:rPr>
              <a:t> and </a:t>
            </a:r>
            <a:r>
              <a:rPr lang="en-US" altLang="ko-KR" sz="2400" b="1" i="1" dirty="0">
                <a:latin typeface="Georgia" pitchFamily="18" charset="0"/>
                <a:ea typeface="굴림" pitchFamily="50" charset="-127"/>
              </a:rPr>
              <a:t>Digital Baseband</a:t>
            </a:r>
            <a:r>
              <a:rPr lang="en-US" altLang="ko-KR" sz="2400" dirty="0">
                <a:latin typeface="Georgia" pitchFamily="18" charset="0"/>
                <a:ea typeface="굴림" pitchFamily="50" charset="-127"/>
              </a:rPr>
              <a:t> are the scope of SDR</a:t>
            </a:r>
            <a:endParaRPr lang="en-US" sz="2400" dirty="0">
              <a:latin typeface="Georgia" pitchFamily="18" charset="0"/>
            </a:endParaRPr>
          </a:p>
          <a:p>
            <a:pPr marL="342900" indent="-342900" eaLnBrk="1" hangingPunct="1">
              <a:spcBef>
                <a:spcPct val="20000"/>
              </a:spcBef>
              <a:buClr>
                <a:schemeClr val="bg2"/>
              </a:buClr>
              <a:buSzPct val="75000"/>
              <a:buFont typeface="Wingdings" pitchFamily="2" charset="2"/>
              <a:buChar char="n"/>
            </a:pPr>
            <a:endParaRPr lang="en-US" altLang="ko-KR" sz="2400" dirty="0">
              <a:ea typeface="굴림" pitchFamily="50" charset="-127"/>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a:xfrm>
            <a:off x="9115425" y="6248400"/>
            <a:ext cx="1308735" cy="457200"/>
          </a:xfrm>
        </p:spPr>
        <p:txBody>
          <a:bodyPr/>
          <a:lstStyle/>
          <a:p>
            <a:fld id="{9F7FFB7A-37ED-42F2-BFAF-B90C5E401900}" type="slidenum">
              <a:rPr lang="en-US"/>
              <a:pPr/>
              <a:t>7</a:t>
            </a:fld>
            <a:endParaRPr lang="en-US"/>
          </a:p>
        </p:txBody>
      </p:sp>
      <p:sp>
        <p:nvSpPr>
          <p:cNvPr id="6" name="Rectangle 2"/>
          <p:cNvSpPr>
            <a:spLocks noGrp="1" noChangeArrowheads="1"/>
          </p:cNvSpPr>
          <p:nvPr>
            <p:ph type="title"/>
          </p:nvPr>
        </p:nvSpPr>
        <p:spPr>
          <a:xfrm>
            <a:off x="548640" y="304800"/>
            <a:ext cx="9875520" cy="685800"/>
          </a:xfrm>
          <a:effectLst>
            <a:outerShdw blurRad="50800" dist="50800" dir="5400000" algn="ctr" rotWithShape="0">
              <a:srgbClr val="FF9900"/>
            </a:outerShdw>
          </a:effectLst>
        </p:spPr>
        <p:txBody>
          <a:bodyPr>
            <a:noAutofit/>
          </a:bodyPr>
          <a:lstStyle/>
          <a:p>
            <a:pPr algn="ctr"/>
            <a:r>
              <a:rPr lang="en-US" altLang="ko-KR" sz="4000" b="1" dirty="0">
                <a:solidFill>
                  <a:srgbClr val="FF0000"/>
                </a:solidFill>
                <a:latin typeface="Georgia" pitchFamily="18" charset="0"/>
                <a:ea typeface="굴림" pitchFamily="50" charset="-127"/>
              </a:rPr>
              <a:t>Levels of SDR</a:t>
            </a:r>
            <a:endParaRPr lang="en-US" sz="4000" b="1" dirty="0">
              <a:solidFill>
                <a:srgbClr val="FF0000"/>
              </a:solidFill>
              <a:latin typeface="Georgia" pitchFamily="18" charset="0"/>
            </a:endParaRPr>
          </a:p>
        </p:txBody>
      </p:sp>
      <p:graphicFrame>
        <p:nvGraphicFramePr>
          <p:cNvPr id="7" name="Group 54"/>
          <p:cNvGraphicFramePr>
            <a:graphicFrameLocks noGrp="1"/>
          </p:cNvGraphicFramePr>
          <p:nvPr>
            <p:ph idx="1"/>
          </p:nvPr>
        </p:nvGraphicFramePr>
        <p:xfrm>
          <a:off x="1188721" y="1219200"/>
          <a:ext cx="9418319" cy="4724398"/>
        </p:xfrm>
        <a:graphic>
          <a:graphicData uri="http://schemas.openxmlformats.org/drawingml/2006/table">
            <a:tbl>
              <a:tblPr/>
              <a:tblGrid>
                <a:gridCol w="965834"/>
                <a:gridCol w="2657475"/>
                <a:gridCol w="5795010"/>
              </a:tblGrid>
              <a:tr h="429762">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800" b="1" i="0" u="none" strike="noStrike" cap="none" normalizeH="0" baseline="0" dirty="0" smtClean="0">
                          <a:ln>
                            <a:noFill/>
                          </a:ln>
                          <a:solidFill>
                            <a:schemeClr val="tx1"/>
                          </a:solidFill>
                          <a:effectLst/>
                          <a:latin typeface="Georgia" pitchFamily="18" charset="0"/>
                        </a:rPr>
                        <a:t>Tier</a:t>
                      </a:r>
                    </a:p>
                  </a:txBody>
                  <a:tcPr marL="109728" marR="109728"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800" b="1" i="0" u="none" strike="noStrike" cap="none" normalizeH="0" baseline="0" smtClean="0">
                          <a:ln>
                            <a:noFill/>
                          </a:ln>
                          <a:solidFill>
                            <a:schemeClr val="tx1"/>
                          </a:solidFill>
                          <a:effectLst/>
                          <a:latin typeface="Georgia" pitchFamily="18" charset="0"/>
                        </a:rPr>
                        <a:t>Name</a:t>
                      </a:r>
                    </a:p>
                  </a:txBody>
                  <a:tcPr marL="109728" marR="109728"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800" b="1" i="0" u="none" strike="noStrike" cap="none" normalizeH="0" baseline="0" smtClean="0">
                          <a:ln>
                            <a:noFill/>
                          </a:ln>
                          <a:solidFill>
                            <a:schemeClr val="tx1"/>
                          </a:solidFill>
                          <a:effectLst/>
                          <a:latin typeface="Georgia" pitchFamily="18" charset="0"/>
                        </a:rPr>
                        <a:t>Description</a:t>
                      </a:r>
                    </a:p>
                  </a:txBody>
                  <a:tcPr marL="109728" marR="109728"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28575"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chemeClr val="bg1"/>
                    </a:solidFill>
                  </a:tcPr>
                </a:tc>
              </a:tr>
              <a:tr h="752083">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800" b="0" i="0" u="none" strike="noStrike" cap="none" normalizeH="0" baseline="0" smtClean="0">
                          <a:ln>
                            <a:noFill/>
                          </a:ln>
                          <a:solidFill>
                            <a:schemeClr val="tx1"/>
                          </a:solidFill>
                          <a:effectLst/>
                          <a:latin typeface="Georgia" pitchFamily="18" charset="0"/>
                        </a:rPr>
                        <a:t>Tier 0</a:t>
                      </a:r>
                    </a:p>
                  </a:txBody>
                  <a:tcPr marL="109728" marR="109728" anchor="ctr"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800" b="0" i="0" u="none" strike="noStrike" cap="none" normalizeH="0" baseline="0" smtClean="0">
                          <a:ln>
                            <a:noFill/>
                          </a:ln>
                          <a:solidFill>
                            <a:schemeClr val="tx1"/>
                          </a:solidFill>
                          <a:effectLst/>
                          <a:latin typeface="Georgia" pitchFamily="18" charset="0"/>
                        </a:rPr>
                        <a:t>Hardware Radio (HR)</a:t>
                      </a:r>
                    </a:p>
                  </a:txBody>
                  <a:tcPr marL="109728" marR="109728" anchor="ctr"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chemeClr val="bg1"/>
                    </a:solidFill>
                  </a:tcPr>
                </a:tc>
                <a:tc>
                  <a:txBody>
                    <a:bodyPr/>
                    <a:lstStyle/>
                    <a:p>
                      <a:pPr marL="0" marR="0" lvl="0" indent="0" algn="just"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800" b="0" i="0" u="none" strike="noStrike" cap="none" normalizeH="0" baseline="0" smtClean="0">
                          <a:ln>
                            <a:noFill/>
                          </a:ln>
                          <a:solidFill>
                            <a:schemeClr val="tx1"/>
                          </a:solidFill>
                          <a:effectLst/>
                          <a:latin typeface="Georgia" pitchFamily="18" charset="0"/>
                        </a:rPr>
                        <a:t>Implemented using hardware components. Cannot be modified</a:t>
                      </a:r>
                    </a:p>
                  </a:txBody>
                  <a:tcPr marL="109728" marR="109728" anchor="ctr"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chemeClr val="bg1"/>
                    </a:solidFill>
                  </a:tcPr>
                </a:tc>
              </a:tr>
              <a:tr h="807670">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800" b="0" i="0" u="none" strike="noStrike" cap="none" normalizeH="0" baseline="0" smtClean="0">
                          <a:ln>
                            <a:noFill/>
                          </a:ln>
                          <a:solidFill>
                            <a:schemeClr val="tx1"/>
                          </a:solidFill>
                          <a:effectLst/>
                          <a:latin typeface="Georgia" pitchFamily="18" charset="0"/>
                        </a:rPr>
                        <a:t>Tier 1</a:t>
                      </a:r>
                    </a:p>
                  </a:txBody>
                  <a:tcPr marL="109728" marR="109728" anchor="ctr"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800" b="0" i="0" u="none" strike="noStrike" cap="none" normalizeH="0" baseline="0" smtClean="0">
                          <a:ln>
                            <a:noFill/>
                          </a:ln>
                          <a:solidFill>
                            <a:schemeClr val="tx1"/>
                          </a:solidFill>
                          <a:effectLst/>
                          <a:latin typeface="Georgia" pitchFamily="18" charset="0"/>
                        </a:rPr>
                        <a:t>Software Controlled Radio (SCR)</a:t>
                      </a:r>
                    </a:p>
                  </a:txBody>
                  <a:tcPr marL="109728" marR="109728" anchor="ctr"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chemeClr val="bg1"/>
                    </a:solidFill>
                  </a:tcPr>
                </a:tc>
                <a:tc>
                  <a:txBody>
                    <a:bodyPr/>
                    <a:lstStyle/>
                    <a:p>
                      <a:pPr marL="0" marR="0" lvl="0" indent="0" algn="just"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800" b="0" i="0" u="none" strike="noStrike" cap="none" normalizeH="0" baseline="0" smtClean="0">
                          <a:ln>
                            <a:noFill/>
                          </a:ln>
                          <a:solidFill>
                            <a:schemeClr val="tx1"/>
                          </a:solidFill>
                          <a:effectLst/>
                          <a:latin typeface="Georgia" pitchFamily="18" charset="0"/>
                        </a:rPr>
                        <a:t>Only control functions  are implemented in software: inter-connects, power levels, etc.</a:t>
                      </a:r>
                    </a:p>
                  </a:txBody>
                  <a:tcPr marL="109728" marR="109728" anchor="ctr"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chemeClr val="bg1"/>
                    </a:solidFill>
                  </a:tcPr>
                </a:tc>
              </a:tr>
              <a:tr h="1085597">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800" b="0" i="0" u="none" strike="noStrike" cap="none" normalizeH="0" baseline="0" smtClean="0">
                          <a:ln>
                            <a:noFill/>
                          </a:ln>
                          <a:solidFill>
                            <a:srgbClr val="0000CC"/>
                          </a:solidFill>
                          <a:effectLst/>
                          <a:latin typeface="Georgia" pitchFamily="18" charset="0"/>
                        </a:rPr>
                        <a:t>Tier 2</a:t>
                      </a:r>
                    </a:p>
                  </a:txBody>
                  <a:tcPr marL="109728" marR="109728" anchor="ctr"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800" b="0" i="0" u="none" strike="noStrike" cap="none" normalizeH="0" baseline="0" smtClean="0">
                          <a:ln>
                            <a:noFill/>
                          </a:ln>
                          <a:solidFill>
                            <a:srgbClr val="0000CC"/>
                          </a:solidFill>
                          <a:effectLst/>
                          <a:latin typeface="Georgia" pitchFamily="18" charset="0"/>
                        </a:rPr>
                        <a:t>Software Defined Radio (SDR)</a:t>
                      </a:r>
                    </a:p>
                  </a:txBody>
                  <a:tcPr marL="109728" marR="109728" anchor="ctr"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chemeClr val="bg1"/>
                    </a:solidFill>
                  </a:tcPr>
                </a:tc>
                <a:tc>
                  <a:txBody>
                    <a:bodyPr/>
                    <a:lstStyle/>
                    <a:p>
                      <a:pPr marL="0" marR="0" lvl="0" indent="0" algn="just"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800" b="0" i="0" u="none" strike="noStrike" cap="none" normalizeH="0" baseline="0" smtClean="0">
                          <a:ln>
                            <a:noFill/>
                          </a:ln>
                          <a:solidFill>
                            <a:srgbClr val="0000CC"/>
                          </a:solidFill>
                          <a:effectLst/>
                          <a:latin typeface="Georgia" pitchFamily="18" charset="0"/>
                        </a:rPr>
                        <a:t>Software control of a variety of modulation techniques, wide-band or narrow-band operation, security functions, etc.</a:t>
                      </a:r>
                    </a:p>
                  </a:txBody>
                  <a:tcPr marL="109728" marR="109728" anchor="ctr"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chemeClr val="bg1"/>
                    </a:solidFill>
                  </a:tcPr>
                </a:tc>
              </a:tr>
              <a:tr h="897203">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800" b="0" i="0" u="none" strike="noStrike" cap="none" normalizeH="0" baseline="0" smtClean="0">
                          <a:ln>
                            <a:noFill/>
                          </a:ln>
                          <a:solidFill>
                            <a:schemeClr val="tx1"/>
                          </a:solidFill>
                          <a:effectLst/>
                          <a:latin typeface="Georgia" pitchFamily="18" charset="0"/>
                        </a:rPr>
                        <a:t>Tier 3</a:t>
                      </a:r>
                    </a:p>
                  </a:txBody>
                  <a:tcPr marL="109728" marR="109728" anchor="ctr"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800" b="0" i="0" u="none" strike="noStrike" cap="none" normalizeH="0" baseline="0" smtClean="0">
                          <a:ln>
                            <a:noFill/>
                          </a:ln>
                          <a:solidFill>
                            <a:schemeClr val="tx1"/>
                          </a:solidFill>
                          <a:effectLst/>
                          <a:latin typeface="Georgia" pitchFamily="18" charset="0"/>
                        </a:rPr>
                        <a:t>Ideal Software Radio (ISR)</a:t>
                      </a:r>
                    </a:p>
                  </a:txBody>
                  <a:tcPr marL="109728" marR="109728" anchor="ctr"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3175" cap="flat" cmpd="sng" algn="ctr">
                      <a:solidFill>
                        <a:schemeClr val="tx1"/>
                      </a:solidFill>
                      <a:prstDash val="solid"/>
                      <a:round/>
                      <a:headEnd type="none" w="med" len="med"/>
                      <a:tailEnd type="none" w="sm" len="sm"/>
                    </a:lnB>
                    <a:lnTlToBr>
                      <a:noFill/>
                    </a:lnTlToBr>
                    <a:lnBlToTr>
                      <a:noFill/>
                    </a:lnBlToTr>
                    <a:solidFill>
                      <a:schemeClr val="bg1"/>
                    </a:solidFill>
                  </a:tcPr>
                </a:tc>
                <a:tc>
                  <a:txBody>
                    <a:bodyPr/>
                    <a:lstStyle/>
                    <a:p>
                      <a:pPr marL="0" marR="0" lvl="0" indent="0" algn="just"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800" b="0" i="0" u="none" strike="noStrike" cap="none" normalizeH="0" baseline="0" smtClean="0">
                          <a:ln>
                            <a:noFill/>
                          </a:ln>
                          <a:solidFill>
                            <a:schemeClr val="tx1"/>
                          </a:solidFill>
                          <a:effectLst/>
                          <a:latin typeface="Georgia" pitchFamily="18" charset="0"/>
                        </a:rPr>
                        <a:t>Programmability extends to the entire system with analog conversion only at the antenna.</a:t>
                      </a:r>
                    </a:p>
                  </a:txBody>
                  <a:tcPr marL="109728" marR="109728" anchor="ctr"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12700" cap="flat" cmpd="sng" algn="ctr">
                      <a:solidFill>
                        <a:schemeClr val="tx1"/>
                      </a:solidFill>
                      <a:prstDash val="solid"/>
                      <a:round/>
                      <a:headEnd type="none" w="med" len="med"/>
                      <a:tailEnd type="none" w="sm" len="sm"/>
                    </a:lnB>
                    <a:lnTlToBr>
                      <a:noFill/>
                    </a:lnTlToBr>
                    <a:lnBlToTr>
                      <a:noFill/>
                    </a:lnBlToTr>
                    <a:solidFill>
                      <a:schemeClr val="bg1"/>
                    </a:solidFill>
                  </a:tcPr>
                </a:tc>
              </a:tr>
              <a:tr h="752083">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800" b="0" i="0" u="none" strike="noStrike" cap="none" normalizeH="0" baseline="0" smtClean="0">
                          <a:ln>
                            <a:noFill/>
                          </a:ln>
                          <a:solidFill>
                            <a:schemeClr val="tx1"/>
                          </a:solidFill>
                          <a:effectLst/>
                          <a:latin typeface="Georgia" pitchFamily="18" charset="0"/>
                        </a:rPr>
                        <a:t>Tier 4</a:t>
                      </a:r>
                    </a:p>
                  </a:txBody>
                  <a:tcPr marL="109728" marR="109728" anchor="ctr" horzOverflow="overflow">
                    <a:lnL w="28575"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800" b="0" i="0" u="none" strike="noStrike" cap="none" normalizeH="0" baseline="0" smtClean="0">
                          <a:ln>
                            <a:noFill/>
                          </a:ln>
                          <a:solidFill>
                            <a:schemeClr val="tx1"/>
                          </a:solidFill>
                          <a:effectLst/>
                          <a:latin typeface="Georgia" pitchFamily="18" charset="0"/>
                        </a:rPr>
                        <a:t>Ultimate Software Radio (USR)</a:t>
                      </a:r>
                    </a:p>
                  </a:txBody>
                  <a:tcPr marL="109728" marR="109728" anchor="ctr" horzOverflow="overflow">
                    <a:lnL w="12700" cap="flat" cmpd="sng" algn="ctr">
                      <a:solidFill>
                        <a:schemeClr val="tx1"/>
                      </a:solidFill>
                      <a:prstDash val="solid"/>
                      <a:round/>
                      <a:headEnd type="none" w="med" len="med"/>
                      <a:tailEnd type="none" w="sm" len="sm"/>
                    </a:lnL>
                    <a:lnR w="12700" cap="flat" cmpd="sng" algn="ctr">
                      <a:solidFill>
                        <a:schemeClr val="tx1"/>
                      </a:solidFill>
                      <a:prstDash val="solid"/>
                      <a:round/>
                      <a:headEnd type="none" w="med" len="med"/>
                      <a:tailEnd type="none" w="sm" len="sm"/>
                    </a:lnR>
                    <a:lnT w="3175"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solidFill>
                      <a:schemeClr val="bg1"/>
                    </a:solidFill>
                  </a:tcPr>
                </a:tc>
                <a:tc>
                  <a:txBody>
                    <a:bodyPr/>
                    <a:lstStyle/>
                    <a:p>
                      <a:pPr marL="0" marR="0" lvl="0" indent="0" algn="just"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800" b="0" i="0" u="none" strike="noStrike" cap="none" normalizeH="0" baseline="0" dirty="0" smtClean="0">
                          <a:ln>
                            <a:noFill/>
                          </a:ln>
                          <a:solidFill>
                            <a:schemeClr val="tx1"/>
                          </a:solidFill>
                          <a:effectLst/>
                          <a:latin typeface="Georgia" pitchFamily="18" charset="0"/>
                        </a:rPr>
                        <a:t>Defined for comparison purposes only </a:t>
                      </a:r>
                    </a:p>
                  </a:txBody>
                  <a:tcPr marL="109728" marR="109728" anchor="ctr" horzOverflow="overflow">
                    <a:lnL w="12700" cap="flat" cmpd="sng" algn="ctr">
                      <a:solidFill>
                        <a:schemeClr val="tx1"/>
                      </a:solidFill>
                      <a:prstDash val="solid"/>
                      <a:round/>
                      <a:headEnd type="none" w="med" len="med"/>
                      <a:tailEnd type="none" w="sm" len="sm"/>
                    </a:lnL>
                    <a:lnR w="28575" cap="flat" cmpd="sng" algn="ctr">
                      <a:solidFill>
                        <a:schemeClr val="tx1"/>
                      </a:solidFill>
                      <a:prstDash val="solid"/>
                      <a:round/>
                      <a:headEnd type="none" w="med" len="med"/>
                      <a:tailEnd type="none" w="sm" len="sm"/>
                    </a:lnR>
                    <a:lnT w="12700" cap="flat" cmpd="sng" algn="ctr">
                      <a:solidFill>
                        <a:schemeClr val="tx1"/>
                      </a:solidFill>
                      <a:prstDash val="solid"/>
                      <a:round/>
                      <a:headEnd type="none" w="med" len="med"/>
                      <a:tailEnd type="none" w="sm" len="sm"/>
                    </a:lnT>
                    <a:lnB w="28575" cap="flat" cmpd="sng" algn="ctr">
                      <a:solidFill>
                        <a:schemeClr val="tx1"/>
                      </a:solidFill>
                      <a:prstDash val="solid"/>
                      <a:round/>
                      <a:headEnd type="none" w="med" len="med"/>
                      <a:tailEnd type="none" w="sm" len="sm"/>
                    </a:lnB>
                    <a:lnTlToBr>
                      <a:noFill/>
                    </a:lnTlToBr>
                    <a:lnBlToTr>
                      <a:noFill/>
                    </a:lnBlToTr>
                    <a:solidFill>
                      <a:schemeClr val="bg1"/>
                    </a:solidFill>
                  </a:tcPr>
                </a:tc>
              </a:tr>
            </a:tbl>
          </a:graphicData>
        </a:graphic>
      </p:graphicFrame>
      <p:sp>
        <p:nvSpPr>
          <p:cNvPr id="8" name="Text Box 55"/>
          <p:cNvSpPr txBox="1">
            <a:spLocks noChangeArrowheads="1"/>
          </p:cNvSpPr>
          <p:nvPr/>
        </p:nvSpPr>
        <p:spPr bwMode="auto">
          <a:xfrm>
            <a:off x="6126480" y="6019800"/>
            <a:ext cx="4147185" cy="304800"/>
          </a:xfrm>
          <a:prstGeom prst="rect">
            <a:avLst/>
          </a:prstGeom>
          <a:noFill/>
          <a:ln w="9525">
            <a:noFill/>
            <a:miter lim="800000"/>
            <a:headEnd/>
            <a:tailEnd/>
          </a:ln>
          <a:effectLst/>
        </p:spPr>
        <p:txBody>
          <a:bodyPr>
            <a:spAutoFit/>
          </a:bodyPr>
          <a:lstStyle/>
          <a:p>
            <a:pPr algn="r">
              <a:spcBef>
                <a:spcPct val="50000"/>
              </a:spcBef>
            </a:pPr>
            <a:r>
              <a:rPr lang="en-US" altLang="ko-KR" sz="1400" dirty="0">
                <a:ea typeface="굴림" pitchFamily="50" charset="-127"/>
              </a:rPr>
              <a:t>&lt;</a:t>
            </a:r>
            <a:r>
              <a:rPr lang="en-US" altLang="ko-KR" sz="1400" dirty="0" err="1">
                <a:ea typeface="굴림" pitchFamily="50" charset="-127"/>
              </a:rPr>
              <a:t>source:http</a:t>
            </a:r>
            <a:r>
              <a:rPr lang="en-US" altLang="ko-KR" sz="1400" dirty="0">
                <a:ea typeface="굴림" pitchFamily="50" charset="-127"/>
              </a:rPr>
              <a:t>://</a:t>
            </a:r>
            <a:r>
              <a:rPr lang="en-US" altLang="ko-KR" sz="1400" dirty="0" err="1">
                <a:ea typeface="굴림" pitchFamily="50" charset="-127"/>
              </a:rPr>
              <a:t>www.sdrforum.org</a:t>
            </a:r>
            <a:r>
              <a:rPr lang="en-US" altLang="ko-KR" sz="1400" dirty="0">
                <a:ea typeface="굴림" pitchFamily="50" charset="-127"/>
              </a:rPr>
              <a:t>&gt;</a:t>
            </a:r>
            <a:endParaRPr lang="en-US" sz="1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10972800" cy="639762"/>
          </a:xfrm>
        </p:spPr>
        <p:txBody>
          <a:bodyPr>
            <a:noAutofit/>
          </a:bodyPr>
          <a:lstStyle/>
          <a:p>
            <a:pPr algn="ctr"/>
            <a:r>
              <a:rPr lang="en-US" sz="3200" b="1" dirty="0" smtClean="0">
                <a:solidFill>
                  <a:srgbClr val="FF0000"/>
                </a:solidFill>
                <a:effectLst>
                  <a:outerShdw blurRad="38100" dist="38100" dir="2700000" algn="tl">
                    <a:srgbClr val="FFFF00">
                      <a:alpha val="43000"/>
                    </a:srgbClr>
                  </a:outerShdw>
                </a:effectLst>
                <a:latin typeface="Georgia" pitchFamily="18" charset="0"/>
              </a:rPr>
              <a:t>Introduction to software Radio concepts</a:t>
            </a:r>
            <a:endParaRPr lang="en-US" sz="3200" b="1" dirty="0">
              <a:solidFill>
                <a:srgbClr val="FF0000"/>
              </a:solidFill>
              <a:effectLst>
                <a:outerShdw blurRad="38100" dist="38100" dir="2700000" algn="tl">
                  <a:srgbClr val="FFFF00">
                    <a:alpha val="43000"/>
                  </a:srgbClr>
                </a:outerShdw>
              </a:effectLst>
            </a:endParaRPr>
          </a:p>
        </p:txBody>
      </p:sp>
      <p:sp>
        <p:nvSpPr>
          <p:cNvPr id="3" name="Content Placeholder 2"/>
          <p:cNvSpPr>
            <a:spLocks noGrp="1"/>
          </p:cNvSpPr>
          <p:nvPr>
            <p:ph idx="1"/>
          </p:nvPr>
        </p:nvSpPr>
        <p:spPr>
          <a:xfrm>
            <a:off x="1097281" y="990600"/>
            <a:ext cx="9623145" cy="5638800"/>
          </a:xfrm>
        </p:spPr>
        <p:txBody>
          <a:bodyPr>
            <a:normAutofit/>
          </a:bodyPr>
          <a:lstStyle/>
          <a:p>
            <a:pPr>
              <a:buNone/>
            </a:pPr>
            <a:r>
              <a:rPr lang="en-US" b="1" dirty="0" smtClean="0">
                <a:solidFill>
                  <a:srgbClr val="0070C0"/>
                </a:solidFill>
                <a:latin typeface="Georgia" pitchFamily="18" charset="0"/>
              </a:rPr>
              <a:t>Need for software Radios:</a:t>
            </a:r>
          </a:p>
          <a:p>
            <a:pPr algn="just">
              <a:buClr>
                <a:srgbClr val="FF0000"/>
              </a:buClr>
              <a:buFont typeface="Wingdings" pitchFamily="2" charset="2"/>
              <a:buChar char="v"/>
            </a:pPr>
            <a:r>
              <a:rPr lang="en-US" sz="2400" dirty="0" smtClean="0">
                <a:latin typeface="Georgia" pitchFamily="18" charset="0"/>
              </a:rPr>
              <a:t>With the emergence of new standards and protocols,</a:t>
            </a:r>
          </a:p>
          <a:p>
            <a:pPr algn="just">
              <a:buClr>
                <a:srgbClr val="FF0000"/>
              </a:buClr>
              <a:buNone/>
            </a:pPr>
            <a:r>
              <a:rPr lang="en-US" sz="2400" dirty="0" smtClean="0">
                <a:latin typeface="Georgia" pitchFamily="18" charset="0"/>
              </a:rPr>
              <a:t>	wireless communication is developing at a furious pace.</a:t>
            </a:r>
          </a:p>
          <a:p>
            <a:pPr algn="just">
              <a:buClr>
                <a:srgbClr val="FF0000"/>
              </a:buClr>
              <a:buFont typeface="Wingdings" pitchFamily="2" charset="2"/>
              <a:buChar char="v"/>
            </a:pPr>
            <a:r>
              <a:rPr lang="en-US" sz="2400" dirty="0" smtClean="0">
                <a:latin typeface="Georgia" pitchFamily="18" charset="0"/>
              </a:rPr>
              <a:t>Integrated seamless global coverage requires that the radio support 2 distinct features.</a:t>
            </a:r>
          </a:p>
          <a:p>
            <a:pPr marL="539496" indent="-457200" algn="just">
              <a:buClr>
                <a:srgbClr val="FF0000"/>
              </a:buClr>
              <a:buAutoNum type="arabicPeriod"/>
            </a:pPr>
            <a:r>
              <a:rPr lang="en-US" sz="2400" dirty="0" smtClean="0">
                <a:latin typeface="Georgia" pitchFamily="18" charset="0"/>
              </a:rPr>
              <a:t>Global roaming or seamless coverage across geographical regions.</a:t>
            </a:r>
          </a:p>
          <a:p>
            <a:pPr lvl="1">
              <a:buClr>
                <a:srgbClr val="FF0000"/>
              </a:buClr>
            </a:pPr>
            <a:r>
              <a:rPr lang="en-US" sz="2000" dirty="0" smtClean="0">
                <a:latin typeface="Georgia" pitchFamily="18" charset="0"/>
              </a:rPr>
              <a:t>Multimode phones that can switch between different cellular standards like IS-95 and GSM</a:t>
            </a:r>
          </a:p>
          <a:p>
            <a:pPr marL="539496" indent="-457200" algn="just">
              <a:buClr>
                <a:srgbClr val="FF0000"/>
              </a:buClr>
              <a:buAutoNum type="arabicPeriod"/>
            </a:pPr>
            <a:r>
              <a:rPr lang="en-US" sz="2400" dirty="0" smtClean="0">
                <a:latin typeface="Georgia" pitchFamily="18" charset="0"/>
              </a:rPr>
              <a:t>Interfacing with different systems and standards to provide seamless services at a fixed location.</a:t>
            </a:r>
          </a:p>
          <a:p>
            <a:pPr lvl="1">
              <a:buClr>
                <a:srgbClr val="FF0000"/>
              </a:buClr>
            </a:pPr>
            <a:r>
              <a:rPr lang="en-US" sz="2000" dirty="0" smtClean="0">
                <a:latin typeface="Georgia" pitchFamily="18" charset="0"/>
              </a:rPr>
              <a:t>ability to interface with other services like Bluetooth or IEEE 802.11 networks</a:t>
            </a:r>
          </a:p>
          <a:p>
            <a:endParaRPr lang="en-US" sz="2400" dirty="0" smtClean="0">
              <a:latin typeface="Georgia" pitchFamily="18" charset="0"/>
            </a:endParaRPr>
          </a:p>
          <a:p>
            <a:pPr>
              <a:buNone/>
            </a:pPr>
            <a:endParaRPr lang="en-US" dirty="0"/>
          </a:p>
        </p:txBody>
      </p:sp>
      <p:sp>
        <p:nvSpPr>
          <p:cNvPr id="4" name="TextBox 3"/>
          <p:cNvSpPr txBox="1"/>
          <p:nvPr/>
        </p:nvSpPr>
        <p:spPr>
          <a:xfrm>
            <a:off x="9418320" y="6400800"/>
            <a:ext cx="1371600" cy="400110"/>
          </a:xfrm>
          <a:prstGeom prst="rect">
            <a:avLst/>
          </a:prstGeom>
          <a:noFill/>
        </p:spPr>
        <p:txBody>
          <a:bodyPr wrap="square" rtlCol="0">
            <a:spAutoFit/>
          </a:bodyPr>
          <a:lstStyle/>
          <a:p>
            <a:r>
              <a:rPr lang="en-US" sz="2000" b="1" dirty="0" smtClean="0">
                <a:solidFill>
                  <a:srgbClr val="FF0000"/>
                </a:solidFill>
                <a:latin typeface="Verdana" pitchFamily="34" charset="0"/>
                <a:ea typeface="Verdana" pitchFamily="34" charset="0"/>
                <a:cs typeface="Verdana" pitchFamily="34" charset="0"/>
              </a:rPr>
              <a:t>Cont..</a:t>
            </a:r>
            <a:endParaRPr lang="en-US" sz="2000" b="1" dirty="0">
              <a:solidFill>
                <a:srgbClr val="FF0000"/>
              </a:solidFill>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22729" y="274638"/>
            <a:ext cx="8997696" cy="715962"/>
          </a:xfrm>
        </p:spPr>
        <p:txBody>
          <a:bodyPr>
            <a:normAutofit fontScale="90000"/>
          </a:bodyPr>
          <a:lstStyle/>
          <a:p>
            <a:pPr algn="ctr"/>
            <a:r>
              <a:rPr lang="en-US" b="1" dirty="0" smtClean="0">
                <a:solidFill>
                  <a:srgbClr val="0070C0"/>
                </a:solidFill>
                <a:latin typeface="Georgia" pitchFamily="18" charset="0"/>
              </a:rPr>
              <a:t>Need for software Radios:</a:t>
            </a:r>
            <a:endParaRPr lang="en-US" dirty="0"/>
          </a:p>
        </p:txBody>
      </p:sp>
      <p:sp>
        <p:nvSpPr>
          <p:cNvPr id="3" name="Content Placeholder 2"/>
          <p:cNvSpPr>
            <a:spLocks noGrp="1"/>
          </p:cNvSpPr>
          <p:nvPr>
            <p:ph idx="1"/>
          </p:nvPr>
        </p:nvSpPr>
        <p:spPr>
          <a:xfrm>
            <a:off x="1005841" y="1219200"/>
            <a:ext cx="9714585" cy="5410200"/>
          </a:xfrm>
        </p:spPr>
        <p:txBody>
          <a:bodyPr>
            <a:normAutofit/>
          </a:bodyPr>
          <a:lstStyle/>
          <a:p>
            <a:pPr algn="just">
              <a:lnSpc>
                <a:spcPct val="110000"/>
              </a:lnSpc>
              <a:spcAft>
                <a:spcPts val="1200"/>
              </a:spcAft>
              <a:buClr>
                <a:srgbClr val="7030A0"/>
              </a:buClr>
              <a:buFont typeface="Wingdings" pitchFamily="2" charset="2"/>
              <a:buChar char="v"/>
            </a:pPr>
            <a:r>
              <a:rPr lang="en-US" sz="2400" dirty="0" smtClean="0">
                <a:latin typeface="Georgia" pitchFamily="18" charset="0"/>
              </a:rPr>
              <a:t>The rate of technology innovation is accelerating, and predicting technological change and its ramifications to business is especially problematic. </a:t>
            </a:r>
          </a:p>
          <a:p>
            <a:pPr algn="just">
              <a:lnSpc>
                <a:spcPct val="110000"/>
              </a:lnSpc>
              <a:spcAft>
                <a:spcPts val="1200"/>
              </a:spcAft>
              <a:buClr>
                <a:srgbClr val="7030A0"/>
              </a:buClr>
              <a:buFont typeface="Wingdings" pitchFamily="2" charset="2"/>
              <a:buChar char="v"/>
            </a:pPr>
            <a:r>
              <a:rPr lang="en-US" sz="2400" dirty="0" smtClean="0">
                <a:latin typeface="Georgia" pitchFamily="18" charset="0"/>
              </a:rPr>
              <a:t>As a result, to keep their systems up to date, wireless systems manufacturers and service providers must respond to changes as they occur by upgrading systems to incorporate the latest innovations or to fix bugs as they are discovered</a:t>
            </a:r>
          </a:p>
          <a:p>
            <a:pPr algn="just">
              <a:lnSpc>
                <a:spcPct val="110000"/>
              </a:lnSpc>
              <a:spcAft>
                <a:spcPts val="1200"/>
              </a:spcAft>
              <a:buClr>
                <a:srgbClr val="7030A0"/>
              </a:buClr>
              <a:buFont typeface="Wingdings" pitchFamily="2" charset="2"/>
              <a:buChar char="v"/>
            </a:pPr>
            <a:r>
              <a:rPr lang="en-US" sz="2400" dirty="0" smtClean="0">
                <a:latin typeface="Georgia" pitchFamily="18" charset="0"/>
              </a:rPr>
              <a:t>Existing technologies for voice, video, and data use different packet structures, data types, and signal processing techniques</a:t>
            </a:r>
          </a:p>
          <a:p>
            <a:pPr algn="just">
              <a:buClr>
                <a:srgbClr val="7030A0"/>
              </a:buClr>
              <a:buFont typeface="Wingdings" pitchFamily="2" charset="2"/>
              <a:buChar char="v"/>
            </a:pPr>
            <a:endParaRPr lang="en-US" sz="2400" dirty="0">
              <a:latin typeface="Georgia" pitchFamily="18" charset="0"/>
            </a:endParaRPr>
          </a:p>
        </p:txBody>
      </p:sp>
      <p:sp>
        <p:nvSpPr>
          <p:cNvPr id="4" name="TextBox 3"/>
          <p:cNvSpPr txBox="1"/>
          <p:nvPr/>
        </p:nvSpPr>
        <p:spPr>
          <a:xfrm>
            <a:off x="9418320" y="6400800"/>
            <a:ext cx="1371600" cy="400110"/>
          </a:xfrm>
          <a:prstGeom prst="rect">
            <a:avLst/>
          </a:prstGeom>
          <a:noFill/>
        </p:spPr>
        <p:txBody>
          <a:bodyPr wrap="square" rtlCol="0">
            <a:spAutoFit/>
          </a:bodyPr>
          <a:lstStyle/>
          <a:p>
            <a:r>
              <a:rPr lang="en-US" sz="2000" b="1" dirty="0" smtClean="0">
                <a:solidFill>
                  <a:srgbClr val="FF0000"/>
                </a:solidFill>
                <a:latin typeface="Verdana" pitchFamily="34" charset="0"/>
                <a:ea typeface="Verdana" pitchFamily="34" charset="0"/>
                <a:cs typeface="Verdana" pitchFamily="34" charset="0"/>
              </a:rPr>
              <a:t>Cont..</a:t>
            </a:r>
            <a:endParaRPr lang="en-US" sz="2000" b="1" dirty="0">
              <a:solidFill>
                <a:srgbClr val="FF0000"/>
              </a:solidFill>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414</TotalTime>
  <Words>2030</Words>
  <Application>Microsoft Office PowerPoint</Application>
  <PresentationFormat>Custom</PresentationFormat>
  <Paragraphs>269</Paragraphs>
  <Slides>34</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34</vt:i4>
      </vt:variant>
    </vt:vector>
  </HeadingPairs>
  <TitlesOfParts>
    <vt:vector size="36" baseType="lpstr">
      <vt:lpstr>Solstice</vt:lpstr>
      <vt:lpstr>Visio</vt:lpstr>
      <vt:lpstr>Software Defined Radio UNIT -1</vt:lpstr>
      <vt:lpstr>UNIT- I  INTRODUCTION &amp; CASE STUDIES</vt:lpstr>
      <vt:lpstr>Slide 3</vt:lpstr>
      <vt:lpstr>Anatomy of Cellular Phone</vt:lpstr>
      <vt:lpstr>Slide 5</vt:lpstr>
      <vt:lpstr>Software Defined Radio (SDR)</vt:lpstr>
      <vt:lpstr>Levels of SDR</vt:lpstr>
      <vt:lpstr>Introduction to software Radio concepts</vt:lpstr>
      <vt:lpstr>Need for software Radios:</vt:lpstr>
      <vt:lpstr>Slide 10</vt:lpstr>
      <vt:lpstr>Need for software Radios:</vt:lpstr>
      <vt:lpstr>Need for software Radios:</vt:lpstr>
      <vt:lpstr>Why we need SDR ?</vt:lpstr>
      <vt:lpstr>Why SDR is challenging ?</vt:lpstr>
      <vt:lpstr>Slide 15</vt:lpstr>
      <vt:lpstr>Slide 16</vt:lpstr>
      <vt:lpstr>Characteristics and Benefits of a Software Radio</vt:lpstr>
      <vt:lpstr>Benefits of a Software Radio</vt:lpstr>
      <vt:lpstr>Design Principles of Software Radio</vt:lpstr>
      <vt:lpstr>Design Principles of Software Radio</vt:lpstr>
      <vt:lpstr>Design Principles of Software Radio</vt:lpstr>
      <vt:lpstr>Design Principles of Software Radio</vt:lpstr>
      <vt:lpstr>Design Principles of Software Radio</vt:lpstr>
      <vt:lpstr>Design Principles of Software Radio</vt:lpstr>
      <vt:lpstr>Design Principles of Software Radio</vt:lpstr>
      <vt:lpstr>Case 1: SPEAKeasy</vt:lpstr>
      <vt:lpstr>Case 1: SPEAKeasy</vt:lpstr>
      <vt:lpstr>Case 1: SPEAKeasy</vt:lpstr>
      <vt:lpstr>SPEAKeasy Phase-I (1992-95)</vt:lpstr>
      <vt:lpstr>Phase-I Architecture</vt:lpstr>
      <vt:lpstr>Phase-I Architecture</vt:lpstr>
      <vt:lpstr>Phase-I Architecture</vt:lpstr>
      <vt:lpstr>Slide 33</vt:lpstr>
      <vt:lpstr>Slide 34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Software Defined Radio UNIT -1</dc:title>
  <dc:creator>Dr.D.Selvaraj</dc:creator>
  <cp:lastModifiedBy>Dr.D.Selvaraj</cp:lastModifiedBy>
  <cp:revision>43</cp:revision>
  <dcterms:created xsi:type="dcterms:W3CDTF">2018-01-23T15:38:35Z</dcterms:created>
  <dcterms:modified xsi:type="dcterms:W3CDTF">2018-01-31T18:13:04Z</dcterms:modified>
</cp:coreProperties>
</file>